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6" r:id="rId2"/>
  </p:sldMasterIdLst>
  <p:notesMasterIdLst>
    <p:notesMasterId r:id="rId32"/>
  </p:notesMasterIdLst>
  <p:handoutMasterIdLst>
    <p:handoutMasterId r:id="rId33"/>
  </p:handoutMasterIdLst>
  <p:sldIdLst>
    <p:sldId id="782" r:id="rId3"/>
    <p:sldId id="599" r:id="rId4"/>
    <p:sldId id="777" r:id="rId5"/>
    <p:sldId id="780" r:id="rId6"/>
    <p:sldId id="672" r:id="rId7"/>
    <p:sldId id="732" r:id="rId8"/>
    <p:sldId id="745" r:id="rId9"/>
    <p:sldId id="708" r:id="rId10"/>
    <p:sldId id="709" r:id="rId11"/>
    <p:sldId id="710" r:id="rId12"/>
    <p:sldId id="711" r:id="rId13"/>
    <p:sldId id="744" r:id="rId14"/>
    <p:sldId id="677" r:id="rId15"/>
    <p:sldId id="759" r:id="rId16"/>
    <p:sldId id="778" r:id="rId17"/>
    <p:sldId id="770" r:id="rId18"/>
    <p:sldId id="771" r:id="rId19"/>
    <p:sldId id="772" r:id="rId20"/>
    <p:sldId id="779" r:id="rId21"/>
    <p:sldId id="760" r:id="rId22"/>
    <p:sldId id="675" r:id="rId23"/>
    <p:sldId id="752" r:id="rId24"/>
    <p:sldId id="754" r:id="rId25"/>
    <p:sldId id="781" r:id="rId26"/>
    <p:sldId id="746" r:id="rId27"/>
    <p:sldId id="762" r:id="rId28"/>
    <p:sldId id="755" r:id="rId29"/>
    <p:sldId id="761" r:id="rId30"/>
    <p:sldId id="635" r:id="rId31"/>
  </p:sldIdLst>
  <p:sldSz cx="9144000" cy="721836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ie Jordan" initials="KJ"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F9BDB"/>
    <a:srgbClr val="990099"/>
    <a:srgbClr val="FF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horzBarState="maximized">
    <p:restoredLeft sz="22781" autoAdjust="0"/>
    <p:restoredTop sz="65765" autoAdjust="0"/>
  </p:normalViewPr>
  <p:slideViewPr>
    <p:cSldViewPr>
      <p:cViewPr>
        <p:scale>
          <a:sx n="70" d="100"/>
          <a:sy n="70" d="100"/>
        </p:scale>
        <p:origin x="-1158" y="-882"/>
      </p:cViewPr>
      <p:guideLst>
        <p:guide orient="horz" pos="2274"/>
        <p:guide pos="2880"/>
      </p:guideLst>
    </p:cSldViewPr>
  </p:slideViewPr>
  <p:notesTextViewPr>
    <p:cViewPr>
      <p:scale>
        <a:sx n="100" d="100"/>
        <a:sy n="100" d="100"/>
      </p:scale>
      <p:origin x="0" y="0"/>
    </p:cViewPr>
  </p:notesTextViewPr>
  <p:sorterViewPr>
    <p:cViewPr>
      <p:scale>
        <a:sx n="60" d="100"/>
        <a:sy n="6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287832-A2CC-4131-880F-501EA2D43892}" type="doc">
      <dgm:prSet loTypeId="urn:microsoft.com/office/officeart/2005/8/layout/venn2" loCatId="relationship" qsTypeId="urn:microsoft.com/office/officeart/2005/8/quickstyle/simple5" qsCatId="simple" csTypeId="urn:microsoft.com/office/officeart/2005/8/colors/accent1_3" csCatId="accent1" phldr="1"/>
      <dgm:spPr/>
      <dgm:t>
        <a:bodyPr/>
        <a:lstStyle/>
        <a:p>
          <a:endParaRPr lang="en-GB"/>
        </a:p>
      </dgm:t>
    </dgm:pt>
    <dgm:pt modelId="{886628AD-4612-4537-A5FE-09EDA4F40C35}">
      <dgm:prSet custT="1"/>
      <dgm:spPr/>
      <dgm:t>
        <a:bodyPr/>
        <a:lstStyle/>
        <a:p>
          <a:pPr rtl="0"/>
          <a:r>
            <a:rPr lang="en-GB" sz="1500" b="0" dirty="0" smtClean="0"/>
            <a:t>Use Anti-virus / Anti-spyware</a:t>
          </a:r>
          <a:endParaRPr lang="en-GB" sz="1500" b="0" dirty="0"/>
        </a:p>
      </dgm:t>
    </dgm:pt>
    <dgm:pt modelId="{771853C9-FA19-43B7-9CB4-3F555F00D285}" type="parTrans" cxnId="{51DE6159-4296-46DB-9B53-E07030B7DE37}">
      <dgm:prSet/>
      <dgm:spPr/>
      <dgm:t>
        <a:bodyPr/>
        <a:lstStyle/>
        <a:p>
          <a:endParaRPr lang="en-GB"/>
        </a:p>
      </dgm:t>
    </dgm:pt>
    <dgm:pt modelId="{B91EC6EA-3D64-4839-8091-80A26A6F4431}" type="sibTrans" cxnId="{51DE6159-4296-46DB-9B53-E07030B7DE37}">
      <dgm:prSet/>
      <dgm:spPr/>
      <dgm:t>
        <a:bodyPr/>
        <a:lstStyle/>
        <a:p>
          <a:endParaRPr lang="en-GB"/>
        </a:p>
      </dgm:t>
    </dgm:pt>
    <dgm:pt modelId="{C13902CC-89FD-471B-B665-A7B546A88B06}">
      <dgm:prSet custT="1"/>
      <dgm:spPr/>
      <dgm:t>
        <a:bodyPr/>
        <a:lstStyle/>
        <a:p>
          <a:pPr rtl="0"/>
          <a:r>
            <a:rPr lang="en-GB" sz="1500" b="0" smtClean="0"/>
            <a:t>Have </a:t>
          </a:r>
          <a:r>
            <a:rPr lang="en-GB" sz="1500" b="0" dirty="0" smtClean="0"/>
            <a:t>an IT Strategy</a:t>
          </a:r>
          <a:endParaRPr lang="en-GB" sz="1500" b="0" dirty="0"/>
        </a:p>
      </dgm:t>
    </dgm:pt>
    <dgm:pt modelId="{7ACAA5D0-ED83-4626-8FC5-3047D1A3B946}" type="parTrans" cxnId="{26F2938A-B80B-4F92-8886-FD2051E5FEF0}">
      <dgm:prSet/>
      <dgm:spPr/>
      <dgm:t>
        <a:bodyPr/>
        <a:lstStyle/>
        <a:p>
          <a:endParaRPr lang="en-GB"/>
        </a:p>
      </dgm:t>
    </dgm:pt>
    <dgm:pt modelId="{6DF86BB1-403C-470B-9627-35D66BB40D18}" type="sibTrans" cxnId="{26F2938A-B80B-4F92-8886-FD2051E5FEF0}">
      <dgm:prSet/>
      <dgm:spPr/>
      <dgm:t>
        <a:bodyPr/>
        <a:lstStyle/>
        <a:p>
          <a:endParaRPr lang="en-GB"/>
        </a:p>
      </dgm:t>
    </dgm:pt>
    <dgm:pt modelId="{B674F82A-A6D4-4729-987A-D6517595CD66}">
      <dgm:prSet custT="1"/>
      <dgm:spPr/>
      <dgm:t>
        <a:bodyPr/>
        <a:lstStyle/>
        <a:p>
          <a:pPr rtl="0"/>
          <a:r>
            <a:rPr lang="en-GB" sz="1500" b="0" smtClean="0"/>
            <a:t>Patch </a:t>
          </a:r>
          <a:r>
            <a:rPr lang="en-GB" sz="1500" b="0" dirty="0" smtClean="0"/>
            <a:t>Systems</a:t>
          </a:r>
          <a:endParaRPr lang="en-GB" sz="1500" b="0" dirty="0"/>
        </a:p>
      </dgm:t>
    </dgm:pt>
    <dgm:pt modelId="{BD11ECC7-5CB9-4BAD-9C13-5BCB1C63BC88}" type="parTrans" cxnId="{32C8A371-5398-4AD4-B6AB-769440D25B9A}">
      <dgm:prSet/>
      <dgm:spPr/>
      <dgm:t>
        <a:bodyPr/>
        <a:lstStyle/>
        <a:p>
          <a:endParaRPr lang="en-GB"/>
        </a:p>
      </dgm:t>
    </dgm:pt>
    <dgm:pt modelId="{A7BC608D-4F16-4080-9B7A-CE7B52F5AB0B}" type="sibTrans" cxnId="{32C8A371-5398-4AD4-B6AB-769440D25B9A}">
      <dgm:prSet/>
      <dgm:spPr/>
      <dgm:t>
        <a:bodyPr/>
        <a:lstStyle/>
        <a:p>
          <a:endParaRPr lang="en-GB"/>
        </a:p>
      </dgm:t>
    </dgm:pt>
    <dgm:pt modelId="{A1129DE6-A0C3-4CC2-8084-9C0C813D9A0C}">
      <dgm:prSet custT="1"/>
      <dgm:spPr/>
      <dgm:t>
        <a:bodyPr/>
        <a:lstStyle/>
        <a:p>
          <a:pPr rtl="0"/>
          <a:r>
            <a:rPr lang="en-GB" sz="1500" b="0" dirty="0" smtClean="0"/>
            <a:t>Use firewalls</a:t>
          </a:r>
          <a:endParaRPr lang="en-GB" sz="1500" b="0" dirty="0"/>
        </a:p>
      </dgm:t>
    </dgm:pt>
    <dgm:pt modelId="{2F5D3F79-9F00-4CEF-97FD-7C9A0D90A22A}" type="parTrans" cxnId="{C07147F3-3AF5-44A0-808E-3B91CE03F866}">
      <dgm:prSet/>
      <dgm:spPr/>
      <dgm:t>
        <a:bodyPr/>
        <a:lstStyle/>
        <a:p>
          <a:endParaRPr lang="en-GB"/>
        </a:p>
      </dgm:t>
    </dgm:pt>
    <dgm:pt modelId="{42CF7194-68E6-492E-8B33-BAF5D26F1CEE}" type="sibTrans" cxnId="{C07147F3-3AF5-44A0-808E-3B91CE03F866}">
      <dgm:prSet/>
      <dgm:spPr/>
      <dgm:t>
        <a:bodyPr/>
        <a:lstStyle/>
        <a:p>
          <a:endParaRPr lang="en-GB"/>
        </a:p>
      </dgm:t>
    </dgm:pt>
    <dgm:pt modelId="{B05BA705-F40D-4873-8231-B7068C4BBCB7}">
      <dgm:prSet custT="1"/>
      <dgm:spPr/>
      <dgm:t>
        <a:bodyPr/>
        <a:lstStyle/>
        <a:p>
          <a:pPr rtl="0"/>
          <a:r>
            <a:rPr lang="en-GB" sz="1500" b="0" dirty="0" smtClean="0"/>
            <a:t>Use qualified consultants</a:t>
          </a:r>
          <a:endParaRPr lang="en-GB" sz="1500" b="0" dirty="0"/>
        </a:p>
      </dgm:t>
    </dgm:pt>
    <dgm:pt modelId="{92566231-AABD-4EF7-AFE4-3E67B7DD477B}" type="parTrans" cxnId="{7D90ABFC-1F8C-439F-B6A2-CBEFAD4011F9}">
      <dgm:prSet/>
      <dgm:spPr/>
      <dgm:t>
        <a:bodyPr/>
        <a:lstStyle/>
        <a:p>
          <a:endParaRPr lang="en-GB"/>
        </a:p>
      </dgm:t>
    </dgm:pt>
    <dgm:pt modelId="{E28B697A-FEFA-4A3B-8155-CAD43BBD7EB6}" type="sibTrans" cxnId="{7D90ABFC-1F8C-439F-B6A2-CBEFAD4011F9}">
      <dgm:prSet/>
      <dgm:spPr/>
      <dgm:t>
        <a:bodyPr/>
        <a:lstStyle/>
        <a:p>
          <a:endParaRPr lang="en-GB"/>
        </a:p>
      </dgm:t>
    </dgm:pt>
    <dgm:pt modelId="{8E4A0A4D-EA18-4912-B65B-37353775D9B0}">
      <dgm:prSet custT="1"/>
      <dgm:spPr/>
      <dgm:t>
        <a:bodyPr/>
        <a:lstStyle/>
        <a:p>
          <a:pPr rtl="0"/>
          <a:r>
            <a:rPr lang="en-GB" sz="1500" b="0" dirty="0" smtClean="0"/>
            <a:t>Ask why it happened</a:t>
          </a:r>
          <a:endParaRPr lang="en-GB" sz="1500" b="0" dirty="0"/>
        </a:p>
      </dgm:t>
    </dgm:pt>
    <dgm:pt modelId="{3B207F69-4C9C-48EA-A73F-C6E162E0F250}" type="sibTrans" cxnId="{F5EF5783-EB24-45DD-A953-A1D15AEBC540}">
      <dgm:prSet/>
      <dgm:spPr/>
      <dgm:t>
        <a:bodyPr/>
        <a:lstStyle/>
        <a:p>
          <a:endParaRPr lang="en-GB"/>
        </a:p>
      </dgm:t>
    </dgm:pt>
    <dgm:pt modelId="{84D5D792-1FB2-4CCB-8AAB-576D64DF358F}" type="parTrans" cxnId="{F5EF5783-EB24-45DD-A953-A1D15AEBC540}">
      <dgm:prSet/>
      <dgm:spPr/>
      <dgm:t>
        <a:bodyPr/>
        <a:lstStyle/>
        <a:p>
          <a:endParaRPr lang="en-GB"/>
        </a:p>
      </dgm:t>
    </dgm:pt>
    <dgm:pt modelId="{2FCA7C73-2F31-4764-A427-694F61B6E205}" type="pres">
      <dgm:prSet presAssocID="{35287832-A2CC-4131-880F-501EA2D43892}" presName="Name0" presStyleCnt="0">
        <dgm:presLayoutVars>
          <dgm:chMax val="7"/>
          <dgm:resizeHandles val="exact"/>
        </dgm:presLayoutVars>
      </dgm:prSet>
      <dgm:spPr/>
      <dgm:t>
        <a:bodyPr/>
        <a:lstStyle/>
        <a:p>
          <a:endParaRPr lang="en-US"/>
        </a:p>
      </dgm:t>
    </dgm:pt>
    <dgm:pt modelId="{050B5A01-7099-4E54-BA21-01D1A9D699DD}" type="pres">
      <dgm:prSet presAssocID="{35287832-A2CC-4131-880F-501EA2D43892}" presName="comp1" presStyleCnt="0"/>
      <dgm:spPr/>
    </dgm:pt>
    <dgm:pt modelId="{3B6F6299-4CDA-4500-9F04-EDD6C561B557}" type="pres">
      <dgm:prSet presAssocID="{35287832-A2CC-4131-880F-501EA2D43892}" presName="circle1" presStyleLbl="node1" presStyleIdx="0" presStyleCnt="6"/>
      <dgm:spPr/>
      <dgm:t>
        <a:bodyPr/>
        <a:lstStyle/>
        <a:p>
          <a:endParaRPr lang="en-GB"/>
        </a:p>
      </dgm:t>
    </dgm:pt>
    <dgm:pt modelId="{10BF0DA4-2F49-4814-A29D-F1E0894EA571}" type="pres">
      <dgm:prSet presAssocID="{35287832-A2CC-4131-880F-501EA2D43892}" presName="c1text" presStyleLbl="node1" presStyleIdx="0" presStyleCnt="6">
        <dgm:presLayoutVars>
          <dgm:bulletEnabled val="1"/>
        </dgm:presLayoutVars>
      </dgm:prSet>
      <dgm:spPr/>
      <dgm:t>
        <a:bodyPr/>
        <a:lstStyle/>
        <a:p>
          <a:endParaRPr lang="en-GB"/>
        </a:p>
      </dgm:t>
    </dgm:pt>
    <dgm:pt modelId="{774C4A83-4FDF-476E-AE50-369EBCA38A11}" type="pres">
      <dgm:prSet presAssocID="{35287832-A2CC-4131-880F-501EA2D43892}" presName="comp2" presStyleCnt="0"/>
      <dgm:spPr/>
    </dgm:pt>
    <dgm:pt modelId="{A203DFE7-7475-4F3F-8C63-7845423FDFEB}" type="pres">
      <dgm:prSet presAssocID="{35287832-A2CC-4131-880F-501EA2D43892}" presName="circle2" presStyleLbl="node1" presStyleIdx="1" presStyleCnt="6"/>
      <dgm:spPr/>
      <dgm:t>
        <a:bodyPr/>
        <a:lstStyle/>
        <a:p>
          <a:endParaRPr lang="en-GB"/>
        </a:p>
      </dgm:t>
    </dgm:pt>
    <dgm:pt modelId="{19D728F0-45D0-408E-A7BE-1F3841400693}" type="pres">
      <dgm:prSet presAssocID="{35287832-A2CC-4131-880F-501EA2D43892}" presName="c2text" presStyleLbl="node1" presStyleIdx="1" presStyleCnt="6">
        <dgm:presLayoutVars>
          <dgm:bulletEnabled val="1"/>
        </dgm:presLayoutVars>
      </dgm:prSet>
      <dgm:spPr/>
      <dgm:t>
        <a:bodyPr/>
        <a:lstStyle/>
        <a:p>
          <a:endParaRPr lang="en-GB"/>
        </a:p>
      </dgm:t>
    </dgm:pt>
    <dgm:pt modelId="{E794B38A-48A9-417D-8A56-CDECAA0521DD}" type="pres">
      <dgm:prSet presAssocID="{35287832-A2CC-4131-880F-501EA2D43892}" presName="comp3" presStyleCnt="0"/>
      <dgm:spPr/>
    </dgm:pt>
    <dgm:pt modelId="{D10A92C2-DC87-4E8E-9D46-1F4262224152}" type="pres">
      <dgm:prSet presAssocID="{35287832-A2CC-4131-880F-501EA2D43892}" presName="circle3" presStyleLbl="node1" presStyleIdx="2" presStyleCnt="6"/>
      <dgm:spPr/>
      <dgm:t>
        <a:bodyPr/>
        <a:lstStyle/>
        <a:p>
          <a:endParaRPr lang="en-GB"/>
        </a:p>
      </dgm:t>
    </dgm:pt>
    <dgm:pt modelId="{8134890C-6C92-48D9-B59B-12636F3AB48B}" type="pres">
      <dgm:prSet presAssocID="{35287832-A2CC-4131-880F-501EA2D43892}" presName="c3text" presStyleLbl="node1" presStyleIdx="2" presStyleCnt="6">
        <dgm:presLayoutVars>
          <dgm:bulletEnabled val="1"/>
        </dgm:presLayoutVars>
      </dgm:prSet>
      <dgm:spPr/>
      <dgm:t>
        <a:bodyPr/>
        <a:lstStyle/>
        <a:p>
          <a:endParaRPr lang="en-GB"/>
        </a:p>
      </dgm:t>
    </dgm:pt>
    <dgm:pt modelId="{57B5C492-5BD0-46A7-B5AD-622557E2FF77}" type="pres">
      <dgm:prSet presAssocID="{35287832-A2CC-4131-880F-501EA2D43892}" presName="comp4" presStyleCnt="0"/>
      <dgm:spPr/>
    </dgm:pt>
    <dgm:pt modelId="{ECD1AF4E-DDDD-4410-8B9C-413A23914AF8}" type="pres">
      <dgm:prSet presAssocID="{35287832-A2CC-4131-880F-501EA2D43892}" presName="circle4" presStyleLbl="node1" presStyleIdx="3" presStyleCnt="6"/>
      <dgm:spPr/>
      <dgm:t>
        <a:bodyPr/>
        <a:lstStyle/>
        <a:p>
          <a:endParaRPr lang="en-GB"/>
        </a:p>
      </dgm:t>
    </dgm:pt>
    <dgm:pt modelId="{34AC3294-ADD9-4A8A-9335-21C09197CC4A}" type="pres">
      <dgm:prSet presAssocID="{35287832-A2CC-4131-880F-501EA2D43892}" presName="c4text" presStyleLbl="node1" presStyleIdx="3" presStyleCnt="6">
        <dgm:presLayoutVars>
          <dgm:bulletEnabled val="1"/>
        </dgm:presLayoutVars>
      </dgm:prSet>
      <dgm:spPr/>
      <dgm:t>
        <a:bodyPr/>
        <a:lstStyle/>
        <a:p>
          <a:endParaRPr lang="en-GB"/>
        </a:p>
      </dgm:t>
    </dgm:pt>
    <dgm:pt modelId="{80020077-1CC9-41A7-A3C3-9BD6828719F8}" type="pres">
      <dgm:prSet presAssocID="{35287832-A2CC-4131-880F-501EA2D43892}" presName="comp5" presStyleCnt="0"/>
      <dgm:spPr/>
    </dgm:pt>
    <dgm:pt modelId="{FDB77854-C2E5-4EA7-8051-AFF8AAAADEEA}" type="pres">
      <dgm:prSet presAssocID="{35287832-A2CC-4131-880F-501EA2D43892}" presName="circle5" presStyleLbl="node1" presStyleIdx="4" presStyleCnt="6"/>
      <dgm:spPr/>
      <dgm:t>
        <a:bodyPr/>
        <a:lstStyle/>
        <a:p>
          <a:endParaRPr lang="en-GB"/>
        </a:p>
      </dgm:t>
    </dgm:pt>
    <dgm:pt modelId="{A4E2C27A-3E22-471B-91F9-C03E0671BFD3}" type="pres">
      <dgm:prSet presAssocID="{35287832-A2CC-4131-880F-501EA2D43892}" presName="c5text" presStyleLbl="node1" presStyleIdx="4" presStyleCnt="6">
        <dgm:presLayoutVars>
          <dgm:bulletEnabled val="1"/>
        </dgm:presLayoutVars>
      </dgm:prSet>
      <dgm:spPr/>
      <dgm:t>
        <a:bodyPr/>
        <a:lstStyle/>
        <a:p>
          <a:endParaRPr lang="en-GB"/>
        </a:p>
      </dgm:t>
    </dgm:pt>
    <dgm:pt modelId="{EBF503ED-0494-4271-8713-CA89213087E2}" type="pres">
      <dgm:prSet presAssocID="{35287832-A2CC-4131-880F-501EA2D43892}" presName="comp6" presStyleCnt="0"/>
      <dgm:spPr/>
    </dgm:pt>
    <dgm:pt modelId="{E98BA9BE-5CBE-4017-993A-728E9D3A9512}" type="pres">
      <dgm:prSet presAssocID="{35287832-A2CC-4131-880F-501EA2D43892}" presName="circle6" presStyleLbl="node1" presStyleIdx="5" presStyleCnt="6"/>
      <dgm:spPr/>
      <dgm:t>
        <a:bodyPr/>
        <a:lstStyle/>
        <a:p>
          <a:endParaRPr lang="en-GB"/>
        </a:p>
      </dgm:t>
    </dgm:pt>
    <dgm:pt modelId="{25542F13-0BC7-45B5-9077-CCC0795CA7E4}" type="pres">
      <dgm:prSet presAssocID="{35287832-A2CC-4131-880F-501EA2D43892}" presName="c6text" presStyleLbl="node1" presStyleIdx="5" presStyleCnt="6">
        <dgm:presLayoutVars>
          <dgm:bulletEnabled val="1"/>
        </dgm:presLayoutVars>
      </dgm:prSet>
      <dgm:spPr/>
      <dgm:t>
        <a:bodyPr/>
        <a:lstStyle/>
        <a:p>
          <a:endParaRPr lang="en-GB"/>
        </a:p>
      </dgm:t>
    </dgm:pt>
  </dgm:ptLst>
  <dgm:cxnLst>
    <dgm:cxn modelId="{B38AE924-B122-4540-9CF0-7AAA8F50F43E}" type="presOf" srcId="{C13902CC-89FD-471B-B665-A7B546A88B06}" destId="{25542F13-0BC7-45B5-9077-CCC0795CA7E4}" srcOrd="1" destOrd="0" presId="urn:microsoft.com/office/officeart/2005/8/layout/venn2"/>
    <dgm:cxn modelId="{A3A51F19-5CB9-4F3A-A1DA-48B6B859D4B9}" type="presOf" srcId="{886628AD-4612-4537-A5FE-09EDA4F40C35}" destId="{34AC3294-ADD9-4A8A-9335-21C09197CC4A}" srcOrd="1" destOrd="0" presId="urn:microsoft.com/office/officeart/2005/8/layout/venn2"/>
    <dgm:cxn modelId="{382FE14C-4520-426C-BA11-9168337AC5A1}" type="presOf" srcId="{886628AD-4612-4537-A5FE-09EDA4F40C35}" destId="{ECD1AF4E-DDDD-4410-8B9C-413A23914AF8}" srcOrd="0" destOrd="0" presId="urn:microsoft.com/office/officeart/2005/8/layout/venn2"/>
    <dgm:cxn modelId="{04C85ECB-89CE-4CF8-AB13-C46D40615866}" type="presOf" srcId="{B674F82A-A6D4-4729-987A-D6517595CD66}" destId="{FDB77854-C2E5-4EA7-8051-AFF8AAAADEEA}" srcOrd="0" destOrd="0" presId="urn:microsoft.com/office/officeart/2005/8/layout/venn2"/>
    <dgm:cxn modelId="{26F2938A-B80B-4F92-8886-FD2051E5FEF0}" srcId="{35287832-A2CC-4131-880F-501EA2D43892}" destId="{C13902CC-89FD-471B-B665-A7B546A88B06}" srcOrd="5" destOrd="0" parTransId="{7ACAA5D0-ED83-4626-8FC5-3047D1A3B946}" sibTransId="{6DF86BB1-403C-470B-9627-35D66BB40D18}"/>
    <dgm:cxn modelId="{4664D36C-73AB-4554-A39A-05D1C2E270F0}" type="presOf" srcId="{35287832-A2CC-4131-880F-501EA2D43892}" destId="{2FCA7C73-2F31-4764-A427-694F61B6E205}" srcOrd="0" destOrd="0" presId="urn:microsoft.com/office/officeart/2005/8/layout/venn2"/>
    <dgm:cxn modelId="{52B0598D-784E-408C-A07C-EBDDADA3D96E}" type="presOf" srcId="{B05BA705-F40D-4873-8231-B7068C4BBCB7}" destId="{19D728F0-45D0-408E-A7BE-1F3841400693}" srcOrd="1" destOrd="0" presId="urn:microsoft.com/office/officeart/2005/8/layout/venn2"/>
    <dgm:cxn modelId="{24E8D261-F0A3-4445-8C44-35990E4073CA}" type="presOf" srcId="{B674F82A-A6D4-4729-987A-D6517595CD66}" destId="{A4E2C27A-3E22-471B-91F9-C03E0671BFD3}" srcOrd="1" destOrd="0" presId="urn:microsoft.com/office/officeart/2005/8/layout/venn2"/>
    <dgm:cxn modelId="{A5A4CF42-674C-4E11-8C04-BFF48D3FB0BB}" type="presOf" srcId="{A1129DE6-A0C3-4CC2-8084-9C0C813D9A0C}" destId="{8134890C-6C92-48D9-B59B-12636F3AB48B}" srcOrd="1" destOrd="0" presId="urn:microsoft.com/office/officeart/2005/8/layout/venn2"/>
    <dgm:cxn modelId="{5731FC19-378E-4832-AE79-B1237510983F}" type="presOf" srcId="{8E4A0A4D-EA18-4912-B65B-37353775D9B0}" destId="{10BF0DA4-2F49-4814-A29D-F1E0894EA571}" srcOrd="1" destOrd="0" presId="urn:microsoft.com/office/officeart/2005/8/layout/venn2"/>
    <dgm:cxn modelId="{2CA62045-EC06-4CCF-ABDE-32048FE148AF}" type="presOf" srcId="{B05BA705-F40D-4873-8231-B7068C4BBCB7}" destId="{A203DFE7-7475-4F3F-8C63-7845423FDFEB}" srcOrd="0" destOrd="0" presId="urn:microsoft.com/office/officeart/2005/8/layout/venn2"/>
    <dgm:cxn modelId="{8A2F4414-1165-40EB-94FC-3123886A7A2C}" type="presOf" srcId="{C13902CC-89FD-471B-B665-A7B546A88B06}" destId="{E98BA9BE-5CBE-4017-993A-728E9D3A9512}" srcOrd="0" destOrd="0" presId="urn:microsoft.com/office/officeart/2005/8/layout/venn2"/>
    <dgm:cxn modelId="{7FEA787B-1FBB-4D90-B98F-C16D7E6D869A}" type="presOf" srcId="{8E4A0A4D-EA18-4912-B65B-37353775D9B0}" destId="{3B6F6299-4CDA-4500-9F04-EDD6C561B557}" srcOrd="0" destOrd="0" presId="urn:microsoft.com/office/officeart/2005/8/layout/venn2"/>
    <dgm:cxn modelId="{76288FFB-29C6-4937-9C17-0280F24EC512}" type="presOf" srcId="{A1129DE6-A0C3-4CC2-8084-9C0C813D9A0C}" destId="{D10A92C2-DC87-4E8E-9D46-1F4262224152}" srcOrd="0" destOrd="0" presId="urn:microsoft.com/office/officeart/2005/8/layout/venn2"/>
    <dgm:cxn modelId="{C07147F3-3AF5-44A0-808E-3B91CE03F866}" srcId="{35287832-A2CC-4131-880F-501EA2D43892}" destId="{A1129DE6-A0C3-4CC2-8084-9C0C813D9A0C}" srcOrd="2" destOrd="0" parTransId="{2F5D3F79-9F00-4CEF-97FD-7C9A0D90A22A}" sibTransId="{42CF7194-68E6-492E-8B33-BAF5D26F1CEE}"/>
    <dgm:cxn modelId="{32C8A371-5398-4AD4-B6AB-769440D25B9A}" srcId="{35287832-A2CC-4131-880F-501EA2D43892}" destId="{B674F82A-A6D4-4729-987A-D6517595CD66}" srcOrd="4" destOrd="0" parTransId="{BD11ECC7-5CB9-4BAD-9C13-5BCB1C63BC88}" sibTransId="{A7BC608D-4F16-4080-9B7A-CE7B52F5AB0B}"/>
    <dgm:cxn modelId="{7D90ABFC-1F8C-439F-B6A2-CBEFAD4011F9}" srcId="{35287832-A2CC-4131-880F-501EA2D43892}" destId="{B05BA705-F40D-4873-8231-B7068C4BBCB7}" srcOrd="1" destOrd="0" parTransId="{92566231-AABD-4EF7-AFE4-3E67B7DD477B}" sibTransId="{E28B697A-FEFA-4A3B-8155-CAD43BBD7EB6}"/>
    <dgm:cxn modelId="{51DE6159-4296-46DB-9B53-E07030B7DE37}" srcId="{35287832-A2CC-4131-880F-501EA2D43892}" destId="{886628AD-4612-4537-A5FE-09EDA4F40C35}" srcOrd="3" destOrd="0" parTransId="{771853C9-FA19-43B7-9CB4-3F555F00D285}" sibTransId="{B91EC6EA-3D64-4839-8091-80A26A6F4431}"/>
    <dgm:cxn modelId="{F5EF5783-EB24-45DD-A953-A1D15AEBC540}" srcId="{35287832-A2CC-4131-880F-501EA2D43892}" destId="{8E4A0A4D-EA18-4912-B65B-37353775D9B0}" srcOrd="0" destOrd="0" parTransId="{84D5D792-1FB2-4CCB-8AAB-576D64DF358F}" sibTransId="{3B207F69-4C9C-48EA-A73F-C6E162E0F250}"/>
    <dgm:cxn modelId="{4606F897-5059-494C-BD47-4A2AC22900CA}" type="presParOf" srcId="{2FCA7C73-2F31-4764-A427-694F61B6E205}" destId="{050B5A01-7099-4E54-BA21-01D1A9D699DD}" srcOrd="0" destOrd="0" presId="urn:microsoft.com/office/officeart/2005/8/layout/venn2"/>
    <dgm:cxn modelId="{329AFC95-1710-4D05-BA14-E42356D03B3F}" type="presParOf" srcId="{050B5A01-7099-4E54-BA21-01D1A9D699DD}" destId="{3B6F6299-4CDA-4500-9F04-EDD6C561B557}" srcOrd="0" destOrd="0" presId="urn:microsoft.com/office/officeart/2005/8/layout/venn2"/>
    <dgm:cxn modelId="{62345D10-3765-4C2B-9728-E2227FB9388B}" type="presParOf" srcId="{050B5A01-7099-4E54-BA21-01D1A9D699DD}" destId="{10BF0DA4-2F49-4814-A29D-F1E0894EA571}" srcOrd="1" destOrd="0" presId="urn:microsoft.com/office/officeart/2005/8/layout/venn2"/>
    <dgm:cxn modelId="{94814C52-6CEA-45A4-B0E5-28FBF6746EED}" type="presParOf" srcId="{2FCA7C73-2F31-4764-A427-694F61B6E205}" destId="{774C4A83-4FDF-476E-AE50-369EBCA38A11}" srcOrd="1" destOrd="0" presId="urn:microsoft.com/office/officeart/2005/8/layout/venn2"/>
    <dgm:cxn modelId="{4F708422-411A-499A-B550-F58F94C4061E}" type="presParOf" srcId="{774C4A83-4FDF-476E-AE50-369EBCA38A11}" destId="{A203DFE7-7475-4F3F-8C63-7845423FDFEB}" srcOrd="0" destOrd="0" presId="urn:microsoft.com/office/officeart/2005/8/layout/venn2"/>
    <dgm:cxn modelId="{41B01EB8-7321-4B2E-96DB-C485E41F132F}" type="presParOf" srcId="{774C4A83-4FDF-476E-AE50-369EBCA38A11}" destId="{19D728F0-45D0-408E-A7BE-1F3841400693}" srcOrd="1" destOrd="0" presId="urn:microsoft.com/office/officeart/2005/8/layout/venn2"/>
    <dgm:cxn modelId="{3E66D050-1960-4DEA-BA16-C6346FC53916}" type="presParOf" srcId="{2FCA7C73-2F31-4764-A427-694F61B6E205}" destId="{E794B38A-48A9-417D-8A56-CDECAA0521DD}" srcOrd="2" destOrd="0" presId="urn:microsoft.com/office/officeart/2005/8/layout/venn2"/>
    <dgm:cxn modelId="{AE2821C8-F510-4294-86AD-22105AEEF79C}" type="presParOf" srcId="{E794B38A-48A9-417D-8A56-CDECAA0521DD}" destId="{D10A92C2-DC87-4E8E-9D46-1F4262224152}" srcOrd="0" destOrd="0" presId="urn:microsoft.com/office/officeart/2005/8/layout/venn2"/>
    <dgm:cxn modelId="{C92B8C92-0E35-4748-9193-00FDFDE1730E}" type="presParOf" srcId="{E794B38A-48A9-417D-8A56-CDECAA0521DD}" destId="{8134890C-6C92-48D9-B59B-12636F3AB48B}" srcOrd="1" destOrd="0" presId="urn:microsoft.com/office/officeart/2005/8/layout/venn2"/>
    <dgm:cxn modelId="{1AF732ED-62F8-4363-8393-A39598525B3E}" type="presParOf" srcId="{2FCA7C73-2F31-4764-A427-694F61B6E205}" destId="{57B5C492-5BD0-46A7-B5AD-622557E2FF77}" srcOrd="3" destOrd="0" presId="urn:microsoft.com/office/officeart/2005/8/layout/venn2"/>
    <dgm:cxn modelId="{D2387ED8-B024-4296-AE6C-FC9827E635D5}" type="presParOf" srcId="{57B5C492-5BD0-46A7-B5AD-622557E2FF77}" destId="{ECD1AF4E-DDDD-4410-8B9C-413A23914AF8}" srcOrd="0" destOrd="0" presId="urn:microsoft.com/office/officeart/2005/8/layout/venn2"/>
    <dgm:cxn modelId="{B825A6F6-01A8-40EB-861A-11BF2C3C49B5}" type="presParOf" srcId="{57B5C492-5BD0-46A7-B5AD-622557E2FF77}" destId="{34AC3294-ADD9-4A8A-9335-21C09197CC4A}" srcOrd="1" destOrd="0" presId="urn:microsoft.com/office/officeart/2005/8/layout/venn2"/>
    <dgm:cxn modelId="{EF390803-B441-4B48-919B-75A042E082F1}" type="presParOf" srcId="{2FCA7C73-2F31-4764-A427-694F61B6E205}" destId="{80020077-1CC9-41A7-A3C3-9BD6828719F8}" srcOrd="4" destOrd="0" presId="urn:microsoft.com/office/officeart/2005/8/layout/venn2"/>
    <dgm:cxn modelId="{508D80B9-E5DC-42A0-86E9-E7B2FEEB901B}" type="presParOf" srcId="{80020077-1CC9-41A7-A3C3-9BD6828719F8}" destId="{FDB77854-C2E5-4EA7-8051-AFF8AAAADEEA}" srcOrd="0" destOrd="0" presId="urn:microsoft.com/office/officeart/2005/8/layout/venn2"/>
    <dgm:cxn modelId="{ECD65AF1-A286-4CE7-8285-A5FF24658B41}" type="presParOf" srcId="{80020077-1CC9-41A7-A3C3-9BD6828719F8}" destId="{A4E2C27A-3E22-471B-91F9-C03E0671BFD3}" srcOrd="1" destOrd="0" presId="urn:microsoft.com/office/officeart/2005/8/layout/venn2"/>
    <dgm:cxn modelId="{D97A00B2-2FD3-4E63-9950-3EB93E79C0C9}" type="presParOf" srcId="{2FCA7C73-2F31-4764-A427-694F61B6E205}" destId="{EBF503ED-0494-4271-8713-CA89213087E2}" srcOrd="5" destOrd="0" presId="urn:microsoft.com/office/officeart/2005/8/layout/venn2"/>
    <dgm:cxn modelId="{8DAFD4DD-2964-47DD-8877-670953050B88}" type="presParOf" srcId="{EBF503ED-0494-4271-8713-CA89213087E2}" destId="{E98BA9BE-5CBE-4017-993A-728E9D3A9512}" srcOrd="0" destOrd="0" presId="urn:microsoft.com/office/officeart/2005/8/layout/venn2"/>
    <dgm:cxn modelId="{ACA1E5B4-DEDF-4FDF-AA18-7DD05E427176}" type="presParOf" srcId="{EBF503ED-0494-4271-8713-CA89213087E2}" destId="{25542F13-0BC7-45B5-9077-CCC0795CA7E4}" srcOrd="1" destOrd="0" presId="urn:microsoft.com/office/officeart/2005/8/layout/venn2"/>
  </dgm:cxnLst>
  <dgm:bg/>
  <dgm:whole/>
</dgm:dataModel>
</file>

<file path=ppt/diagrams/data2.xml><?xml version="1.0" encoding="utf-8"?>
<dgm:dataModel xmlns:dgm="http://schemas.openxmlformats.org/drawingml/2006/diagram" xmlns:a="http://schemas.openxmlformats.org/drawingml/2006/main">
  <dgm:ptLst>
    <dgm:pt modelId="{F168C157-E2DB-4717-9520-90E9391CC4C2}"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GB"/>
        </a:p>
      </dgm:t>
    </dgm:pt>
    <dgm:pt modelId="{59331E0C-828E-42BA-8BC1-4E7F504FD204}">
      <dgm:prSet/>
      <dgm:spPr/>
      <dgm:t>
        <a:bodyPr/>
        <a:lstStyle/>
        <a:p>
          <a:pPr rtl="0"/>
          <a:r>
            <a:rPr lang="en-GB" dirty="0" smtClean="0"/>
            <a:t>PCs</a:t>
          </a:r>
          <a:endParaRPr lang="en-GB" dirty="0"/>
        </a:p>
      </dgm:t>
    </dgm:pt>
    <dgm:pt modelId="{42310903-BE83-4715-B958-1144B4BF2706}" type="parTrans" cxnId="{9363D269-DB8C-49FD-84AE-4664BB40E5D5}">
      <dgm:prSet/>
      <dgm:spPr/>
      <dgm:t>
        <a:bodyPr/>
        <a:lstStyle/>
        <a:p>
          <a:endParaRPr lang="en-GB"/>
        </a:p>
      </dgm:t>
    </dgm:pt>
    <dgm:pt modelId="{A8A36627-1985-450D-BB26-5E35334C9FFE}" type="sibTrans" cxnId="{9363D269-DB8C-49FD-84AE-4664BB40E5D5}">
      <dgm:prSet/>
      <dgm:spPr/>
      <dgm:t>
        <a:bodyPr/>
        <a:lstStyle/>
        <a:p>
          <a:endParaRPr lang="en-GB"/>
        </a:p>
      </dgm:t>
    </dgm:pt>
    <dgm:pt modelId="{65BD4983-9F9C-4BE8-89C7-1A6827DFF4FE}">
      <dgm:prSet/>
      <dgm:spPr/>
      <dgm:t>
        <a:bodyPr/>
        <a:lstStyle/>
        <a:p>
          <a:pPr rtl="0"/>
          <a:r>
            <a:rPr lang="en-GB" dirty="0" smtClean="0"/>
            <a:t>Systems management and heath checks</a:t>
          </a:r>
          <a:endParaRPr lang="en-GB" dirty="0"/>
        </a:p>
      </dgm:t>
    </dgm:pt>
    <dgm:pt modelId="{35713068-3566-410F-AD4F-98F52BE3C6F5}" type="parTrans" cxnId="{C118F47F-AFC4-4913-82B4-31D99E71B530}">
      <dgm:prSet/>
      <dgm:spPr/>
      <dgm:t>
        <a:bodyPr/>
        <a:lstStyle/>
        <a:p>
          <a:endParaRPr lang="en-GB"/>
        </a:p>
      </dgm:t>
    </dgm:pt>
    <dgm:pt modelId="{CA73DAF5-5905-4BC0-AAEB-CC89EF361572}" type="sibTrans" cxnId="{C118F47F-AFC4-4913-82B4-31D99E71B530}">
      <dgm:prSet/>
      <dgm:spPr/>
      <dgm:t>
        <a:bodyPr/>
        <a:lstStyle/>
        <a:p>
          <a:endParaRPr lang="en-GB"/>
        </a:p>
      </dgm:t>
    </dgm:pt>
    <dgm:pt modelId="{E487825E-282E-40BD-A692-818B845C37CA}">
      <dgm:prSet/>
      <dgm:spPr/>
      <dgm:t>
        <a:bodyPr/>
        <a:lstStyle/>
        <a:p>
          <a:pPr rtl="0"/>
          <a:r>
            <a:rPr lang="en-GB" dirty="0" smtClean="0"/>
            <a:t>Security and Backup</a:t>
          </a:r>
          <a:endParaRPr lang="en-GB" dirty="0"/>
        </a:p>
      </dgm:t>
    </dgm:pt>
    <dgm:pt modelId="{F996184F-0C0B-4724-B9C3-9FD979DEBE8D}" type="parTrans" cxnId="{49C7D0BA-1DE7-4BDC-96D8-C00560F2A51B}">
      <dgm:prSet/>
      <dgm:spPr/>
      <dgm:t>
        <a:bodyPr/>
        <a:lstStyle/>
        <a:p>
          <a:endParaRPr lang="en-GB"/>
        </a:p>
      </dgm:t>
    </dgm:pt>
    <dgm:pt modelId="{4363B6BA-3085-4997-A8E9-81A4B513B88F}" type="sibTrans" cxnId="{49C7D0BA-1DE7-4BDC-96D8-C00560F2A51B}">
      <dgm:prSet/>
      <dgm:spPr/>
      <dgm:t>
        <a:bodyPr/>
        <a:lstStyle/>
        <a:p>
          <a:endParaRPr lang="en-GB"/>
        </a:p>
      </dgm:t>
    </dgm:pt>
    <dgm:pt modelId="{17EBF858-267A-4B39-B845-3B63E56608EF}">
      <dgm:prSet/>
      <dgm:spPr/>
      <dgm:t>
        <a:bodyPr/>
        <a:lstStyle/>
        <a:p>
          <a:pPr rtl="0"/>
          <a:r>
            <a:rPr lang="en-GB" dirty="0" smtClean="0"/>
            <a:t>Anti- virus / Online checks</a:t>
          </a:r>
          <a:endParaRPr lang="en-GB" dirty="0"/>
        </a:p>
      </dgm:t>
    </dgm:pt>
    <dgm:pt modelId="{2F6477B1-2587-4FBF-B123-649E74F3A53B}" type="parTrans" cxnId="{2803FB8C-202E-45FB-B99B-226D311B1286}">
      <dgm:prSet/>
      <dgm:spPr/>
      <dgm:t>
        <a:bodyPr/>
        <a:lstStyle/>
        <a:p>
          <a:endParaRPr lang="en-GB"/>
        </a:p>
      </dgm:t>
    </dgm:pt>
    <dgm:pt modelId="{B781A56E-E0BD-4A3B-8967-6BDBD222E8CD}" type="sibTrans" cxnId="{2803FB8C-202E-45FB-B99B-226D311B1286}">
      <dgm:prSet/>
      <dgm:spPr/>
      <dgm:t>
        <a:bodyPr/>
        <a:lstStyle/>
        <a:p>
          <a:endParaRPr lang="en-GB"/>
        </a:p>
      </dgm:t>
    </dgm:pt>
    <dgm:pt modelId="{1B2791B3-17DB-4B47-8319-6E7665F88D01}">
      <dgm:prSet/>
      <dgm:spPr/>
      <dgm:t>
        <a:bodyPr/>
        <a:lstStyle/>
        <a:p>
          <a:pPr rtl="0"/>
          <a:r>
            <a:rPr lang="en-GB" dirty="0" smtClean="0"/>
            <a:t>Servers</a:t>
          </a:r>
          <a:endParaRPr lang="en-GB" dirty="0"/>
        </a:p>
      </dgm:t>
    </dgm:pt>
    <dgm:pt modelId="{636AA09F-9E41-4895-AD36-41E7BE7FAA0B}" type="parTrans" cxnId="{BA3CCD8B-123B-44EB-9429-0BB4BD1F4854}">
      <dgm:prSet/>
      <dgm:spPr/>
      <dgm:t>
        <a:bodyPr/>
        <a:lstStyle/>
        <a:p>
          <a:endParaRPr lang="en-GB"/>
        </a:p>
      </dgm:t>
    </dgm:pt>
    <dgm:pt modelId="{10E56DD4-707E-4F25-994D-CA5ADE83AEDE}" type="sibTrans" cxnId="{BA3CCD8B-123B-44EB-9429-0BB4BD1F4854}">
      <dgm:prSet/>
      <dgm:spPr/>
      <dgm:t>
        <a:bodyPr/>
        <a:lstStyle/>
        <a:p>
          <a:endParaRPr lang="en-GB"/>
        </a:p>
      </dgm:t>
    </dgm:pt>
    <dgm:pt modelId="{6778032E-4907-49B4-9375-CB1AA5FDA4A1}">
      <dgm:prSet/>
      <dgm:spPr/>
      <dgm:t>
        <a:bodyPr/>
        <a:lstStyle/>
        <a:p>
          <a:pPr rtl="0"/>
          <a:r>
            <a:rPr lang="en-GB" dirty="0" smtClean="0"/>
            <a:t>Centralised sharing </a:t>
          </a:r>
          <a:r>
            <a:rPr lang="en-GB" smtClean="0"/>
            <a:t>and backups</a:t>
          </a:r>
          <a:endParaRPr lang="en-GB" dirty="0"/>
        </a:p>
      </dgm:t>
    </dgm:pt>
    <dgm:pt modelId="{BA469EF4-F45C-4E1D-9AEF-2C3477DF5452}" type="parTrans" cxnId="{A924900E-795E-49F8-90F6-7279B99F5E7C}">
      <dgm:prSet/>
      <dgm:spPr/>
      <dgm:t>
        <a:bodyPr/>
        <a:lstStyle/>
        <a:p>
          <a:endParaRPr lang="en-GB"/>
        </a:p>
      </dgm:t>
    </dgm:pt>
    <dgm:pt modelId="{A4C74DCF-7395-4037-A2E3-EAAAC022E00C}" type="sibTrans" cxnId="{A924900E-795E-49F8-90F6-7279B99F5E7C}">
      <dgm:prSet/>
      <dgm:spPr/>
      <dgm:t>
        <a:bodyPr/>
        <a:lstStyle/>
        <a:p>
          <a:endParaRPr lang="en-GB"/>
        </a:p>
      </dgm:t>
    </dgm:pt>
    <dgm:pt modelId="{9ED270E8-D66F-4407-8E59-EA84483DBE0E}">
      <dgm:prSet/>
      <dgm:spPr/>
      <dgm:t>
        <a:bodyPr/>
        <a:lstStyle/>
        <a:p>
          <a:pPr rtl="0"/>
          <a:r>
            <a:rPr lang="en-GB" dirty="0" smtClean="0"/>
            <a:t>Remote access to systems</a:t>
          </a:r>
          <a:endParaRPr lang="en-GB" dirty="0"/>
        </a:p>
      </dgm:t>
    </dgm:pt>
    <dgm:pt modelId="{93F0A0EC-EF76-4588-B36B-4F71ADBBACB3}" type="parTrans" cxnId="{E3B1C5FE-C6EF-41C5-B8F8-35F2BACFE59E}">
      <dgm:prSet/>
      <dgm:spPr/>
      <dgm:t>
        <a:bodyPr/>
        <a:lstStyle/>
        <a:p>
          <a:endParaRPr lang="en-GB"/>
        </a:p>
      </dgm:t>
    </dgm:pt>
    <dgm:pt modelId="{D81F030E-38E3-43F4-A597-29FF4F786271}" type="sibTrans" cxnId="{E3B1C5FE-C6EF-41C5-B8F8-35F2BACFE59E}">
      <dgm:prSet/>
      <dgm:spPr/>
      <dgm:t>
        <a:bodyPr/>
        <a:lstStyle/>
        <a:p>
          <a:endParaRPr lang="en-GB"/>
        </a:p>
      </dgm:t>
    </dgm:pt>
    <dgm:pt modelId="{A6E359C2-A618-48D0-B58D-E35AA03D8B53}">
      <dgm:prSet/>
      <dgm:spPr/>
      <dgm:t>
        <a:bodyPr/>
        <a:lstStyle/>
        <a:p>
          <a:pPr rtl="0"/>
          <a:r>
            <a:rPr lang="en-GB" dirty="0" smtClean="0"/>
            <a:t>Policy based access</a:t>
          </a:r>
          <a:endParaRPr lang="en-GB" dirty="0"/>
        </a:p>
      </dgm:t>
    </dgm:pt>
    <dgm:pt modelId="{5ED0ACB4-A04C-48B3-8F38-750675B7AB78}" type="parTrans" cxnId="{3091417B-3D48-4DDF-A890-7AB58DCCE2FB}">
      <dgm:prSet/>
      <dgm:spPr/>
      <dgm:t>
        <a:bodyPr/>
        <a:lstStyle/>
        <a:p>
          <a:endParaRPr lang="en-GB"/>
        </a:p>
      </dgm:t>
    </dgm:pt>
    <dgm:pt modelId="{AB87CA5F-F55A-42BD-B209-4590D1F93A62}" type="sibTrans" cxnId="{3091417B-3D48-4DDF-A890-7AB58DCCE2FB}">
      <dgm:prSet/>
      <dgm:spPr/>
      <dgm:t>
        <a:bodyPr/>
        <a:lstStyle/>
        <a:p>
          <a:endParaRPr lang="en-GB"/>
        </a:p>
      </dgm:t>
    </dgm:pt>
    <dgm:pt modelId="{E228F76A-379B-45B0-AD7B-54F8C1DBED49}">
      <dgm:prSet/>
      <dgm:spPr/>
      <dgm:t>
        <a:bodyPr/>
        <a:lstStyle/>
        <a:p>
          <a:pPr rtl="0"/>
          <a:r>
            <a:rPr lang="en-GB" dirty="0" smtClean="0"/>
            <a:t>Hosted solutions</a:t>
          </a:r>
          <a:endParaRPr lang="en-GB" dirty="0"/>
        </a:p>
      </dgm:t>
    </dgm:pt>
    <dgm:pt modelId="{80F20B89-3F7A-46C2-B6CB-CF910466C368}" type="parTrans" cxnId="{57DA94EF-87F6-4D9D-98DC-31D34C64B135}">
      <dgm:prSet/>
      <dgm:spPr/>
      <dgm:t>
        <a:bodyPr/>
        <a:lstStyle/>
        <a:p>
          <a:endParaRPr lang="en-GB"/>
        </a:p>
      </dgm:t>
    </dgm:pt>
    <dgm:pt modelId="{A9B6B7E1-8DBB-4D3F-AFD6-47F793CDCA96}" type="sibTrans" cxnId="{57DA94EF-87F6-4D9D-98DC-31D34C64B135}">
      <dgm:prSet/>
      <dgm:spPr/>
      <dgm:t>
        <a:bodyPr/>
        <a:lstStyle/>
        <a:p>
          <a:endParaRPr lang="en-GB"/>
        </a:p>
      </dgm:t>
    </dgm:pt>
    <dgm:pt modelId="{BC6D5C2E-7B61-4805-83F5-0699D18DC182}">
      <dgm:prSet/>
      <dgm:spPr/>
      <dgm:t>
        <a:bodyPr/>
        <a:lstStyle/>
        <a:p>
          <a:pPr rtl="0"/>
          <a:r>
            <a:rPr lang="en-GB" dirty="0" smtClean="0"/>
            <a:t>Managed e-mail, calendars and contacts</a:t>
          </a:r>
          <a:endParaRPr lang="en-GB" dirty="0"/>
        </a:p>
      </dgm:t>
    </dgm:pt>
    <dgm:pt modelId="{78ADD5ED-EB27-401B-B0C6-705C98614362}" type="parTrans" cxnId="{BE1D9A84-A105-4AA0-BE30-3E99F5DDA6B9}">
      <dgm:prSet/>
      <dgm:spPr/>
      <dgm:t>
        <a:bodyPr/>
        <a:lstStyle/>
        <a:p>
          <a:endParaRPr lang="en-GB"/>
        </a:p>
      </dgm:t>
    </dgm:pt>
    <dgm:pt modelId="{12792037-9FB5-4DCF-8A23-DB6674E0FFAF}" type="sibTrans" cxnId="{BE1D9A84-A105-4AA0-BE30-3E99F5DDA6B9}">
      <dgm:prSet/>
      <dgm:spPr/>
      <dgm:t>
        <a:bodyPr/>
        <a:lstStyle/>
        <a:p>
          <a:endParaRPr lang="en-GB"/>
        </a:p>
      </dgm:t>
    </dgm:pt>
    <dgm:pt modelId="{0695F6CE-8ABC-4632-B386-C4A263E3CF41}">
      <dgm:prSet/>
      <dgm:spPr/>
      <dgm:t>
        <a:bodyPr/>
        <a:lstStyle/>
        <a:p>
          <a:pPr rtl="0"/>
          <a:r>
            <a:rPr lang="en-GB" dirty="0" smtClean="0"/>
            <a:t>Subscription hosted solutions</a:t>
          </a:r>
          <a:endParaRPr lang="en-GB" dirty="0"/>
        </a:p>
      </dgm:t>
    </dgm:pt>
    <dgm:pt modelId="{F24CC6D2-E0B8-4274-8F1B-BD9CEC997796}" type="parTrans" cxnId="{0BA1061F-4125-404C-9185-972178374D03}">
      <dgm:prSet/>
      <dgm:spPr/>
      <dgm:t>
        <a:bodyPr/>
        <a:lstStyle/>
        <a:p>
          <a:endParaRPr lang="en-GB"/>
        </a:p>
      </dgm:t>
    </dgm:pt>
    <dgm:pt modelId="{17FE4200-DFE8-4120-B9F8-E64C2C345CF9}" type="sibTrans" cxnId="{0BA1061F-4125-404C-9185-972178374D03}">
      <dgm:prSet/>
      <dgm:spPr/>
      <dgm:t>
        <a:bodyPr/>
        <a:lstStyle/>
        <a:p>
          <a:endParaRPr lang="en-GB"/>
        </a:p>
      </dgm:t>
    </dgm:pt>
    <dgm:pt modelId="{2B9EBCD2-2FBA-48B3-97FA-C99189A6B2B4}">
      <dgm:prSet/>
      <dgm:spPr/>
      <dgm:t>
        <a:bodyPr/>
        <a:lstStyle/>
        <a:p>
          <a:pPr rtl="0"/>
          <a:r>
            <a:rPr lang="en-GB" dirty="0" smtClean="0"/>
            <a:t>Mobile</a:t>
          </a:r>
          <a:endParaRPr lang="en-GB" dirty="0"/>
        </a:p>
      </dgm:t>
    </dgm:pt>
    <dgm:pt modelId="{E553FE09-DA5C-4D8A-B3E3-C62C8F623B75}" type="parTrans" cxnId="{DECB3E51-738D-4AA3-A96F-B4BCA9877174}">
      <dgm:prSet/>
      <dgm:spPr/>
      <dgm:t>
        <a:bodyPr/>
        <a:lstStyle/>
        <a:p>
          <a:endParaRPr lang="en-GB"/>
        </a:p>
      </dgm:t>
    </dgm:pt>
    <dgm:pt modelId="{ECC4D86C-0C63-4DB0-85F6-4EC54FA5509B}" type="sibTrans" cxnId="{DECB3E51-738D-4AA3-A96F-B4BCA9877174}">
      <dgm:prSet/>
      <dgm:spPr/>
      <dgm:t>
        <a:bodyPr/>
        <a:lstStyle/>
        <a:p>
          <a:endParaRPr lang="en-GB"/>
        </a:p>
      </dgm:t>
    </dgm:pt>
    <dgm:pt modelId="{2FA4BDD7-F74F-49BA-A03D-AE10ACDFB3B0}">
      <dgm:prSet/>
      <dgm:spPr/>
      <dgm:t>
        <a:bodyPr/>
        <a:lstStyle/>
        <a:p>
          <a:pPr rtl="0"/>
          <a:r>
            <a:rPr lang="en-GB" dirty="0" smtClean="0"/>
            <a:t>Keeping safe information safe if device is lost</a:t>
          </a:r>
          <a:endParaRPr lang="en-GB" dirty="0"/>
        </a:p>
      </dgm:t>
    </dgm:pt>
    <dgm:pt modelId="{C27C2B8C-6959-4FF8-8824-17223DE1A3D3}" type="parTrans" cxnId="{768AF080-74B3-4898-8949-52A93FC7EAB6}">
      <dgm:prSet/>
      <dgm:spPr/>
      <dgm:t>
        <a:bodyPr/>
        <a:lstStyle/>
        <a:p>
          <a:endParaRPr lang="en-GB"/>
        </a:p>
      </dgm:t>
    </dgm:pt>
    <dgm:pt modelId="{90C048B8-7112-4E72-B734-662B31956C3C}" type="sibTrans" cxnId="{768AF080-74B3-4898-8949-52A93FC7EAB6}">
      <dgm:prSet/>
      <dgm:spPr/>
      <dgm:t>
        <a:bodyPr/>
        <a:lstStyle/>
        <a:p>
          <a:endParaRPr lang="en-GB"/>
        </a:p>
      </dgm:t>
    </dgm:pt>
    <dgm:pt modelId="{605F0135-8DF5-4D11-9111-DA7F2B5A2ACC}" type="pres">
      <dgm:prSet presAssocID="{F168C157-E2DB-4717-9520-90E9391CC4C2}" presName="Name0" presStyleCnt="0">
        <dgm:presLayoutVars>
          <dgm:dir/>
          <dgm:animLvl val="lvl"/>
          <dgm:resizeHandles val="exact"/>
        </dgm:presLayoutVars>
      </dgm:prSet>
      <dgm:spPr/>
      <dgm:t>
        <a:bodyPr/>
        <a:lstStyle/>
        <a:p>
          <a:endParaRPr lang="en-GB"/>
        </a:p>
      </dgm:t>
    </dgm:pt>
    <dgm:pt modelId="{CB0FE3B4-DB8A-4921-9D39-D86DA7122CC3}" type="pres">
      <dgm:prSet presAssocID="{59331E0C-828E-42BA-8BC1-4E7F504FD204}" presName="linNode" presStyleCnt="0"/>
      <dgm:spPr/>
    </dgm:pt>
    <dgm:pt modelId="{CF890624-C604-4A43-AD9A-915D813E2BB8}" type="pres">
      <dgm:prSet presAssocID="{59331E0C-828E-42BA-8BC1-4E7F504FD204}" presName="parentText" presStyleLbl="node1" presStyleIdx="0" presStyleCnt="4" custScaleX="68215" custLinFactNeighborX="1273">
        <dgm:presLayoutVars>
          <dgm:chMax val="1"/>
          <dgm:bulletEnabled val="1"/>
        </dgm:presLayoutVars>
      </dgm:prSet>
      <dgm:spPr/>
      <dgm:t>
        <a:bodyPr/>
        <a:lstStyle/>
        <a:p>
          <a:endParaRPr lang="en-GB"/>
        </a:p>
      </dgm:t>
    </dgm:pt>
    <dgm:pt modelId="{16A5F26D-3361-4D7E-9F2F-B14401D501EF}" type="pres">
      <dgm:prSet presAssocID="{59331E0C-828E-42BA-8BC1-4E7F504FD204}" presName="descendantText" presStyleLbl="alignAccFollowNode1" presStyleIdx="0" presStyleCnt="4">
        <dgm:presLayoutVars>
          <dgm:bulletEnabled val="1"/>
        </dgm:presLayoutVars>
      </dgm:prSet>
      <dgm:spPr/>
      <dgm:t>
        <a:bodyPr/>
        <a:lstStyle/>
        <a:p>
          <a:endParaRPr lang="en-GB"/>
        </a:p>
      </dgm:t>
    </dgm:pt>
    <dgm:pt modelId="{1540914C-BBAD-4FFE-8A67-0B0382A7D2C5}" type="pres">
      <dgm:prSet presAssocID="{A8A36627-1985-450D-BB26-5E35334C9FFE}" presName="sp" presStyleCnt="0"/>
      <dgm:spPr/>
    </dgm:pt>
    <dgm:pt modelId="{DCD14313-C58B-4B04-AC73-85AA36EDB101}" type="pres">
      <dgm:prSet presAssocID="{1B2791B3-17DB-4B47-8319-6E7665F88D01}" presName="linNode" presStyleCnt="0"/>
      <dgm:spPr/>
    </dgm:pt>
    <dgm:pt modelId="{CA83928C-F047-4429-A99E-68567F927737}" type="pres">
      <dgm:prSet presAssocID="{1B2791B3-17DB-4B47-8319-6E7665F88D01}" presName="parentText" presStyleLbl="node1" presStyleIdx="1" presStyleCnt="4" custScaleX="68215" custLinFactNeighborX="1273">
        <dgm:presLayoutVars>
          <dgm:chMax val="1"/>
          <dgm:bulletEnabled val="1"/>
        </dgm:presLayoutVars>
      </dgm:prSet>
      <dgm:spPr/>
      <dgm:t>
        <a:bodyPr/>
        <a:lstStyle/>
        <a:p>
          <a:endParaRPr lang="en-GB"/>
        </a:p>
      </dgm:t>
    </dgm:pt>
    <dgm:pt modelId="{84E5BCB9-0F93-4BF0-A783-B4FF2520AB9E}" type="pres">
      <dgm:prSet presAssocID="{1B2791B3-17DB-4B47-8319-6E7665F88D01}" presName="descendantText" presStyleLbl="alignAccFollowNode1" presStyleIdx="1" presStyleCnt="4">
        <dgm:presLayoutVars>
          <dgm:bulletEnabled val="1"/>
        </dgm:presLayoutVars>
      </dgm:prSet>
      <dgm:spPr/>
      <dgm:t>
        <a:bodyPr/>
        <a:lstStyle/>
        <a:p>
          <a:endParaRPr lang="en-GB"/>
        </a:p>
      </dgm:t>
    </dgm:pt>
    <dgm:pt modelId="{7581B3E8-8F21-441B-B011-0F7C0DC4411A}" type="pres">
      <dgm:prSet presAssocID="{10E56DD4-707E-4F25-994D-CA5ADE83AEDE}" presName="sp" presStyleCnt="0"/>
      <dgm:spPr/>
    </dgm:pt>
    <dgm:pt modelId="{3D2D407B-A237-46B3-B34B-FD6B0322FC36}" type="pres">
      <dgm:prSet presAssocID="{E228F76A-379B-45B0-AD7B-54F8C1DBED49}" presName="linNode" presStyleCnt="0"/>
      <dgm:spPr/>
    </dgm:pt>
    <dgm:pt modelId="{F1562A38-2D32-4303-809A-A63B8D37A090}" type="pres">
      <dgm:prSet presAssocID="{E228F76A-379B-45B0-AD7B-54F8C1DBED49}" presName="parentText" presStyleLbl="node1" presStyleIdx="2" presStyleCnt="4" custScaleX="68215" custLinFactNeighborX="1273">
        <dgm:presLayoutVars>
          <dgm:chMax val="1"/>
          <dgm:bulletEnabled val="1"/>
        </dgm:presLayoutVars>
      </dgm:prSet>
      <dgm:spPr/>
      <dgm:t>
        <a:bodyPr/>
        <a:lstStyle/>
        <a:p>
          <a:endParaRPr lang="en-GB"/>
        </a:p>
      </dgm:t>
    </dgm:pt>
    <dgm:pt modelId="{9480EBE7-71C4-409C-BB61-3C5B80D45427}" type="pres">
      <dgm:prSet presAssocID="{E228F76A-379B-45B0-AD7B-54F8C1DBED49}" presName="descendantText" presStyleLbl="alignAccFollowNode1" presStyleIdx="2" presStyleCnt="4">
        <dgm:presLayoutVars>
          <dgm:bulletEnabled val="1"/>
        </dgm:presLayoutVars>
      </dgm:prSet>
      <dgm:spPr/>
      <dgm:t>
        <a:bodyPr/>
        <a:lstStyle/>
        <a:p>
          <a:endParaRPr lang="en-GB"/>
        </a:p>
      </dgm:t>
    </dgm:pt>
    <dgm:pt modelId="{48541A8C-EDCC-4001-BAC3-7B99F22B7E52}" type="pres">
      <dgm:prSet presAssocID="{A9B6B7E1-8DBB-4D3F-AFD6-47F793CDCA96}" presName="sp" presStyleCnt="0"/>
      <dgm:spPr/>
    </dgm:pt>
    <dgm:pt modelId="{F655EBCB-D84C-4830-97BB-7231FED7A74E}" type="pres">
      <dgm:prSet presAssocID="{2B9EBCD2-2FBA-48B3-97FA-C99189A6B2B4}" presName="linNode" presStyleCnt="0"/>
      <dgm:spPr/>
    </dgm:pt>
    <dgm:pt modelId="{48D4F940-C2B4-466E-A6F5-9A3EF5093B02}" type="pres">
      <dgm:prSet presAssocID="{2B9EBCD2-2FBA-48B3-97FA-C99189A6B2B4}" presName="parentText" presStyleLbl="node1" presStyleIdx="3" presStyleCnt="4" custScaleX="68215" custLinFactNeighborX="1273">
        <dgm:presLayoutVars>
          <dgm:chMax val="1"/>
          <dgm:bulletEnabled val="1"/>
        </dgm:presLayoutVars>
      </dgm:prSet>
      <dgm:spPr/>
      <dgm:t>
        <a:bodyPr/>
        <a:lstStyle/>
        <a:p>
          <a:endParaRPr lang="en-GB"/>
        </a:p>
      </dgm:t>
    </dgm:pt>
    <dgm:pt modelId="{1ECD4FDA-CE52-48E3-BE7A-3482025EDF55}" type="pres">
      <dgm:prSet presAssocID="{2B9EBCD2-2FBA-48B3-97FA-C99189A6B2B4}" presName="descendantText" presStyleLbl="alignAccFollowNode1" presStyleIdx="3" presStyleCnt="4">
        <dgm:presLayoutVars>
          <dgm:bulletEnabled val="1"/>
        </dgm:presLayoutVars>
      </dgm:prSet>
      <dgm:spPr/>
      <dgm:t>
        <a:bodyPr/>
        <a:lstStyle/>
        <a:p>
          <a:endParaRPr lang="en-GB"/>
        </a:p>
      </dgm:t>
    </dgm:pt>
  </dgm:ptLst>
  <dgm:cxnLst>
    <dgm:cxn modelId="{2CB55077-52B4-417C-BA87-51B94272A757}" type="presOf" srcId="{59331E0C-828E-42BA-8BC1-4E7F504FD204}" destId="{CF890624-C604-4A43-AD9A-915D813E2BB8}" srcOrd="0" destOrd="0" presId="urn:microsoft.com/office/officeart/2005/8/layout/vList5"/>
    <dgm:cxn modelId="{A8A38752-DAE7-46D1-B918-5A07D04949AA}" type="presOf" srcId="{E228F76A-379B-45B0-AD7B-54F8C1DBED49}" destId="{F1562A38-2D32-4303-809A-A63B8D37A090}" srcOrd="0" destOrd="0" presId="urn:microsoft.com/office/officeart/2005/8/layout/vList5"/>
    <dgm:cxn modelId="{49C7D0BA-1DE7-4BDC-96D8-C00560F2A51B}" srcId="{59331E0C-828E-42BA-8BC1-4E7F504FD204}" destId="{E487825E-282E-40BD-A692-818B845C37CA}" srcOrd="1" destOrd="0" parTransId="{F996184F-0C0B-4724-B9C3-9FD979DEBE8D}" sibTransId="{4363B6BA-3085-4997-A8E9-81A4B513B88F}"/>
    <dgm:cxn modelId="{B8F71A41-4F5B-4E8B-8852-FA5192159849}" type="presOf" srcId="{F168C157-E2DB-4717-9520-90E9391CC4C2}" destId="{605F0135-8DF5-4D11-9111-DA7F2B5A2ACC}" srcOrd="0" destOrd="0" presId="urn:microsoft.com/office/officeart/2005/8/layout/vList5"/>
    <dgm:cxn modelId="{0BA1061F-4125-404C-9185-972178374D03}" srcId="{E228F76A-379B-45B0-AD7B-54F8C1DBED49}" destId="{0695F6CE-8ABC-4632-B386-C4A263E3CF41}" srcOrd="1" destOrd="0" parTransId="{F24CC6D2-E0B8-4274-8F1B-BD9CEC997796}" sibTransId="{17FE4200-DFE8-4120-B9F8-E64C2C345CF9}"/>
    <dgm:cxn modelId="{1A5D7025-7ADC-465C-99BE-57E7C2DA51DC}" type="presOf" srcId="{6778032E-4907-49B4-9375-CB1AA5FDA4A1}" destId="{84E5BCB9-0F93-4BF0-A783-B4FF2520AB9E}" srcOrd="0" destOrd="0" presId="urn:microsoft.com/office/officeart/2005/8/layout/vList5"/>
    <dgm:cxn modelId="{A924900E-795E-49F8-90F6-7279B99F5E7C}" srcId="{1B2791B3-17DB-4B47-8319-6E7665F88D01}" destId="{6778032E-4907-49B4-9375-CB1AA5FDA4A1}" srcOrd="0" destOrd="0" parTransId="{BA469EF4-F45C-4E1D-9AEF-2C3477DF5452}" sibTransId="{A4C74DCF-7395-4037-A2E3-EAAAC022E00C}"/>
    <dgm:cxn modelId="{3091417B-3D48-4DDF-A890-7AB58DCCE2FB}" srcId="{1B2791B3-17DB-4B47-8319-6E7665F88D01}" destId="{A6E359C2-A618-48D0-B58D-E35AA03D8B53}" srcOrd="2" destOrd="0" parTransId="{5ED0ACB4-A04C-48B3-8F38-750675B7AB78}" sibTransId="{AB87CA5F-F55A-42BD-B209-4590D1F93A62}"/>
    <dgm:cxn modelId="{768AF080-74B3-4898-8949-52A93FC7EAB6}" srcId="{2B9EBCD2-2FBA-48B3-97FA-C99189A6B2B4}" destId="{2FA4BDD7-F74F-49BA-A03D-AE10ACDFB3B0}" srcOrd="0" destOrd="0" parTransId="{C27C2B8C-6959-4FF8-8824-17223DE1A3D3}" sibTransId="{90C048B8-7112-4E72-B734-662B31956C3C}"/>
    <dgm:cxn modelId="{241A5CB5-1A2B-4743-9BF3-AE93C12C90E7}" type="presOf" srcId="{BC6D5C2E-7B61-4805-83F5-0699D18DC182}" destId="{9480EBE7-71C4-409C-BB61-3C5B80D45427}" srcOrd="0" destOrd="0" presId="urn:microsoft.com/office/officeart/2005/8/layout/vList5"/>
    <dgm:cxn modelId="{A7BEDF37-B1DB-4B63-AB8E-E55C4262C106}" type="presOf" srcId="{E487825E-282E-40BD-A692-818B845C37CA}" destId="{16A5F26D-3361-4D7E-9F2F-B14401D501EF}" srcOrd="0" destOrd="1" presId="urn:microsoft.com/office/officeart/2005/8/layout/vList5"/>
    <dgm:cxn modelId="{BA3CCD8B-123B-44EB-9429-0BB4BD1F4854}" srcId="{F168C157-E2DB-4717-9520-90E9391CC4C2}" destId="{1B2791B3-17DB-4B47-8319-6E7665F88D01}" srcOrd="1" destOrd="0" parTransId="{636AA09F-9E41-4895-AD36-41E7BE7FAA0B}" sibTransId="{10E56DD4-707E-4F25-994D-CA5ADE83AEDE}"/>
    <dgm:cxn modelId="{C118F47F-AFC4-4913-82B4-31D99E71B530}" srcId="{59331E0C-828E-42BA-8BC1-4E7F504FD204}" destId="{65BD4983-9F9C-4BE8-89C7-1A6827DFF4FE}" srcOrd="0" destOrd="0" parTransId="{35713068-3566-410F-AD4F-98F52BE3C6F5}" sibTransId="{CA73DAF5-5905-4BC0-AAEB-CC89EF361572}"/>
    <dgm:cxn modelId="{7A6FFD13-5699-4629-99EF-2302A9989103}" type="presOf" srcId="{65BD4983-9F9C-4BE8-89C7-1A6827DFF4FE}" destId="{16A5F26D-3361-4D7E-9F2F-B14401D501EF}" srcOrd="0" destOrd="0" presId="urn:microsoft.com/office/officeart/2005/8/layout/vList5"/>
    <dgm:cxn modelId="{C62C0AB8-C6C5-4B84-AE6F-83AB408F908F}" type="presOf" srcId="{A6E359C2-A618-48D0-B58D-E35AA03D8B53}" destId="{84E5BCB9-0F93-4BF0-A783-B4FF2520AB9E}" srcOrd="0" destOrd="2" presId="urn:microsoft.com/office/officeart/2005/8/layout/vList5"/>
    <dgm:cxn modelId="{E3B1C5FE-C6EF-41C5-B8F8-35F2BACFE59E}" srcId="{1B2791B3-17DB-4B47-8319-6E7665F88D01}" destId="{9ED270E8-D66F-4407-8E59-EA84483DBE0E}" srcOrd="1" destOrd="0" parTransId="{93F0A0EC-EF76-4588-B36B-4F71ADBBACB3}" sibTransId="{D81F030E-38E3-43F4-A597-29FF4F786271}"/>
    <dgm:cxn modelId="{2803FB8C-202E-45FB-B99B-226D311B1286}" srcId="{59331E0C-828E-42BA-8BC1-4E7F504FD204}" destId="{17EBF858-267A-4B39-B845-3B63E56608EF}" srcOrd="2" destOrd="0" parTransId="{2F6477B1-2587-4FBF-B123-649E74F3A53B}" sibTransId="{B781A56E-E0BD-4A3B-8967-6BDBD222E8CD}"/>
    <dgm:cxn modelId="{57DA94EF-87F6-4D9D-98DC-31D34C64B135}" srcId="{F168C157-E2DB-4717-9520-90E9391CC4C2}" destId="{E228F76A-379B-45B0-AD7B-54F8C1DBED49}" srcOrd="2" destOrd="0" parTransId="{80F20B89-3F7A-46C2-B6CB-CF910466C368}" sibTransId="{A9B6B7E1-8DBB-4D3F-AFD6-47F793CDCA96}"/>
    <dgm:cxn modelId="{9363D269-DB8C-49FD-84AE-4664BB40E5D5}" srcId="{F168C157-E2DB-4717-9520-90E9391CC4C2}" destId="{59331E0C-828E-42BA-8BC1-4E7F504FD204}" srcOrd="0" destOrd="0" parTransId="{42310903-BE83-4715-B958-1144B4BF2706}" sibTransId="{A8A36627-1985-450D-BB26-5E35334C9FFE}"/>
    <dgm:cxn modelId="{7AFAA9F8-28AF-4B46-AB1F-4D0D1E5C0D9D}" type="presOf" srcId="{2FA4BDD7-F74F-49BA-A03D-AE10ACDFB3B0}" destId="{1ECD4FDA-CE52-48E3-BE7A-3482025EDF55}" srcOrd="0" destOrd="0" presId="urn:microsoft.com/office/officeart/2005/8/layout/vList5"/>
    <dgm:cxn modelId="{ADBD6992-791E-4233-A736-EFF467EBC3E1}" type="presOf" srcId="{0695F6CE-8ABC-4632-B386-C4A263E3CF41}" destId="{9480EBE7-71C4-409C-BB61-3C5B80D45427}" srcOrd="0" destOrd="1" presId="urn:microsoft.com/office/officeart/2005/8/layout/vList5"/>
    <dgm:cxn modelId="{BE1D9A84-A105-4AA0-BE30-3E99F5DDA6B9}" srcId="{E228F76A-379B-45B0-AD7B-54F8C1DBED49}" destId="{BC6D5C2E-7B61-4805-83F5-0699D18DC182}" srcOrd="0" destOrd="0" parTransId="{78ADD5ED-EB27-401B-B0C6-705C98614362}" sibTransId="{12792037-9FB5-4DCF-8A23-DB6674E0FFAF}"/>
    <dgm:cxn modelId="{686CC616-FBE9-4E18-9841-880119DA563E}" type="presOf" srcId="{2B9EBCD2-2FBA-48B3-97FA-C99189A6B2B4}" destId="{48D4F940-C2B4-466E-A6F5-9A3EF5093B02}" srcOrd="0" destOrd="0" presId="urn:microsoft.com/office/officeart/2005/8/layout/vList5"/>
    <dgm:cxn modelId="{718F4676-DAFB-44F7-A06C-B049AF1FAE9A}" type="presOf" srcId="{1B2791B3-17DB-4B47-8319-6E7665F88D01}" destId="{CA83928C-F047-4429-A99E-68567F927737}" srcOrd="0" destOrd="0" presId="urn:microsoft.com/office/officeart/2005/8/layout/vList5"/>
    <dgm:cxn modelId="{DECB3E51-738D-4AA3-A96F-B4BCA9877174}" srcId="{F168C157-E2DB-4717-9520-90E9391CC4C2}" destId="{2B9EBCD2-2FBA-48B3-97FA-C99189A6B2B4}" srcOrd="3" destOrd="0" parTransId="{E553FE09-DA5C-4D8A-B3E3-C62C8F623B75}" sibTransId="{ECC4D86C-0C63-4DB0-85F6-4EC54FA5509B}"/>
    <dgm:cxn modelId="{8CF9FA79-7B25-4549-80C1-D010846FE778}" type="presOf" srcId="{9ED270E8-D66F-4407-8E59-EA84483DBE0E}" destId="{84E5BCB9-0F93-4BF0-A783-B4FF2520AB9E}" srcOrd="0" destOrd="1" presId="urn:microsoft.com/office/officeart/2005/8/layout/vList5"/>
    <dgm:cxn modelId="{EA8CC92C-EE99-43F5-B3CB-CAD5F144E06D}" type="presOf" srcId="{17EBF858-267A-4B39-B845-3B63E56608EF}" destId="{16A5F26D-3361-4D7E-9F2F-B14401D501EF}" srcOrd="0" destOrd="2" presId="urn:microsoft.com/office/officeart/2005/8/layout/vList5"/>
    <dgm:cxn modelId="{BD40DB9D-923F-4F18-9FC3-C119BC67E430}" type="presParOf" srcId="{605F0135-8DF5-4D11-9111-DA7F2B5A2ACC}" destId="{CB0FE3B4-DB8A-4921-9D39-D86DA7122CC3}" srcOrd="0" destOrd="0" presId="urn:microsoft.com/office/officeart/2005/8/layout/vList5"/>
    <dgm:cxn modelId="{AEB58F57-7DFF-4CE9-8EE0-B95697E37C0C}" type="presParOf" srcId="{CB0FE3B4-DB8A-4921-9D39-D86DA7122CC3}" destId="{CF890624-C604-4A43-AD9A-915D813E2BB8}" srcOrd="0" destOrd="0" presId="urn:microsoft.com/office/officeart/2005/8/layout/vList5"/>
    <dgm:cxn modelId="{B308095C-011D-4C07-8A02-9EBD9B65CAE7}" type="presParOf" srcId="{CB0FE3B4-DB8A-4921-9D39-D86DA7122CC3}" destId="{16A5F26D-3361-4D7E-9F2F-B14401D501EF}" srcOrd="1" destOrd="0" presId="urn:microsoft.com/office/officeart/2005/8/layout/vList5"/>
    <dgm:cxn modelId="{467A3325-E0C5-4708-9F80-4F66A45AEC4B}" type="presParOf" srcId="{605F0135-8DF5-4D11-9111-DA7F2B5A2ACC}" destId="{1540914C-BBAD-4FFE-8A67-0B0382A7D2C5}" srcOrd="1" destOrd="0" presId="urn:microsoft.com/office/officeart/2005/8/layout/vList5"/>
    <dgm:cxn modelId="{0B57BCBD-40E0-4980-873D-00C326D9BCD1}" type="presParOf" srcId="{605F0135-8DF5-4D11-9111-DA7F2B5A2ACC}" destId="{DCD14313-C58B-4B04-AC73-85AA36EDB101}" srcOrd="2" destOrd="0" presId="urn:microsoft.com/office/officeart/2005/8/layout/vList5"/>
    <dgm:cxn modelId="{F03786A3-D875-41F5-B212-3FC5A806C65C}" type="presParOf" srcId="{DCD14313-C58B-4B04-AC73-85AA36EDB101}" destId="{CA83928C-F047-4429-A99E-68567F927737}" srcOrd="0" destOrd="0" presId="urn:microsoft.com/office/officeart/2005/8/layout/vList5"/>
    <dgm:cxn modelId="{91DFA7AD-0A32-4776-8A4D-A1CD94473930}" type="presParOf" srcId="{DCD14313-C58B-4B04-AC73-85AA36EDB101}" destId="{84E5BCB9-0F93-4BF0-A783-B4FF2520AB9E}" srcOrd="1" destOrd="0" presId="urn:microsoft.com/office/officeart/2005/8/layout/vList5"/>
    <dgm:cxn modelId="{6B8F66D6-6FE2-4C8A-8466-EC629AA39463}" type="presParOf" srcId="{605F0135-8DF5-4D11-9111-DA7F2B5A2ACC}" destId="{7581B3E8-8F21-441B-B011-0F7C0DC4411A}" srcOrd="3" destOrd="0" presId="urn:microsoft.com/office/officeart/2005/8/layout/vList5"/>
    <dgm:cxn modelId="{E23CFA70-5181-4DC6-A33F-76ECB24B0CE7}" type="presParOf" srcId="{605F0135-8DF5-4D11-9111-DA7F2B5A2ACC}" destId="{3D2D407B-A237-46B3-B34B-FD6B0322FC36}" srcOrd="4" destOrd="0" presId="urn:microsoft.com/office/officeart/2005/8/layout/vList5"/>
    <dgm:cxn modelId="{652D9EBE-DC57-45AD-9FCA-F7C03209D332}" type="presParOf" srcId="{3D2D407B-A237-46B3-B34B-FD6B0322FC36}" destId="{F1562A38-2D32-4303-809A-A63B8D37A090}" srcOrd="0" destOrd="0" presId="urn:microsoft.com/office/officeart/2005/8/layout/vList5"/>
    <dgm:cxn modelId="{4AA62FB9-CE9C-4FED-A69C-13CDCCE5EA34}" type="presParOf" srcId="{3D2D407B-A237-46B3-B34B-FD6B0322FC36}" destId="{9480EBE7-71C4-409C-BB61-3C5B80D45427}" srcOrd="1" destOrd="0" presId="urn:microsoft.com/office/officeart/2005/8/layout/vList5"/>
    <dgm:cxn modelId="{0A2D770F-7306-48E8-9E14-3C72C2DA1AEE}" type="presParOf" srcId="{605F0135-8DF5-4D11-9111-DA7F2B5A2ACC}" destId="{48541A8C-EDCC-4001-BAC3-7B99F22B7E52}" srcOrd="5" destOrd="0" presId="urn:microsoft.com/office/officeart/2005/8/layout/vList5"/>
    <dgm:cxn modelId="{FBC67B51-9D0D-4E76-ADBC-1D449C70A061}" type="presParOf" srcId="{605F0135-8DF5-4D11-9111-DA7F2B5A2ACC}" destId="{F655EBCB-D84C-4830-97BB-7231FED7A74E}" srcOrd="6" destOrd="0" presId="urn:microsoft.com/office/officeart/2005/8/layout/vList5"/>
    <dgm:cxn modelId="{1CAA42F5-CD9E-4274-BD90-7A19A08665AB}" type="presParOf" srcId="{F655EBCB-D84C-4830-97BB-7231FED7A74E}" destId="{48D4F940-C2B4-466E-A6F5-9A3EF5093B02}" srcOrd="0" destOrd="0" presId="urn:microsoft.com/office/officeart/2005/8/layout/vList5"/>
    <dgm:cxn modelId="{34AB88E5-E9D9-4B2B-867C-E5E5A80078C1}" type="presParOf" srcId="{F655EBCB-D84C-4830-97BB-7231FED7A74E}" destId="{1ECD4FDA-CE52-48E3-BE7A-3482025EDF55}" srcOrd="1" destOrd="0" presId="urn:microsoft.com/office/officeart/2005/8/layout/vList5"/>
  </dgm:cxnLst>
  <dgm:bg/>
  <dgm:whole/>
</dgm:dataModel>
</file>

<file path=ppt/diagrams/data3.xml><?xml version="1.0" encoding="utf-8"?>
<dgm:dataModel xmlns:dgm="http://schemas.openxmlformats.org/drawingml/2006/diagram" xmlns:a="http://schemas.openxmlformats.org/drawingml/2006/main">
  <dgm:ptLst>
    <dgm:pt modelId="{BFF8BA25-9F4B-4DBA-BEEC-C3F9C3B746BB}" type="doc">
      <dgm:prSet loTypeId="urn:microsoft.com/office/officeart/2005/8/layout/vList2" loCatId="list" qsTypeId="urn:microsoft.com/office/officeart/2005/8/quickstyle/simple1#1" qsCatId="simple" csTypeId="urn:microsoft.com/office/officeart/2005/8/colors/accent1_2" csCatId="accent1" phldr="1"/>
      <dgm:spPr/>
      <dgm:t>
        <a:bodyPr/>
        <a:lstStyle/>
        <a:p>
          <a:endParaRPr lang="en-GB"/>
        </a:p>
      </dgm:t>
    </dgm:pt>
    <dgm:pt modelId="{B80BBCFC-0EE3-465C-A7DC-39E590AB432D}">
      <dgm:prSet phldrT="[Text]"/>
      <dgm:spPr/>
      <dgm:t>
        <a:bodyPr/>
        <a:lstStyle/>
        <a:p>
          <a:r>
            <a:rPr lang="en-GB" dirty="0" smtClean="0"/>
            <a:t>New Computer</a:t>
          </a:r>
          <a:endParaRPr lang="en-GB" dirty="0"/>
        </a:p>
      </dgm:t>
    </dgm:pt>
    <dgm:pt modelId="{44C23F17-0511-4F04-8219-5F0A3754CD0A}" type="parTrans" cxnId="{4C6CA7F4-25EE-458B-A41B-CC50226B8A1E}">
      <dgm:prSet/>
      <dgm:spPr/>
      <dgm:t>
        <a:bodyPr/>
        <a:lstStyle/>
        <a:p>
          <a:endParaRPr lang="en-GB"/>
        </a:p>
      </dgm:t>
    </dgm:pt>
    <dgm:pt modelId="{A001FE87-E697-467B-9EE4-DAB2E790006F}" type="sibTrans" cxnId="{4C6CA7F4-25EE-458B-A41B-CC50226B8A1E}">
      <dgm:prSet/>
      <dgm:spPr/>
      <dgm:t>
        <a:bodyPr/>
        <a:lstStyle/>
        <a:p>
          <a:endParaRPr lang="en-GB"/>
        </a:p>
      </dgm:t>
    </dgm:pt>
    <dgm:pt modelId="{A7DF7134-1A67-4B5B-8648-749FC8B6FC32}">
      <dgm:prSet phldrT="[Text]"/>
      <dgm:spPr/>
      <dgm:t>
        <a:bodyPr/>
        <a:lstStyle/>
        <a:p>
          <a:r>
            <a:rPr lang="en-GB" dirty="0" smtClean="0"/>
            <a:t>For the best value, ask for Windows Vista Business and Office Small Business Edition on a new computer</a:t>
          </a:r>
          <a:endParaRPr lang="en-GB" dirty="0"/>
        </a:p>
      </dgm:t>
    </dgm:pt>
    <dgm:pt modelId="{1DB6165D-F507-41B5-BAA2-E3EB7261B951}" type="parTrans" cxnId="{DCA826E1-18C2-46CE-85B5-41936BEAF3B8}">
      <dgm:prSet/>
      <dgm:spPr/>
      <dgm:t>
        <a:bodyPr/>
        <a:lstStyle/>
        <a:p>
          <a:endParaRPr lang="en-GB"/>
        </a:p>
      </dgm:t>
    </dgm:pt>
    <dgm:pt modelId="{7CA59EC6-3060-46E6-9783-163356EB98A3}" type="sibTrans" cxnId="{DCA826E1-18C2-46CE-85B5-41936BEAF3B8}">
      <dgm:prSet/>
      <dgm:spPr/>
      <dgm:t>
        <a:bodyPr/>
        <a:lstStyle/>
        <a:p>
          <a:endParaRPr lang="en-GB"/>
        </a:p>
      </dgm:t>
    </dgm:pt>
    <dgm:pt modelId="{E864E19F-1C2C-48D5-8658-DAC350FA73AA}">
      <dgm:prSet phldrT="[Text]"/>
      <dgm:spPr/>
      <dgm:t>
        <a:bodyPr/>
        <a:lstStyle/>
        <a:p>
          <a:r>
            <a:rPr lang="en-GB" dirty="0" smtClean="0"/>
            <a:t>Upgrade on existing computer</a:t>
          </a:r>
          <a:endParaRPr lang="en-GB" dirty="0"/>
        </a:p>
      </dgm:t>
    </dgm:pt>
    <dgm:pt modelId="{9C2BD499-F5B3-4256-8E81-0E76D85A90D0}" type="parTrans" cxnId="{74348B35-2154-4243-8912-84CD7E8B3947}">
      <dgm:prSet/>
      <dgm:spPr/>
      <dgm:t>
        <a:bodyPr/>
        <a:lstStyle/>
        <a:p>
          <a:endParaRPr lang="en-GB"/>
        </a:p>
      </dgm:t>
    </dgm:pt>
    <dgm:pt modelId="{0610AEF1-8EFA-40D4-B3D7-DACF5A622570}" type="sibTrans" cxnId="{74348B35-2154-4243-8912-84CD7E8B3947}">
      <dgm:prSet/>
      <dgm:spPr/>
      <dgm:t>
        <a:bodyPr/>
        <a:lstStyle/>
        <a:p>
          <a:endParaRPr lang="en-GB"/>
        </a:p>
      </dgm:t>
    </dgm:pt>
    <dgm:pt modelId="{5E23CD25-056B-4D71-9274-16D6F00B6791}">
      <dgm:prSet phldrT="[Text]"/>
      <dgm:spPr/>
      <dgm:t>
        <a:bodyPr/>
        <a:lstStyle/>
        <a:p>
          <a:r>
            <a:rPr lang="en-GB" dirty="0" smtClean="0"/>
            <a:t>If you are looking to upgrade to Windows Vista Business or Office 2007, we recommend you check your computer specification to ensure it is Vista-compatible. Both products can be purchased through quality retailers</a:t>
          </a:r>
          <a:endParaRPr lang="en-GB" dirty="0"/>
        </a:p>
      </dgm:t>
    </dgm:pt>
    <dgm:pt modelId="{EED9B7C9-DC75-45FE-B149-D48A88FC9C3F}" type="parTrans" cxnId="{7B838EE7-BB7F-4FE7-93BE-E2C01A233FBC}">
      <dgm:prSet/>
      <dgm:spPr/>
      <dgm:t>
        <a:bodyPr/>
        <a:lstStyle/>
        <a:p>
          <a:endParaRPr lang="en-GB"/>
        </a:p>
      </dgm:t>
    </dgm:pt>
    <dgm:pt modelId="{F07E71A8-C181-4B5A-A4A6-394DECA1D0B4}" type="sibTrans" cxnId="{7B838EE7-BB7F-4FE7-93BE-E2C01A233FBC}">
      <dgm:prSet/>
      <dgm:spPr/>
      <dgm:t>
        <a:bodyPr/>
        <a:lstStyle/>
        <a:p>
          <a:endParaRPr lang="en-GB"/>
        </a:p>
      </dgm:t>
    </dgm:pt>
    <dgm:pt modelId="{0BDCB77F-FED9-4252-94A8-9742143B0FB2}">
      <dgm:prSet phldrT="[Text]"/>
      <dgm:spPr/>
      <dgm:t>
        <a:bodyPr/>
        <a:lstStyle/>
        <a:p>
          <a:r>
            <a:rPr lang="en-GB" dirty="0" smtClean="0"/>
            <a:t>Upgrading 5 or more computers</a:t>
          </a:r>
          <a:endParaRPr lang="en-GB" dirty="0"/>
        </a:p>
      </dgm:t>
    </dgm:pt>
    <dgm:pt modelId="{9926747C-7B75-42F3-A649-08EEA616C887}" type="parTrans" cxnId="{07D6AD9F-746C-4B22-99E8-0224389A07E8}">
      <dgm:prSet/>
      <dgm:spPr/>
      <dgm:t>
        <a:bodyPr/>
        <a:lstStyle/>
        <a:p>
          <a:endParaRPr lang="en-GB"/>
        </a:p>
      </dgm:t>
    </dgm:pt>
    <dgm:pt modelId="{296B3012-E793-47BA-8E59-BD14D79652DB}" type="sibTrans" cxnId="{07D6AD9F-746C-4B22-99E8-0224389A07E8}">
      <dgm:prSet/>
      <dgm:spPr/>
      <dgm:t>
        <a:bodyPr/>
        <a:lstStyle/>
        <a:p>
          <a:endParaRPr lang="en-GB"/>
        </a:p>
      </dgm:t>
    </dgm:pt>
    <dgm:pt modelId="{33AA1FD0-36F6-4001-A698-537DCD729894}">
      <dgm:prSet phldrT="[Text]"/>
      <dgm:spPr/>
      <dgm:t>
        <a:bodyPr/>
        <a:lstStyle/>
        <a:p>
          <a:r>
            <a:rPr lang="en-GB" dirty="0" smtClean="0"/>
            <a:t>If you want to upgrade 5 or more existing computers, consider a volume licensing option such as Open Value Subscription in order to get volume discounts</a:t>
          </a:r>
          <a:endParaRPr lang="en-GB" dirty="0"/>
        </a:p>
      </dgm:t>
    </dgm:pt>
    <dgm:pt modelId="{8A168444-4F81-41FE-9D1B-0D7AFAE11688}" type="parTrans" cxnId="{3419BC11-40D4-4F2F-93F9-EE618DBAD5E6}">
      <dgm:prSet/>
      <dgm:spPr/>
      <dgm:t>
        <a:bodyPr/>
        <a:lstStyle/>
        <a:p>
          <a:endParaRPr lang="en-GB"/>
        </a:p>
      </dgm:t>
    </dgm:pt>
    <dgm:pt modelId="{498955D9-6D43-4FCF-9CDD-A1BB298AC1BB}" type="sibTrans" cxnId="{3419BC11-40D4-4F2F-93F9-EE618DBAD5E6}">
      <dgm:prSet/>
      <dgm:spPr/>
      <dgm:t>
        <a:bodyPr/>
        <a:lstStyle/>
        <a:p>
          <a:endParaRPr lang="en-GB"/>
        </a:p>
      </dgm:t>
    </dgm:pt>
    <dgm:pt modelId="{D30C6DD2-8E18-4B2D-A467-C08025C68A44}" type="pres">
      <dgm:prSet presAssocID="{BFF8BA25-9F4B-4DBA-BEEC-C3F9C3B746BB}" presName="linear" presStyleCnt="0">
        <dgm:presLayoutVars>
          <dgm:animLvl val="lvl"/>
          <dgm:resizeHandles val="exact"/>
        </dgm:presLayoutVars>
      </dgm:prSet>
      <dgm:spPr/>
      <dgm:t>
        <a:bodyPr/>
        <a:lstStyle/>
        <a:p>
          <a:endParaRPr lang="en-GB"/>
        </a:p>
      </dgm:t>
    </dgm:pt>
    <dgm:pt modelId="{04F08D28-60CD-4462-B30A-819ED3E93B66}" type="pres">
      <dgm:prSet presAssocID="{B80BBCFC-0EE3-465C-A7DC-39E590AB432D}" presName="parentText" presStyleLbl="node1" presStyleIdx="0" presStyleCnt="3">
        <dgm:presLayoutVars>
          <dgm:chMax val="0"/>
          <dgm:bulletEnabled val="1"/>
        </dgm:presLayoutVars>
      </dgm:prSet>
      <dgm:spPr/>
      <dgm:t>
        <a:bodyPr/>
        <a:lstStyle/>
        <a:p>
          <a:endParaRPr lang="en-GB"/>
        </a:p>
      </dgm:t>
    </dgm:pt>
    <dgm:pt modelId="{04D51894-1ACA-4B84-821A-58B979EA9C87}" type="pres">
      <dgm:prSet presAssocID="{B80BBCFC-0EE3-465C-A7DC-39E590AB432D}" presName="childText" presStyleLbl="revTx" presStyleIdx="0" presStyleCnt="3">
        <dgm:presLayoutVars>
          <dgm:bulletEnabled val="1"/>
        </dgm:presLayoutVars>
      </dgm:prSet>
      <dgm:spPr/>
      <dgm:t>
        <a:bodyPr/>
        <a:lstStyle/>
        <a:p>
          <a:endParaRPr lang="en-GB"/>
        </a:p>
      </dgm:t>
    </dgm:pt>
    <dgm:pt modelId="{E07EF543-236D-40E0-87BA-5BF88EABA9E9}" type="pres">
      <dgm:prSet presAssocID="{E864E19F-1C2C-48D5-8658-DAC350FA73AA}" presName="parentText" presStyleLbl="node1" presStyleIdx="1" presStyleCnt="3" custLinFactNeighborY="962">
        <dgm:presLayoutVars>
          <dgm:chMax val="0"/>
          <dgm:bulletEnabled val="1"/>
        </dgm:presLayoutVars>
      </dgm:prSet>
      <dgm:spPr/>
      <dgm:t>
        <a:bodyPr/>
        <a:lstStyle/>
        <a:p>
          <a:endParaRPr lang="en-GB"/>
        </a:p>
      </dgm:t>
    </dgm:pt>
    <dgm:pt modelId="{3DD1B03D-FD11-425B-A993-3669897F63A7}" type="pres">
      <dgm:prSet presAssocID="{E864E19F-1C2C-48D5-8658-DAC350FA73AA}" presName="childText" presStyleLbl="revTx" presStyleIdx="1" presStyleCnt="3" custLinFactNeighborY="-2045">
        <dgm:presLayoutVars>
          <dgm:bulletEnabled val="1"/>
        </dgm:presLayoutVars>
      </dgm:prSet>
      <dgm:spPr/>
      <dgm:t>
        <a:bodyPr/>
        <a:lstStyle/>
        <a:p>
          <a:endParaRPr lang="en-GB"/>
        </a:p>
      </dgm:t>
    </dgm:pt>
    <dgm:pt modelId="{4E3F0703-BDF1-4A59-9868-F568E00F99B5}" type="pres">
      <dgm:prSet presAssocID="{0BDCB77F-FED9-4252-94A8-9742143B0FB2}" presName="parentText" presStyleLbl="node1" presStyleIdx="2" presStyleCnt="3" custLinFactNeighborY="-2725">
        <dgm:presLayoutVars>
          <dgm:chMax val="0"/>
          <dgm:bulletEnabled val="1"/>
        </dgm:presLayoutVars>
      </dgm:prSet>
      <dgm:spPr/>
      <dgm:t>
        <a:bodyPr/>
        <a:lstStyle/>
        <a:p>
          <a:endParaRPr lang="en-GB"/>
        </a:p>
      </dgm:t>
    </dgm:pt>
    <dgm:pt modelId="{3E7BB21A-8095-47B5-8528-3F989A9E35EB}" type="pres">
      <dgm:prSet presAssocID="{0BDCB77F-FED9-4252-94A8-9742143B0FB2}" presName="childText" presStyleLbl="revTx" presStyleIdx="2" presStyleCnt="3">
        <dgm:presLayoutVars>
          <dgm:bulletEnabled val="1"/>
        </dgm:presLayoutVars>
      </dgm:prSet>
      <dgm:spPr/>
      <dgm:t>
        <a:bodyPr/>
        <a:lstStyle/>
        <a:p>
          <a:endParaRPr lang="en-GB"/>
        </a:p>
      </dgm:t>
    </dgm:pt>
  </dgm:ptLst>
  <dgm:cxnLst>
    <dgm:cxn modelId="{CC81E184-A3F9-47AF-8A44-241FBF4B03E1}" type="presOf" srcId="{0BDCB77F-FED9-4252-94A8-9742143B0FB2}" destId="{4E3F0703-BDF1-4A59-9868-F568E00F99B5}" srcOrd="0" destOrd="0" presId="urn:microsoft.com/office/officeart/2005/8/layout/vList2"/>
    <dgm:cxn modelId="{3419BC11-40D4-4F2F-93F9-EE618DBAD5E6}" srcId="{0BDCB77F-FED9-4252-94A8-9742143B0FB2}" destId="{33AA1FD0-36F6-4001-A698-537DCD729894}" srcOrd="0" destOrd="0" parTransId="{8A168444-4F81-41FE-9D1B-0D7AFAE11688}" sibTransId="{498955D9-6D43-4FCF-9CDD-A1BB298AC1BB}"/>
    <dgm:cxn modelId="{7B838EE7-BB7F-4FE7-93BE-E2C01A233FBC}" srcId="{E864E19F-1C2C-48D5-8658-DAC350FA73AA}" destId="{5E23CD25-056B-4D71-9274-16D6F00B6791}" srcOrd="0" destOrd="0" parTransId="{EED9B7C9-DC75-45FE-B149-D48A88FC9C3F}" sibTransId="{F07E71A8-C181-4B5A-A4A6-394DECA1D0B4}"/>
    <dgm:cxn modelId="{86ABED5E-9046-4F3B-B98D-36E7FB304263}" type="presOf" srcId="{BFF8BA25-9F4B-4DBA-BEEC-C3F9C3B746BB}" destId="{D30C6DD2-8E18-4B2D-A467-C08025C68A44}" srcOrd="0" destOrd="0" presId="urn:microsoft.com/office/officeart/2005/8/layout/vList2"/>
    <dgm:cxn modelId="{023C2B72-BCAE-41AA-A131-16C0C942B576}" type="presOf" srcId="{E864E19F-1C2C-48D5-8658-DAC350FA73AA}" destId="{E07EF543-236D-40E0-87BA-5BF88EABA9E9}" srcOrd="0" destOrd="0" presId="urn:microsoft.com/office/officeart/2005/8/layout/vList2"/>
    <dgm:cxn modelId="{66B42B3D-E510-4BFF-A3D9-8D147BACE184}" type="presOf" srcId="{5E23CD25-056B-4D71-9274-16D6F00B6791}" destId="{3DD1B03D-FD11-425B-A993-3669897F63A7}" srcOrd="0" destOrd="0" presId="urn:microsoft.com/office/officeart/2005/8/layout/vList2"/>
    <dgm:cxn modelId="{07D6AD9F-746C-4B22-99E8-0224389A07E8}" srcId="{BFF8BA25-9F4B-4DBA-BEEC-C3F9C3B746BB}" destId="{0BDCB77F-FED9-4252-94A8-9742143B0FB2}" srcOrd="2" destOrd="0" parTransId="{9926747C-7B75-42F3-A649-08EEA616C887}" sibTransId="{296B3012-E793-47BA-8E59-BD14D79652DB}"/>
    <dgm:cxn modelId="{2097E62A-5781-4FC8-8D9C-3E27E94E4F74}" type="presOf" srcId="{33AA1FD0-36F6-4001-A698-537DCD729894}" destId="{3E7BB21A-8095-47B5-8528-3F989A9E35EB}" srcOrd="0" destOrd="0" presId="urn:microsoft.com/office/officeart/2005/8/layout/vList2"/>
    <dgm:cxn modelId="{DCA826E1-18C2-46CE-85B5-41936BEAF3B8}" srcId="{B80BBCFC-0EE3-465C-A7DC-39E590AB432D}" destId="{A7DF7134-1A67-4B5B-8648-749FC8B6FC32}" srcOrd="0" destOrd="0" parTransId="{1DB6165D-F507-41B5-BAA2-E3EB7261B951}" sibTransId="{7CA59EC6-3060-46E6-9783-163356EB98A3}"/>
    <dgm:cxn modelId="{4C6CA7F4-25EE-458B-A41B-CC50226B8A1E}" srcId="{BFF8BA25-9F4B-4DBA-BEEC-C3F9C3B746BB}" destId="{B80BBCFC-0EE3-465C-A7DC-39E590AB432D}" srcOrd="0" destOrd="0" parTransId="{44C23F17-0511-4F04-8219-5F0A3754CD0A}" sibTransId="{A001FE87-E697-467B-9EE4-DAB2E790006F}"/>
    <dgm:cxn modelId="{17BBB011-EE35-47F4-ADD8-4F14EE58104A}" type="presOf" srcId="{A7DF7134-1A67-4B5B-8648-749FC8B6FC32}" destId="{04D51894-1ACA-4B84-821A-58B979EA9C87}" srcOrd="0" destOrd="0" presId="urn:microsoft.com/office/officeart/2005/8/layout/vList2"/>
    <dgm:cxn modelId="{3759DC87-5F2C-41E1-8083-5A583C2DF092}" type="presOf" srcId="{B80BBCFC-0EE3-465C-A7DC-39E590AB432D}" destId="{04F08D28-60CD-4462-B30A-819ED3E93B66}" srcOrd="0" destOrd="0" presId="urn:microsoft.com/office/officeart/2005/8/layout/vList2"/>
    <dgm:cxn modelId="{74348B35-2154-4243-8912-84CD7E8B3947}" srcId="{BFF8BA25-9F4B-4DBA-BEEC-C3F9C3B746BB}" destId="{E864E19F-1C2C-48D5-8658-DAC350FA73AA}" srcOrd="1" destOrd="0" parTransId="{9C2BD499-F5B3-4256-8E81-0E76D85A90D0}" sibTransId="{0610AEF1-8EFA-40D4-B3D7-DACF5A622570}"/>
    <dgm:cxn modelId="{23D0DC02-F88B-4E5A-B8EB-B9E319B61095}" type="presParOf" srcId="{D30C6DD2-8E18-4B2D-A467-C08025C68A44}" destId="{04F08D28-60CD-4462-B30A-819ED3E93B66}" srcOrd="0" destOrd="0" presId="urn:microsoft.com/office/officeart/2005/8/layout/vList2"/>
    <dgm:cxn modelId="{88E3F38E-9268-461E-9ED1-55A9DC0F106D}" type="presParOf" srcId="{D30C6DD2-8E18-4B2D-A467-C08025C68A44}" destId="{04D51894-1ACA-4B84-821A-58B979EA9C87}" srcOrd="1" destOrd="0" presId="urn:microsoft.com/office/officeart/2005/8/layout/vList2"/>
    <dgm:cxn modelId="{E96DD79B-8306-4FA0-A770-C57C6C686BB2}" type="presParOf" srcId="{D30C6DD2-8E18-4B2D-A467-C08025C68A44}" destId="{E07EF543-236D-40E0-87BA-5BF88EABA9E9}" srcOrd="2" destOrd="0" presId="urn:microsoft.com/office/officeart/2005/8/layout/vList2"/>
    <dgm:cxn modelId="{26807C08-8713-47BE-B5CC-8DBE3FD076D5}" type="presParOf" srcId="{D30C6DD2-8E18-4B2D-A467-C08025C68A44}" destId="{3DD1B03D-FD11-425B-A993-3669897F63A7}" srcOrd="3" destOrd="0" presId="urn:microsoft.com/office/officeart/2005/8/layout/vList2"/>
    <dgm:cxn modelId="{D463A672-A1F7-4E77-8B38-82FA9ADE61F0}" type="presParOf" srcId="{D30C6DD2-8E18-4B2D-A467-C08025C68A44}" destId="{4E3F0703-BDF1-4A59-9868-F568E00F99B5}" srcOrd="4" destOrd="0" presId="urn:microsoft.com/office/officeart/2005/8/layout/vList2"/>
    <dgm:cxn modelId="{623F1D6A-E25B-4532-B2AF-531452E4BA4E}" type="presParOf" srcId="{D30C6DD2-8E18-4B2D-A467-C08025C68A44}" destId="{3E7BB21A-8095-47B5-8528-3F989A9E35EB}" srcOrd="5"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386" name="Header Placeholder 144385"/>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cs typeface="+mn-cs"/>
              </a:defRPr>
            </a:lvl1pPr>
          </a:lstStyle>
          <a:p>
            <a:pPr>
              <a:defRPr/>
            </a:pPr>
            <a:endParaRPr lang="en-US"/>
          </a:p>
        </p:txBody>
      </p:sp>
      <p:sp>
        <p:nvSpPr>
          <p:cNvPr id="20" name="Date Placeholder 19"/>
          <p:cNvSpPr>
            <a:spLocks noGrp="1" noChangeArrowheads="1"/>
          </p:cNvSpPr>
          <p:nvPr>
            <p:ph type="dt" sz="quarter" idx="1"/>
          </p:nvPr>
        </p:nvSpPr>
        <p:spPr bwMode="auto">
          <a:xfrm>
            <a:off x="3884613" y="0"/>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lvl1pPr>
              <a:defRPr>
                <a:cs typeface="+mn-cs"/>
              </a:defRPr>
            </a:lvl1pPr>
          </a:lstStyle>
          <a:p>
            <a:pPr>
              <a:defRPr/>
            </a:pPr>
            <a:fld id="{8BEABF38-9367-4555-8A20-FEE7A1577D3C}" type="datetime1">
              <a:rPr lang="en-US"/>
              <a:pPr>
                <a:defRPr/>
              </a:pPr>
              <a:t>3/24/2007</a:t>
            </a:fld>
            <a:endParaRPr lang="en-US"/>
          </a:p>
        </p:txBody>
      </p:sp>
      <p:sp>
        <p:nvSpPr>
          <p:cNvPr id="144388" name="Footer Placeholder 144387"/>
          <p:cNvSpPr>
            <a:spLocks noGrp="1" noChangeArrowheads="1"/>
          </p:cNvSpPr>
          <p:nvPr>
            <p:ph type="ftr" sz="quarter" idx="2"/>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cs typeface="+mn-cs"/>
              </a:defRPr>
            </a:lvl1pPr>
          </a:lstStyle>
          <a:p>
            <a:pPr>
              <a:defRPr/>
            </a:pPr>
            <a:endParaRPr lang="en-US"/>
          </a:p>
        </p:txBody>
      </p:sp>
      <p:sp>
        <p:nvSpPr>
          <p:cNvPr id="12" name="Slide Number Placeholder 11"/>
          <p:cNvSpPr>
            <a:spLocks noGrp="1" noChangeArrowheads="1"/>
          </p:cNvSpPr>
          <p:nvPr>
            <p:ph type="sldNum" sz="quarter" idx="3"/>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lvl1pPr>
              <a:defRPr>
                <a:cs typeface="+mn-cs"/>
              </a:defRPr>
            </a:lvl1pPr>
          </a:lstStyle>
          <a:p>
            <a:pPr>
              <a:defRPr/>
            </a:pPr>
            <a:fld id="{9BCB8685-7286-49C9-AA04-C4D410E7FF68}" type="slidenum">
              <a:rPr lang="en-GB"/>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Header Placeholder 78849"/>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a:defRPr sz="1200">
                <a:cs typeface="+mn-cs"/>
              </a:defRPr>
            </a:lvl1pPr>
          </a:lstStyle>
          <a:p>
            <a:pPr>
              <a:defRPr/>
            </a:pPr>
            <a:endParaRPr lang="en-US"/>
          </a:p>
        </p:txBody>
      </p:sp>
      <p:sp>
        <p:nvSpPr>
          <p:cNvPr id="78851" name="Date Placeholder 78850"/>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a:defRPr sz="1200">
                <a:cs typeface="+mn-cs"/>
              </a:defRPr>
            </a:lvl1pPr>
          </a:lstStyle>
          <a:p>
            <a:pPr>
              <a:defRPr/>
            </a:pPr>
            <a:endParaRPr lang="en-US"/>
          </a:p>
        </p:txBody>
      </p:sp>
      <p:sp>
        <p:nvSpPr>
          <p:cNvPr id="50180" name="Rectangle 78851"/>
          <p:cNvSpPr>
            <a:spLocks noGrp="1" noRot="1" noChangeAspect="1"/>
          </p:cNvSpPr>
          <p:nvPr>
            <p:ph type="sldImg" idx="2"/>
          </p:nvPr>
        </p:nvSpPr>
        <p:spPr bwMode="auto">
          <a:xfrm>
            <a:off x="1257300" y="685800"/>
            <a:ext cx="4343400" cy="3429000"/>
          </a:xfrm>
          <a:prstGeom prst="rect">
            <a:avLst/>
          </a:prstGeom>
          <a:noFill/>
          <a:ln w="12700" algn="ctr">
            <a:solidFill>
              <a:srgbClr val="000000"/>
            </a:solidFill>
            <a:miter lim="800000"/>
            <a:headEnd/>
            <a:tailEnd/>
          </a:ln>
        </p:spPr>
      </p:sp>
      <p:sp>
        <p:nvSpPr>
          <p:cNvPr id="24" name="Notes Placeholder 23"/>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8854" name="Footer Placeholder 78853"/>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a:defRPr sz="1200">
                <a:cs typeface="+mn-cs"/>
              </a:defRPr>
            </a:lvl1pPr>
          </a:lstStyle>
          <a:p>
            <a:pPr>
              <a:defRPr/>
            </a:pPr>
            <a:endParaRPr lang="en-US"/>
          </a:p>
        </p:txBody>
      </p:sp>
      <p:sp>
        <p:nvSpPr>
          <p:cNvPr id="17" name="Slide Number Placeholder 16"/>
          <p:cNvSpPr>
            <a:spLocks noGrp="1" noChangeArrowheads="1"/>
          </p:cNvSpPr>
          <p:nvPr>
            <p:ph type="sldNum" sz="quarter" idx="5"/>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r" eaLnBrk="0">
              <a:defRPr sz="1200">
                <a:cs typeface="+mn-cs"/>
              </a:defRPr>
            </a:lvl1pPr>
          </a:lstStyle>
          <a:p>
            <a:pPr>
              <a:defRPr/>
            </a:pPr>
            <a:fld id="{27133A25-48A6-4E28-BDFE-BE11A0854FD3}" type="slidenum">
              <a:rPr lang="en-GB"/>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rebuchet MS" pitchFamily="34"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Trebuchet MS"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rebuchet MS"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rebuchet MS"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rebuchet MS"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9872"/>
          <p:cNvSpPr>
            <a:spLocks noGrp="1" noRot="1" noChangeAspect="1" noTextEdit="1"/>
          </p:cNvSpPr>
          <p:nvPr>
            <p:ph type="sldImg"/>
          </p:nvPr>
        </p:nvSpPr>
        <p:spPr>
          <a:xfrm>
            <a:off x="1257300" y="685800"/>
            <a:ext cx="4343400" cy="3429000"/>
          </a:xfrm>
          <a:ln w="9525" cap="flat">
            <a:headEnd type="none" w="med" len="med"/>
            <a:tailEnd type="none" w="med" len="med"/>
          </a:ln>
        </p:spPr>
      </p:sp>
      <p:sp>
        <p:nvSpPr>
          <p:cNvPr id="51203" name="Rectangle 10"/>
          <p:cNvSpPr>
            <a:spLocks noGrp="1" noChangeArrowheads="1"/>
          </p:cNvSpPr>
          <p:nvPr>
            <p:ph type="body" idx="1"/>
          </p:nvPr>
        </p:nvSpPr>
        <p:spPr>
          <a:noFill/>
          <a:ln/>
        </p:spPr>
        <p:txBody>
          <a:bodyPr/>
          <a:lstStyle/>
          <a:p>
            <a:pPr eaLnBrk="1">
              <a:lnSpc>
                <a:spcPct val="90000"/>
              </a:lnSpc>
            </a:pPr>
            <a:r>
              <a:rPr lang="en-US" sz="1400" smtClean="0"/>
              <a:t>Please do a courtesy check of:</a:t>
            </a:r>
            <a:endParaRPr lang="en-US" smtClean="0">
              <a:latin typeface="Calibri" pitchFamily="34" charset="0"/>
            </a:endParaRPr>
          </a:p>
          <a:p>
            <a:pPr lvl="1" eaLnBrk="1">
              <a:lnSpc>
                <a:spcPct val="90000"/>
              </a:lnSpc>
            </a:pPr>
            <a:r>
              <a:rPr lang="en-US" sz="1400" smtClean="0"/>
              <a:t>Gold, Certified, Registered Partners</a:t>
            </a:r>
          </a:p>
          <a:p>
            <a:pPr lvl="1" eaLnBrk="1">
              <a:lnSpc>
                <a:spcPct val="90000"/>
              </a:lnSpc>
            </a:pPr>
            <a:r>
              <a:rPr lang="en-US" sz="1400" smtClean="0"/>
              <a:t>Sales, Marketing, or Technical role</a:t>
            </a:r>
          </a:p>
          <a:p>
            <a:pPr lvl="1" eaLnBrk="1">
              <a:lnSpc>
                <a:spcPct val="90000"/>
              </a:lnSpc>
            </a:pPr>
            <a:r>
              <a:rPr lang="en-US" sz="1400" smtClean="0"/>
              <a:t>Midmarket or Small Business</a:t>
            </a:r>
          </a:p>
          <a:p>
            <a:pPr eaLnBrk="1">
              <a:lnSpc>
                <a:spcPct val="90000"/>
              </a:lnSpc>
            </a:pPr>
            <a:r>
              <a:rPr lang="en-US" sz="1400" smtClean="0"/>
              <a:t>Balance the pitch based on the audience</a:t>
            </a:r>
          </a:p>
          <a:p>
            <a:pPr lvl="1" eaLnBrk="1"/>
            <a:r>
              <a:rPr lang="en-GB" sz="1000" smtClean="0"/>
              <a:t>Spend more time on competencies if there are a high proportion of Registered in the room who will know little about them.</a:t>
            </a:r>
          </a:p>
          <a:p>
            <a:pPr lvl="1" eaLnBrk="1"/>
            <a:r>
              <a:rPr lang="en-GB" sz="1000" smtClean="0"/>
              <a:t>Job Role will indicate if we should allocate more time to demo, versus customer messages, versus marketing tools</a:t>
            </a:r>
          </a:p>
          <a:p>
            <a:pPr lvl="1" eaLnBrk="1"/>
            <a:r>
              <a:rPr lang="en-GB" sz="1000" smtClean="0"/>
              <a:t>Currently the deck is weighted at Mid Market – but when you know you have SB partners in the room be sure to acknowledge that while not all of the solution might be appropriate – at least the customer pains are similar</a:t>
            </a:r>
            <a:endParaRPr lang="en-US" sz="1000" smtClean="0"/>
          </a:p>
          <a:p>
            <a:pPr eaLnBrk="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headEnd/>
            <a:tailEnd/>
          </a:ln>
        </p:spPr>
        <p:txBody>
          <a:bodyPr/>
          <a:lstStyle/>
          <a:p>
            <a:fld id="{381DD8C0-0142-4272-BFF3-3A80391A166A}" type="slidenum">
              <a:rPr lang="en-US" smtClean="0"/>
              <a:pPr/>
              <a:t>5</a:t>
            </a:fld>
            <a:endParaRPr lang="en-US" smtClean="0"/>
          </a:p>
        </p:txBody>
      </p:sp>
      <p:sp>
        <p:nvSpPr>
          <p:cNvPr id="74755" name="Rectangle 2"/>
          <p:cNvSpPr>
            <a:spLocks noGrp="1" noRot="1" noChangeAspect="1" noChangeArrowheads="1" noTextEdit="1"/>
          </p:cNvSpPr>
          <p:nvPr>
            <p:ph type="sldImg"/>
          </p:nvPr>
        </p:nvSpPr>
        <p:spPr>
          <a:xfrm>
            <a:off x="1257300" y="685800"/>
            <a:ext cx="4343400" cy="3429000"/>
          </a:xfrm>
          <a:ln/>
        </p:spPr>
      </p:sp>
      <p:sp>
        <p:nvSpPr>
          <p:cNvPr id="74756" name="Rectangle 3"/>
          <p:cNvSpPr>
            <a:spLocks noGrp="1" noChangeArrowheads="1"/>
          </p:cNvSpPr>
          <p:nvPr>
            <p:ph type="body" idx="1"/>
          </p:nvPr>
        </p:nvSpPr>
        <p:spPr>
          <a:noFill/>
          <a:ln/>
        </p:spPr>
        <p:txBody>
          <a:bodyPr/>
          <a:lstStyle/>
          <a:p>
            <a:r>
              <a:rPr lang="en-GB" smtClean="0"/>
              <a:t>Key messages:</a:t>
            </a:r>
          </a:p>
          <a:p>
            <a:pPr>
              <a:buFontTx/>
              <a:buChar char="•"/>
            </a:pPr>
            <a:r>
              <a:rPr lang="en-GB" smtClean="0"/>
              <a:t>Businesses really are getting worried about BE and it’s increasingly on their agenda.  They will be interested in knowing how technology can deliver on these issues</a:t>
            </a:r>
          </a:p>
          <a:p>
            <a:pPr>
              <a:buFontTx/>
              <a:buChar char="•"/>
            </a:pPr>
            <a:r>
              <a:rPr lang="en-GB" smtClean="0"/>
              <a:t>The reality is that the 70/30 is very much in evidence and is a real drain on both IT resources and business profitability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7253D3-C06D-47A1-836C-D0094DE7FD10}" type="slidenum">
              <a:rPr lang="en-US"/>
              <a:pPr/>
              <a:t>6</a:t>
            </a:fld>
            <a:endParaRPr lang="en-US" dirty="0"/>
          </a:p>
        </p:txBody>
      </p:sp>
      <p:sp>
        <p:nvSpPr>
          <p:cNvPr id="546818" name="Rectangle 2"/>
          <p:cNvSpPr>
            <a:spLocks noGrp="1" noRot="1" noChangeAspect="1" noChangeArrowheads="1" noTextEdit="1"/>
          </p:cNvSpPr>
          <p:nvPr>
            <p:ph type="sldImg"/>
          </p:nvPr>
        </p:nvSpPr>
        <p:spPr>
          <a:xfrm>
            <a:off x="1257300" y="685800"/>
            <a:ext cx="4343400" cy="3429000"/>
          </a:xfrm>
          <a:ln/>
        </p:spPr>
      </p:sp>
      <p:sp>
        <p:nvSpPr>
          <p:cNvPr id="546819" name="Rectangle 3"/>
          <p:cNvSpPr>
            <a:spLocks noGrp="1" noChangeArrowheads="1"/>
          </p:cNvSpPr>
          <p:nvPr>
            <p:ph type="body" idx="1"/>
          </p:nvPr>
        </p:nvSpPr>
        <p:spPr/>
        <p:txBody>
          <a:bodyPr/>
          <a:lstStyle/>
          <a:p>
            <a:r>
              <a:rPr lang="en-US" dirty="0" smtClean="0"/>
              <a:t>Burn this into your memories!!!</a:t>
            </a:r>
            <a:r>
              <a:rPr lang="en-US" baseline="0" dirty="0" smtClean="0"/>
              <a:t> </a:t>
            </a:r>
            <a:r>
              <a:rPr lang="en-US" dirty="0" smtClean="0"/>
              <a:t>Take</a:t>
            </a:r>
            <a:r>
              <a:rPr lang="en-US" baseline="0" dirty="0" smtClean="0"/>
              <a:t> this away with you!!!</a:t>
            </a:r>
          </a:p>
          <a:p>
            <a:endParaRPr lang="en-US" baseline="0" dirty="0" smtClean="0"/>
          </a:p>
          <a:p>
            <a:r>
              <a:rPr lang="en-US" dirty="0" smtClean="0"/>
              <a:t>If your</a:t>
            </a:r>
            <a:r>
              <a:rPr lang="en-US" baseline="0" dirty="0" smtClean="0"/>
              <a:t> customers say yes to any of these, then Office 2007 and Windows Vista is the right product for them</a:t>
            </a:r>
          </a:p>
          <a:p>
            <a:endParaRPr lang="en-US" baseline="0" dirty="0" smtClean="0"/>
          </a:p>
          <a:p>
            <a:r>
              <a:rPr lang="en-US" baseline="0" dirty="0" smtClean="0"/>
              <a:t>Data – backup, bitlocker, Hard drive problem detection</a:t>
            </a: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headEnd/>
            <a:tailEnd/>
          </a:ln>
        </p:spPr>
        <p:txBody>
          <a:bodyPr/>
          <a:lstStyle/>
          <a:p>
            <a:fld id="{A24F045E-5A3D-416D-8233-31DBC661A47A}" type="slidenum">
              <a:rPr lang="en-US" smtClean="0"/>
              <a:pPr/>
              <a:t>13</a:t>
            </a:fld>
            <a:endParaRPr lang="en-US" smtClean="0"/>
          </a:p>
        </p:txBody>
      </p:sp>
      <p:sp>
        <p:nvSpPr>
          <p:cNvPr id="56323" name="Rectangle 2"/>
          <p:cNvSpPr>
            <a:spLocks noGrp="1" noRot="1" noChangeAspect="1" noChangeArrowheads="1" noTextEdit="1"/>
          </p:cNvSpPr>
          <p:nvPr>
            <p:ph type="sldImg"/>
          </p:nvPr>
        </p:nvSpPr>
        <p:spPr>
          <a:xfrm>
            <a:off x="1257300" y="684213"/>
            <a:ext cx="4344988" cy="3430587"/>
          </a:xfr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5D4972-A2A9-4E7E-89E9-C8EE82336E0F}" type="slidenum">
              <a:rPr lang="en-US"/>
              <a:pPr/>
              <a:t>16</a:t>
            </a:fld>
            <a:endParaRPr lang="en-US" dirty="0"/>
          </a:p>
        </p:txBody>
      </p:sp>
      <p:sp>
        <p:nvSpPr>
          <p:cNvPr id="38914" name="Rectangle 2"/>
          <p:cNvSpPr>
            <a:spLocks noGrp="1" noRot="1" noChangeAspect="1" noChangeArrowheads="1" noTextEdit="1"/>
          </p:cNvSpPr>
          <p:nvPr>
            <p:ph type="sldImg"/>
          </p:nvPr>
        </p:nvSpPr>
        <p:spPr>
          <a:xfrm>
            <a:off x="1257300" y="685800"/>
            <a:ext cx="4343400" cy="3429000"/>
          </a:xfrm>
          <a:ln/>
        </p:spPr>
      </p:sp>
      <p:sp>
        <p:nvSpPr>
          <p:cNvPr id="38915" name="Rectangle 3"/>
          <p:cNvSpPr>
            <a:spLocks noGrp="1" noChangeArrowheads="1"/>
          </p:cNvSpPr>
          <p:nvPr>
            <p:ph type="body" idx="1"/>
          </p:nvPr>
        </p:nvSpPr>
        <p:spPr/>
        <p:txBody>
          <a:bodyPr/>
          <a:lstStyle/>
          <a:p>
            <a:r>
              <a:rPr lang="en-US" dirty="0"/>
              <a:t>Elyn—</a:t>
            </a:r>
          </a:p>
          <a:p>
            <a:r>
              <a:rPr lang="en-US" dirty="0"/>
              <a:t>Graphics will show the before scenario: </a:t>
            </a:r>
          </a:p>
          <a:p>
            <a:r>
              <a:rPr lang="en-US" dirty="0"/>
              <a:t>Many users each with a printer, fax machine and Internet connection.</a:t>
            </a:r>
          </a:p>
          <a:p>
            <a:endParaRPr lang="en-US" dirty="0"/>
          </a:p>
          <a:p>
            <a:r>
              <a:rPr lang="en-US" dirty="0"/>
              <a:t>After scenario will show:</a:t>
            </a:r>
          </a:p>
          <a:p>
            <a:r>
              <a:rPr lang="en-US" dirty="0"/>
              <a:t>Many users sharing Internet, printers, fax machines (will also show faxing occurring directly from PC).</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5D4972-A2A9-4E7E-89E9-C8EE82336E0F}" type="slidenum">
              <a:rPr lang="en-US"/>
              <a:pPr/>
              <a:t>17</a:t>
            </a:fld>
            <a:endParaRPr lang="en-US" dirty="0"/>
          </a:p>
        </p:txBody>
      </p:sp>
      <p:sp>
        <p:nvSpPr>
          <p:cNvPr id="38914" name="Rectangle 2"/>
          <p:cNvSpPr>
            <a:spLocks noGrp="1" noRot="1" noChangeAspect="1" noChangeArrowheads="1" noTextEdit="1"/>
          </p:cNvSpPr>
          <p:nvPr>
            <p:ph type="sldImg"/>
          </p:nvPr>
        </p:nvSpPr>
        <p:spPr>
          <a:xfrm>
            <a:off x="1257300" y="685800"/>
            <a:ext cx="4343400" cy="3429000"/>
          </a:xfrm>
          <a:ln/>
        </p:spPr>
      </p:sp>
      <p:sp>
        <p:nvSpPr>
          <p:cNvPr id="38915" name="Rectangle 3"/>
          <p:cNvSpPr>
            <a:spLocks noGrp="1" noChangeArrowheads="1"/>
          </p:cNvSpPr>
          <p:nvPr>
            <p:ph type="body" idx="1"/>
          </p:nvPr>
        </p:nvSpPr>
        <p:spPr/>
        <p:txBody>
          <a:bodyPr/>
          <a:lstStyle/>
          <a:p>
            <a:r>
              <a:rPr lang="en-US" dirty="0"/>
              <a:t>Elyn—</a:t>
            </a:r>
          </a:p>
          <a:p>
            <a:r>
              <a:rPr lang="en-US" dirty="0"/>
              <a:t>Graphics will show the before scenario: </a:t>
            </a:r>
          </a:p>
          <a:p>
            <a:r>
              <a:rPr lang="en-US" dirty="0"/>
              <a:t>Many users each with a printer, fax machine and Internet connection.</a:t>
            </a:r>
          </a:p>
          <a:p>
            <a:endParaRPr lang="en-US" dirty="0"/>
          </a:p>
          <a:p>
            <a:r>
              <a:rPr lang="en-US" dirty="0"/>
              <a:t>After scenario will show:</a:t>
            </a:r>
          </a:p>
          <a:p>
            <a:r>
              <a:rPr lang="en-US" dirty="0"/>
              <a:t>Many users sharing Internet, printers, fax machines (will also show faxing occurring directly from PC).</a:t>
            </a: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5D4972-A2A9-4E7E-89E9-C8EE82336E0F}" type="slidenum">
              <a:rPr lang="en-US"/>
              <a:pPr/>
              <a:t>18</a:t>
            </a:fld>
            <a:endParaRPr lang="en-US" dirty="0"/>
          </a:p>
        </p:txBody>
      </p:sp>
      <p:sp>
        <p:nvSpPr>
          <p:cNvPr id="38914" name="Rectangle 2"/>
          <p:cNvSpPr>
            <a:spLocks noGrp="1" noRot="1" noChangeAspect="1" noChangeArrowheads="1" noTextEdit="1"/>
          </p:cNvSpPr>
          <p:nvPr>
            <p:ph type="sldImg"/>
          </p:nvPr>
        </p:nvSpPr>
        <p:spPr>
          <a:xfrm>
            <a:off x="1257300" y="685800"/>
            <a:ext cx="4343400" cy="3429000"/>
          </a:xfrm>
          <a:ln/>
        </p:spPr>
      </p:sp>
      <p:sp>
        <p:nvSpPr>
          <p:cNvPr id="38915" name="Rectangle 3"/>
          <p:cNvSpPr>
            <a:spLocks noGrp="1" noChangeArrowheads="1"/>
          </p:cNvSpPr>
          <p:nvPr>
            <p:ph type="body" idx="1"/>
          </p:nvPr>
        </p:nvSpPr>
        <p:spPr/>
        <p:txBody>
          <a:bodyPr/>
          <a:lstStyle/>
          <a:p>
            <a:r>
              <a:rPr lang="en-US" dirty="0"/>
              <a:t>Elyn—</a:t>
            </a:r>
          </a:p>
          <a:p>
            <a:r>
              <a:rPr lang="en-US" dirty="0"/>
              <a:t>Graphics will show the before scenario: </a:t>
            </a:r>
          </a:p>
          <a:p>
            <a:r>
              <a:rPr lang="en-US" dirty="0"/>
              <a:t>Many users each with a printer, fax machine and Internet connection.</a:t>
            </a:r>
          </a:p>
          <a:p>
            <a:endParaRPr lang="en-US" dirty="0"/>
          </a:p>
          <a:p>
            <a:r>
              <a:rPr lang="en-US" dirty="0"/>
              <a:t>After scenario will show:</a:t>
            </a:r>
          </a:p>
          <a:p>
            <a:r>
              <a:rPr lang="en-US" dirty="0"/>
              <a:t>Many users sharing Internet, printers, fax machines (will also show faxing occurring directly from PC).</a:t>
            </a:r>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685800"/>
            <a:ext cx="4343400" cy="3429000"/>
          </a:xfrm>
        </p:spPr>
      </p:sp>
      <p:sp>
        <p:nvSpPr>
          <p:cNvPr id="3" name="Notes Placeholder 2"/>
          <p:cNvSpPr>
            <a:spLocks noGrp="1"/>
          </p:cNvSpPr>
          <p:nvPr>
            <p:ph type="body" idx="1"/>
          </p:nvPr>
        </p:nvSpPr>
        <p:spPr/>
        <p:txBody>
          <a:bodyPr>
            <a:normAutofit/>
          </a:bodyPr>
          <a:lstStyle/>
          <a:p>
            <a:r>
              <a:rPr lang="en-GB" dirty="0" smtClean="0"/>
              <a:t>Need</a:t>
            </a:r>
            <a:r>
              <a:rPr lang="en-GB" baseline="0" dirty="0" smtClean="0"/>
              <a:t> to talk </a:t>
            </a:r>
            <a:r>
              <a:rPr lang="en-GB" baseline="0" dirty="0" err="1" smtClean="0"/>
              <a:t>baout</a:t>
            </a:r>
            <a:r>
              <a:rPr lang="en-GB" baseline="0" dirty="0" smtClean="0"/>
              <a:t> </a:t>
            </a:r>
            <a:r>
              <a:rPr lang="en-GB" baseline="0" dirty="0" err="1" smtClean="0"/>
              <a:t>costings</a:t>
            </a:r>
            <a:r>
              <a:rPr lang="en-GB" baseline="0" dirty="0" smtClean="0"/>
              <a:t> and about BT IT Manager &amp; MS Finance with partner</a:t>
            </a:r>
            <a:endParaRPr lang="en-GB" dirty="0"/>
          </a:p>
        </p:txBody>
      </p:sp>
      <p:sp>
        <p:nvSpPr>
          <p:cNvPr id="4" name="Slide Number Placeholder 3"/>
          <p:cNvSpPr>
            <a:spLocks noGrp="1"/>
          </p:cNvSpPr>
          <p:nvPr>
            <p:ph type="sldNum" sz="quarter" idx="10"/>
          </p:nvPr>
        </p:nvSpPr>
        <p:spPr/>
        <p:txBody>
          <a:bodyPr/>
          <a:lstStyle/>
          <a:p>
            <a:fld id="{91C47979-CF92-4C4B-B1E0-FD107A6AFD52}" type="slidenum">
              <a:rPr lang="en-GB" smtClean="0"/>
              <a:pPr/>
              <a:t>20</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headEnd/>
            <a:tailEnd/>
          </a:ln>
        </p:spPr>
        <p:txBody>
          <a:bodyPr/>
          <a:lstStyle/>
          <a:p>
            <a:fld id="{BEF6E2A2-8DDE-426F-A0B9-CF7F535D48DD}" type="slidenum">
              <a:rPr lang="en-US" smtClean="0"/>
              <a:pPr/>
              <a:t>21</a:t>
            </a:fld>
            <a:endParaRPr lang="en-US" smtClean="0"/>
          </a:p>
        </p:txBody>
      </p:sp>
      <p:sp>
        <p:nvSpPr>
          <p:cNvPr id="75779" name="Rectangle 2"/>
          <p:cNvSpPr>
            <a:spLocks noGrp="1" noRot="1" noChangeAspect="1" noChangeArrowheads="1" noTextEdit="1"/>
          </p:cNvSpPr>
          <p:nvPr>
            <p:ph type="sldImg"/>
          </p:nvPr>
        </p:nvSpPr>
        <p:spPr>
          <a:xfrm>
            <a:off x="1257300" y="685800"/>
            <a:ext cx="4343400" cy="3429000"/>
          </a:xfrm>
          <a:ln/>
        </p:spPr>
      </p:sp>
      <p:sp>
        <p:nvSpPr>
          <p:cNvPr id="75780" name="Rectangle 3"/>
          <p:cNvSpPr>
            <a:spLocks noGrp="1" noChangeArrowheads="1"/>
          </p:cNvSpPr>
          <p:nvPr>
            <p:ph type="body" idx="1"/>
          </p:nvPr>
        </p:nvSpPr>
        <p:spPr>
          <a:noFill/>
          <a:ln/>
        </p:spPr>
        <p:txBody>
          <a:bodyPr/>
          <a:lstStyle/>
          <a:p>
            <a:pPr>
              <a:lnSpc>
                <a:spcPct val="90000"/>
              </a:lnSpc>
            </a:pPr>
            <a:r>
              <a:rPr lang="en-GB" sz="600" b="1" smtClean="0"/>
              <a:t>Recommended that you read the full case study at: </a:t>
            </a:r>
            <a:r>
              <a:rPr lang="en-GB" sz="800" smtClean="0"/>
              <a:t>http://www.microsoft.com/resources/casestudies/CaseStudy.asp?CaseStudyID=16863</a:t>
            </a:r>
          </a:p>
          <a:p>
            <a:pPr>
              <a:lnSpc>
                <a:spcPct val="90000"/>
              </a:lnSpc>
            </a:pPr>
            <a:endParaRPr lang="en-GB" sz="900" smtClean="0"/>
          </a:p>
          <a:p>
            <a:pPr>
              <a:lnSpc>
                <a:spcPct val="90000"/>
              </a:lnSpc>
            </a:pPr>
            <a:r>
              <a:rPr lang="en-GB" sz="900" b="1" i="1" smtClean="0"/>
              <a:t>Accountancy firm J. Duncan Davidson was facing an increasing workload and decreasing value from its IT infrastructure. The systems it had were increasingly unreliable, leading to staff having to spend valuable time maintaining them. By upgrading to Microsoft® Windows® Small Business Server 2003, the practice has a reliable system that has enabled it to install broadband, work from home and install a customer relationship management system. In total it has made the company 10 percent more efficient.  </a:t>
            </a:r>
          </a:p>
          <a:p>
            <a:pPr>
              <a:lnSpc>
                <a:spcPct val="90000"/>
              </a:lnSpc>
            </a:pPr>
            <a:r>
              <a:rPr lang="en-GB" sz="900" b="1" i="1" smtClean="0"/>
              <a:t>Situation</a:t>
            </a:r>
          </a:p>
          <a:p>
            <a:pPr>
              <a:lnSpc>
                <a:spcPct val="90000"/>
              </a:lnSpc>
            </a:pPr>
            <a:endParaRPr lang="en-GB" sz="900" b="1" i="1" smtClean="0"/>
          </a:p>
          <a:p>
            <a:pPr>
              <a:lnSpc>
                <a:spcPct val="90000"/>
              </a:lnSpc>
            </a:pPr>
            <a:r>
              <a:rPr lang="en-GB" sz="900" smtClean="0"/>
              <a:t>J. Duncan Davidson (JDD) is a firm of chartered accountants based in Aberdeen. It employs eight people in total and has a wide variety of clients. According to Duncan Davidson, Proprietor of JDD, “We have all kinds of clients from sole traders through to medium sized limited companies. We also have a fair number of private individuals who use our services.”</a:t>
            </a:r>
          </a:p>
          <a:p>
            <a:pPr>
              <a:lnSpc>
                <a:spcPct val="90000"/>
              </a:lnSpc>
            </a:pPr>
            <a:endParaRPr lang="en-GB" sz="900" smtClean="0"/>
          </a:p>
          <a:p>
            <a:pPr>
              <a:lnSpc>
                <a:spcPct val="90000"/>
              </a:lnSpc>
            </a:pPr>
            <a:r>
              <a:rPr lang="en-GB" sz="900" smtClean="0"/>
              <a:t>The business relies on technology to serve its clients. “We use it extensively,” said Davidson. “We all have PCs in the office. These are networked and we then use Iris Software for accounts production and tax returns. We also have law and accountancy databases running off the server. There is very little in our job that doesn’t involve a computer these days.”</a:t>
            </a:r>
          </a:p>
          <a:p>
            <a:pPr>
              <a:lnSpc>
                <a:spcPct val="90000"/>
              </a:lnSpc>
            </a:pPr>
            <a:endParaRPr lang="en-GB" sz="900" smtClean="0"/>
          </a:p>
          <a:p>
            <a:pPr>
              <a:lnSpc>
                <a:spcPct val="90000"/>
              </a:lnSpc>
            </a:pPr>
            <a:r>
              <a:rPr lang="en-GB" sz="900" smtClean="0"/>
              <a:t>However, the company was facing increasingly unreliable systems. “We faced frequent crashes that lost data. We did have a back up but this meant I had to spend valuable time restoring data from old back up tapes. This was taking up too much time so we needed to do something about it,” explains Davidson.</a:t>
            </a:r>
          </a:p>
          <a:p>
            <a:pPr>
              <a:lnSpc>
                <a:spcPct val="90000"/>
              </a:lnSpc>
            </a:pPr>
            <a:endParaRPr lang="en-GB" sz="900" smtClean="0"/>
          </a:p>
          <a:p>
            <a:pPr>
              <a:lnSpc>
                <a:spcPct val="90000"/>
              </a:lnSpc>
            </a:pPr>
            <a:r>
              <a:rPr lang="en-GB" sz="900" smtClean="0"/>
              <a:t>JDD made the decision to upgrade the company’s IT systems. Davidson says, “As well as fixing an increasingly unreliable infrastructure, we decided to install systems that would enable us to install broadband-something we weren’t able to do before. We also wanted a solution that would enable us to integrate the phone systems and computers.”</a:t>
            </a:r>
            <a:endParaRPr lang="en-US" sz="9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685800"/>
            <a:ext cx="43434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1C47979-CF92-4C4B-B1E0-FD107A6AFD52}" type="slidenum">
              <a:rPr lang="en-GB" smtClean="0"/>
              <a:pPr/>
              <a:t>28</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ChangeArrowheads="1"/>
          </p:cNvSpPr>
          <p:nvPr/>
        </p:nvSpPr>
        <p:spPr bwMode="auto">
          <a:xfrm>
            <a:off x="3884613" y="8685213"/>
            <a:ext cx="2971800" cy="457200"/>
          </a:xfrm>
          <a:prstGeom prst="rect">
            <a:avLst/>
          </a:prstGeom>
          <a:noFill/>
          <a:ln w="9525" algn="ctr">
            <a:noFill/>
            <a:miter lim="800000"/>
            <a:headEnd/>
            <a:tailEnd/>
          </a:ln>
        </p:spPr>
        <p:txBody>
          <a:bodyPr anchor="b"/>
          <a:lstStyle/>
          <a:p>
            <a:pPr algn="r" eaLnBrk="0"/>
            <a:fld id="{070D6BE9-359C-4653-950F-3A1F87E6939A}" type="slidenum">
              <a:rPr lang="en-GB" sz="1200"/>
              <a:pPr algn="r" eaLnBrk="0"/>
              <a:t>29</a:t>
            </a:fld>
            <a:endParaRPr lang="en-US" sz="1200"/>
          </a:p>
        </p:txBody>
      </p:sp>
      <p:sp>
        <p:nvSpPr>
          <p:cNvPr id="84995" name="Rectangle 143361"/>
          <p:cNvSpPr>
            <a:spLocks noGrp="1" noRot="1" noChangeAspect="1" noTextEdit="1"/>
          </p:cNvSpPr>
          <p:nvPr>
            <p:ph type="sldImg"/>
          </p:nvPr>
        </p:nvSpPr>
        <p:spPr>
          <a:xfrm>
            <a:off x="1258888" y="687388"/>
            <a:ext cx="4343400" cy="3429000"/>
          </a:xfrm>
          <a:ln w="9525" cap="flat">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trips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blank" preserve="1">
  <p:cSld name="1_Blank">
    <p:spTree>
      <p:nvGrpSpPr>
        <p:cNvPr id="1" name=""/>
        <p:cNvGrpSpPr/>
        <p:nvPr/>
      </p:nvGrpSpPr>
      <p:grpSpPr>
        <a:xfrm>
          <a:off x="0" y="0"/>
          <a:ext cx="0" cy="0"/>
          <a:chOff x="0" y="0"/>
          <a:chExt cx="0" cy="0"/>
        </a:xfrm>
      </p:grpSpPr>
      <p:pic>
        <p:nvPicPr>
          <p:cNvPr id="2" name="Rectangle 3"/>
          <p:cNvPicPr>
            <a:picLocks noChangeArrowheads="1"/>
          </p:cNvPicPr>
          <p:nvPr/>
        </p:nvPicPr>
        <p:blipFill>
          <a:blip r:embed="rId2"/>
          <a:srcRect/>
          <a:stretch>
            <a:fillRect/>
          </a:stretch>
        </p:blipFill>
        <p:spPr bwMode="auto">
          <a:xfrm>
            <a:off x="6167439" y="6110546"/>
            <a:ext cx="4308475" cy="2100343"/>
          </a:xfrm>
          <a:prstGeom prst="rect">
            <a:avLst/>
          </a:prstGeom>
          <a:noFill/>
          <a:ln w="9525">
            <a:noFill/>
            <a:miter lim="800000"/>
            <a:headEnd/>
            <a:tailEnd/>
          </a:ln>
        </p:spPr>
      </p:pic>
      <p:pic>
        <p:nvPicPr>
          <p:cNvPr id="3" name="Rectangle 4"/>
          <p:cNvPicPr>
            <a:picLocks noChangeArrowheads="1"/>
          </p:cNvPicPr>
          <p:nvPr/>
        </p:nvPicPr>
        <p:blipFill>
          <a:blip r:embed="rId3">
            <a:clrChange>
              <a:clrFrom>
                <a:srgbClr val="FFFFFF"/>
              </a:clrFrom>
              <a:clrTo>
                <a:srgbClr val="FFFFFF">
                  <a:alpha val="0"/>
                </a:srgbClr>
              </a:clrTo>
            </a:clrChange>
          </a:blip>
          <a:srcRect/>
          <a:stretch>
            <a:fillRect/>
          </a:stretch>
        </p:blipFill>
        <p:spPr bwMode="auto">
          <a:xfrm>
            <a:off x="7164388" y="6834053"/>
            <a:ext cx="1979612" cy="384311"/>
          </a:xfrm>
          <a:prstGeom prst="rect">
            <a:avLst/>
          </a:prstGeom>
          <a:noFill/>
          <a:ln w="9525">
            <a:noFill/>
            <a:miter lim="800000"/>
            <a:headEnd/>
            <a:tailEnd/>
          </a:ln>
        </p:spPr>
      </p:pic>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6553200" y="6573389"/>
            <a:ext cx="2133600" cy="501275"/>
          </a:xfrm>
          <a:prstGeom prst="rect">
            <a:avLst/>
          </a:prstGeom>
        </p:spPr>
        <p:txBody>
          <a:bodyPr/>
          <a:lstStyle>
            <a:lvl1pPr>
              <a:defRPr>
                <a:cs typeface="+mn-cs"/>
              </a:defRPr>
            </a:lvl1pPr>
          </a:lstStyle>
          <a:p>
            <a:pPr>
              <a:defRPr/>
            </a:pPr>
            <a:fld id="{0BB7EC34-7BB5-4017-8D0A-D6F8C232F27D}" type="slidenum">
              <a:rPr lang="en-US"/>
              <a:pPr>
                <a:defRPr/>
              </a:pPr>
              <a:t>‹#›</a:t>
            </a:fld>
            <a:endParaRPr lang="en-US"/>
          </a:p>
        </p:txBody>
      </p:sp>
    </p:spTree>
  </p:cSld>
  <p:clrMapOvr>
    <a:masterClrMapping/>
  </p:clrMapOvr>
  <p:transition>
    <p:strips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trips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r>
              <a:rPr lang="en-US"/>
              <a:t>Click to edit Master title style</a:t>
            </a:r>
          </a:p>
        </p:txBody>
      </p:sp>
      <p:sp>
        <p:nvSpPr>
          <p:cNvPr id="17" name="Text Placeholder 16"/>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Title 5"/>
          <p:cNvSpPr>
            <a:spLocks noGrp="1"/>
          </p:cNvSpPr>
          <p:nvPr>
            <p:ph type="ctrTitle"/>
          </p:nvPr>
        </p:nvSpPr>
        <p:spPr>
          <a:xfrm>
            <a:off x="685800" y="2242372"/>
            <a:ext cx="7772400" cy="1547269"/>
          </a:xfrm>
        </p:spPr>
        <p:txBody>
          <a:bodyPr anchor="ctr"/>
          <a:lstStyle/>
          <a:p>
            <a:r>
              <a:rPr lang="en-US"/>
              <a:t>Click to edit Master title style</a:t>
            </a:r>
          </a:p>
        </p:txBody>
      </p:sp>
      <p:sp>
        <p:nvSpPr>
          <p:cNvPr id="12" name="Subtitle 11"/>
          <p:cNvSpPr>
            <a:spLocks noGrp="1"/>
          </p:cNvSpPr>
          <p:nvPr>
            <p:ph type="subTitle" idx="1"/>
          </p:nvPr>
        </p:nvSpPr>
        <p:spPr>
          <a:xfrm>
            <a:off x="1371600" y="4090406"/>
            <a:ext cx="6400800" cy="1844693"/>
          </a:xfrm>
        </p:spPr>
        <p:txBody>
          <a:bodyPr/>
          <a:lstStyle>
            <a:lvl1pPr marL="0" indent="0" algn="ctr">
              <a:buNone/>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lvl="0"/>
            <a:r>
              <a:rPr lang="en-US" altLang="x-none"/>
              <a:t>Click to edit Master subtitle style</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blank" preserve="1">
  <p:cSld name="1_Blank">
    <p:spTree>
      <p:nvGrpSpPr>
        <p:cNvPr id="1" name=""/>
        <p:cNvGrpSpPr/>
        <p:nvPr/>
      </p:nvGrpSpPr>
      <p:grpSpPr>
        <a:xfrm>
          <a:off x="0" y="0"/>
          <a:ext cx="0" cy="0"/>
          <a:chOff x="0" y="0"/>
          <a:chExt cx="0" cy="0"/>
        </a:xfrm>
      </p:grpSpPr>
      <p:pic>
        <p:nvPicPr>
          <p:cNvPr id="2" name="Rectangle 3"/>
          <p:cNvPicPr>
            <a:picLocks noChangeArrowheads="1"/>
          </p:cNvPicPr>
          <p:nvPr/>
        </p:nvPicPr>
        <p:blipFill>
          <a:blip r:embed="rId2"/>
          <a:srcRect/>
          <a:stretch>
            <a:fillRect/>
          </a:stretch>
        </p:blipFill>
        <p:spPr bwMode="auto">
          <a:xfrm>
            <a:off x="6167439" y="6110546"/>
            <a:ext cx="4308475" cy="2100343"/>
          </a:xfrm>
          <a:prstGeom prst="rect">
            <a:avLst/>
          </a:prstGeom>
          <a:noFill/>
          <a:ln w="9525">
            <a:noFill/>
            <a:miter lim="800000"/>
            <a:headEnd/>
            <a:tailEnd/>
          </a:ln>
        </p:spPr>
      </p:pic>
      <p:pic>
        <p:nvPicPr>
          <p:cNvPr id="3" name="Rectangle 4"/>
          <p:cNvPicPr>
            <a:picLocks noChangeArrowheads="1"/>
          </p:cNvPicPr>
          <p:nvPr/>
        </p:nvPicPr>
        <p:blipFill>
          <a:blip r:embed="rId3">
            <a:clrChange>
              <a:clrFrom>
                <a:srgbClr val="FFFFFF"/>
              </a:clrFrom>
              <a:clrTo>
                <a:srgbClr val="FFFFFF">
                  <a:alpha val="0"/>
                </a:srgbClr>
              </a:clrTo>
            </a:clrChange>
          </a:blip>
          <a:srcRect/>
          <a:stretch>
            <a:fillRect/>
          </a:stretch>
        </p:blipFill>
        <p:spPr bwMode="auto">
          <a:xfrm>
            <a:off x="7164388" y="6834053"/>
            <a:ext cx="1979612" cy="384311"/>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blank" preserve="1">
  <p:cSld name="2_Blank">
    <p:spTree>
      <p:nvGrpSpPr>
        <p:cNvPr id="1" name=""/>
        <p:cNvGrpSpPr/>
        <p:nvPr/>
      </p:nvGrpSpPr>
      <p:grpSpPr>
        <a:xfrm>
          <a:off x="0" y="0"/>
          <a:ext cx="0" cy="0"/>
          <a:chOff x="0" y="0"/>
          <a:chExt cx="0" cy="0"/>
        </a:xfrm>
      </p:grpSpPr>
      <p:pic>
        <p:nvPicPr>
          <p:cNvPr id="2" name="Rectangle 3"/>
          <p:cNvPicPr>
            <a:picLocks noChangeArrowheads="1"/>
          </p:cNvPicPr>
          <p:nvPr/>
        </p:nvPicPr>
        <p:blipFill>
          <a:blip r:embed="rId2"/>
          <a:srcRect/>
          <a:stretch>
            <a:fillRect/>
          </a:stretch>
        </p:blipFill>
        <p:spPr bwMode="auto">
          <a:xfrm>
            <a:off x="6167439" y="6110546"/>
            <a:ext cx="4308475" cy="2100343"/>
          </a:xfrm>
          <a:prstGeom prst="rect">
            <a:avLst/>
          </a:prstGeom>
          <a:noFill/>
          <a:ln w="9525">
            <a:noFill/>
            <a:miter lim="800000"/>
            <a:headEnd/>
            <a:tailEnd/>
          </a:ln>
        </p:spPr>
      </p:pic>
      <p:pic>
        <p:nvPicPr>
          <p:cNvPr id="3" name="Rectangle 4"/>
          <p:cNvPicPr>
            <a:picLocks noChangeArrowheads="1"/>
          </p:cNvPicPr>
          <p:nvPr/>
        </p:nvPicPr>
        <p:blipFill>
          <a:blip r:embed="rId3">
            <a:clrChange>
              <a:clrFrom>
                <a:srgbClr val="FFFFFF"/>
              </a:clrFrom>
              <a:clrTo>
                <a:srgbClr val="FFFFFF">
                  <a:alpha val="0"/>
                </a:srgbClr>
              </a:clrTo>
            </a:clrChange>
          </a:blip>
          <a:srcRect/>
          <a:stretch>
            <a:fillRect/>
          </a:stretch>
        </p:blipFill>
        <p:spPr bwMode="auto">
          <a:xfrm>
            <a:off x="7164388" y="6834053"/>
            <a:ext cx="1979612" cy="384311"/>
          </a:xfrm>
          <a:prstGeom prst="rect">
            <a:avLst/>
          </a:prstGeom>
          <a:noFill/>
          <a:ln w="9525">
            <a:noFill/>
            <a:miter lim="800000"/>
            <a:headEnd/>
            <a:tailEnd/>
          </a:ln>
        </p:spPr>
      </p:pic>
    </p:spTree>
  </p:cSld>
  <p:clrMapOvr>
    <a:masterClrMapping/>
  </p:clrMapOvr>
  <p:transition>
    <p:strips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trips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trips dir="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28600" y="965791"/>
            <a:ext cx="4229100" cy="51297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10100" y="965791"/>
            <a:ext cx="4229100" cy="51297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2.png"/><Relationship Id="rId5" Type="http://schemas.openxmlformats.org/officeDocument/2006/relationships/slideLayout" Target="../slideLayouts/slideLayout9.xml"/><Relationship Id="rId10" Type="http://schemas.openxmlformats.org/officeDocument/2006/relationships/image" Target="../media/image1.jpe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
        <p:nvSpPr>
          <p:cNvPr id="24" name="Title Placeholder 23"/>
          <p:cNvSpPr>
            <a:spLocks noGrp="1" noChangeArrowheads="1"/>
          </p:cNvSpPr>
          <p:nvPr>
            <p:ph type="title"/>
          </p:nvPr>
        </p:nvSpPr>
        <p:spPr bwMode="auto">
          <a:xfrm>
            <a:off x="285751" y="126989"/>
            <a:ext cx="8766175" cy="1203061"/>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6" name="Text Placeholder 15"/>
          <p:cNvSpPr>
            <a:spLocks noGrp="1" noChangeArrowheads="1"/>
          </p:cNvSpPr>
          <p:nvPr>
            <p:ph type="body" idx="1"/>
          </p:nvPr>
        </p:nvSpPr>
        <p:spPr bwMode="auto">
          <a:xfrm>
            <a:off x="274639" y="1428635"/>
            <a:ext cx="8766175" cy="4992701"/>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Rectangle 1027"/>
          <p:cNvPicPr>
            <a:picLocks noChangeArrowheads="1"/>
          </p:cNvPicPr>
          <p:nvPr/>
        </p:nvPicPr>
        <p:blipFill>
          <a:blip r:embed="rId7"/>
          <a:srcRect/>
          <a:stretch>
            <a:fillRect/>
          </a:stretch>
        </p:blipFill>
        <p:spPr bwMode="auto">
          <a:xfrm>
            <a:off x="6167439" y="6110546"/>
            <a:ext cx="4308475" cy="2100343"/>
          </a:xfrm>
          <a:prstGeom prst="rect">
            <a:avLst/>
          </a:prstGeom>
          <a:noFill/>
          <a:ln w="9525">
            <a:noFill/>
            <a:miter lim="800000"/>
            <a:headEnd/>
            <a:tailEnd/>
          </a:ln>
        </p:spPr>
      </p:pic>
      <p:pic>
        <p:nvPicPr>
          <p:cNvPr id="1029" name="Rectangle 1028"/>
          <p:cNvPicPr>
            <a:picLocks noChangeArrowheads="1"/>
          </p:cNvPicPr>
          <p:nvPr/>
        </p:nvPicPr>
        <p:blipFill>
          <a:blip r:embed="rId8">
            <a:clrChange>
              <a:clrFrom>
                <a:srgbClr val="FFFFFF"/>
              </a:clrFrom>
              <a:clrTo>
                <a:srgbClr val="FFFFFF">
                  <a:alpha val="0"/>
                </a:srgbClr>
              </a:clrTo>
            </a:clrChange>
          </a:blip>
          <a:srcRect/>
          <a:stretch>
            <a:fillRect/>
          </a:stretch>
        </p:blipFill>
        <p:spPr bwMode="auto">
          <a:xfrm>
            <a:off x="7164388" y="6834053"/>
            <a:ext cx="1979612" cy="384311"/>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724" r:id="rId1"/>
    <p:sldLayoutId id="2147483725" r:id="rId2"/>
    <p:sldLayoutId id="2147483726" r:id="rId3"/>
    <p:sldLayoutId id="2147483737" r:id="rId4"/>
  </p:sldLayoutIdLst>
  <p:transition>
    <p:strips dir="rd"/>
  </p:transition>
  <p:timing>
    <p:tnLst>
      <p:par>
        <p:cTn id="1" dur="indefinite" restart="never" nodeType="tmRoot"/>
      </p:par>
    </p:tnLst>
  </p:timing>
  <p:txStyles>
    <p:titleStyle>
      <a:lvl1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defRPr>
      </a:lvl1pPr>
      <a:lvl2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defRPr>
      </a:lvl2pPr>
      <a:lvl3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defRPr>
      </a:lvl3pPr>
      <a:lvl4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defRPr>
      </a:lvl4pPr>
      <a:lvl5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defRPr>
      </a:lvl5pPr>
      <a:lvl6pPr marL="800100" indent="-342900" algn="ctr" defTabSz="-13873163" fontAlgn="base">
        <a:spcBef>
          <a:spcPct val="0"/>
        </a:spcBef>
        <a:spcAft>
          <a:spcPct val="0"/>
        </a:spcAft>
        <a:defRPr sz="4000">
          <a:solidFill>
            <a:schemeClr val="tx1">
              <a:alpha val="100000"/>
            </a:schemeClr>
          </a:solidFill>
          <a:effectLst>
            <a:outerShdw blurRad="38100" dist="38100" dir="2700000" algn="tl">
              <a:srgbClr val="000000">
                <a:alpha val="43137"/>
              </a:srgbClr>
            </a:outerShdw>
          </a:effectLst>
          <a:latin typeface="Trebuchet MS"/>
        </a:defRPr>
      </a:lvl6pPr>
      <a:lvl7pPr marL="1257300" indent="-342900" algn="ctr" defTabSz="-13873163" fontAlgn="base">
        <a:spcBef>
          <a:spcPct val="0"/>
        </a:spcBef>
        <a:spcAft>
          <a:spcPct val="0"/>
        </a:spcAft>
        <a:defRPr sz="4000">
          <a:solidFill>
            <a:schemeClr val="tx1">
              <a:alpha val="100000"/>
            </a:schemeClr>
          </a:solidFill>
          <a:effectLst>
            <a:outerShdw blurRad="38100" dist="38100" dir="2700000" algn="tl">
              <a:srgbClr val="000000">
                <a:alpha val="43137"/>
              </a:srgbClr>
            </a:outerShdw>
          </a:effectLst>
          <a:latin typeface="Trebuchet MS"/>
        </a:defRPr>
      </a:lvl7pPr>
      <a:lvl8pPr marL="1714500" indent="-342900" algn="ctr" defTabSz="-13873163" fontAlgn="base">
        <a:spcBef>
          <a:spcPct val="0"/>
        </a:spcBef>
        <a:spcAft>
          <a:spcPct val="0"/>
        </a:spcAft>
        <a:defRPr sz="4000">
          <a:solidFill>
            <a:schemeClr val="tx1">
              <a:alpha val="100000"/>
            </a:schemeClr>
          </a:solidFill>
          <a:effectLst>
            <a:outerShdw blurRad="38100" dist="38100" dir="2700000" algn="tl">
              <a:srgbClr val="000000">
                <a:alpha val="43137"/>
              </a:srgbClr>
            </a:outerShdw>
          </a:effectLst>
          <a:latin typeface="Trebuchet MS"/>
        </a:defRPr>
      </a:lvl8pPr>
      <a:lvl9pPr marL="2171700" indent="-342900" algn="ctr" defTabSz="-13873163" fontAlgn="base">
        <a:spcBef>
          <a:spcPct val="0"/>
        </a:spcBef>
        <a:spcAft>
          <a:spcPct val="0"/>
        </a:spcAft>
        <a:defRPr sz="4000">
          <a:solidFill>
            <a:schemeClr val="tx1">
              <a:alpha val="100000"/>
            </a:schemeClr>
          </a:solidFill>
          <a:effectLst>
            <a:outerShdw blurRad="38100" dist="38100" dir="2700000" algn="tl">
              <a:srgbClr val="000000">
                <a:alpha val="43137"/>
              </a:srgbClr>
            </a:outerShdw>
          </a:effectLst>
          <a:latin typeface="Trebuchet MS"/>
        </a:defRPr>
      </a:lvl9pPr>
    </p:titleStyle>
    <p:bodyStyle>
      <a:lvl1pPr marL="342900" indent="-342900" algn="l" defTabSz="-13873163" rtl="0" eaLnBrk="0" fontAlgn="base" hangingPunct="0">
        <a:spcBef>
          <a:spcPct val="20000"/>
        </a:spcBef>
        <a:spcAft>
          <a:spcPct val="10000"/>
        </a:spcAft>
        <a:buSzPct val="80000"/>
        <a:buFont typeface="Wingdings" pitchFamily="2" charset="2"/>
        <a:buBlip>
          <a:blip r:embed="rId9"/>
        </a:buBlip>
        <a:defRPr sz="3000">
          <a:solidFill>
            <a:schemeClr val="tx1"/>
          </a:solidFill>
          <a:effectLst>
            <a:outerShdw blurRad="38100" dist="38100" dir="2700000" algn="tl">
              <a:srgbClr val="000000"/>
            </a:outerShdw>
          </a:effectLst>
          <a:latin typeface="Trebuchet MS"/>
        </a:defRPr>
      </a:lvl1pPr>
      <a:lvl2pPr marL="742950" indent="-285750" algn="l" defTabSz="-13873163" rtl="0" eaLnBrk="0" fontAlgn="base" hangingPunct="0">
        <a:spcBef>
          <a:spcPct val="20000"/>
        </a:spcBef>
        <a:spcAft>
          <a:spcPct val="10000"/>
        </a:spcAft>
        <a:buFont typeface="Wingdings" pitchFamily="2" charset="2"/>
        <a:buChar char="§"/>
        <a:defRPr sz="2800">
          <a:solidFill>
            <a:schemeClr val="tx1"/>
          </a:solidFill>
          <a:effectLst>
            <a:outerShdw blurRad="38100" dist="38100" dir="2700000" algn="tl">
              <a:srgbClr val="000000"/>
            </a:outerShdw>
          </a:effectLst>
          <a:latin typeface="Trebuchet MS"/>
        </a:defRPr>
      </a:lvl2pPr>
      <a:lvl3pPr marL="1143000" indent="-228600" algn="l" defTabSz="-13873163" rtl="0" eaLnBrk="0" fontAlgn="base" hangingPunct="0">
        <a:spcBef>
          <a:spcPct val="20000"/>
        </a:spcBef>
        <a:spcAft>
          <a:spcPct val="10000"/>
        </a:spcAft>
        <a:buFont typeface="Wingdings" pitchFamily="2" charset="2"/>
        <a:buChar char="§"/>
        <a:defRPr sz="2600">
          <a:solidFill>
            <a:schemeClr val="tx1"/>
          </a:solidFill>
          <a:effectLst>
            <a:outerShdw blurRad="38100" dist="38100" dir="2700000" algn="tl">
              <a:srgbClr val="000000"/>
            </a:outerShdw>
          </a:effectLst>
          <a:latin typeface="Trebuchet MS"/>
        </a:defRPr>
      </a:lvl3pPr>
      <a:lvl4pPr marL="1600200" indent="-228600" algn="l" defTabSz="-13873163" rtl="0" eaLnBrk="0" fontAlgn="base" hangingPunct="0">
        <a:spcBef>
          <a:spcPct val="20000"/>
        </a:spcBef>
        <a:spcAft>
          <a:spcPct val="10000"/>
        </a:spcAft>
        <a:buFont typeface="Wingdings" pitchFamily="2" charset="2"/>
        <a:buChar char="§"/>
        <a:defRPr sz="2400">
          <a:solidFill>
            <a:schemeClr val="tx1"/>
          </a:solidFill>
          <a:effectLst>
            <a:outerShdw blurRad="38100" dist="38100" dir="2700000" algn="tl">
              <a:srgbClr val="000000"/>
            </a:outerShdw>
          </a:effectLst>
          <a:latin typeface="Trebuchet MS"/>
        </a:defRPr>
      </a:lvl4pPr>
      <a:lvl5pPr marL="2057400" indent="-228600" algn="l" defTabSz="-13873163" rtl="0" eaLnBrk="0" fontAlgn="base" hangingPunct="0">
        <a:spcBef>
          <a:spcPct val="20000"/>
        </a:spcBef>
        <a:spcAft>
          <a:spcPct val="10000"/>
        </a:spcAft>
        <a:buChar char="»"/>
        <a:defRPr sz="2400">
          <a:solidFill>
            <a:schemeClr val="tx1"/>
          </a:solidFill>
          <a:effectLst>
            <a:outerShdw blurRad="38100" dist="38100" dir="2700000" algn="tl">
              <a:srgbClr val="000000"/>
            </a:outerShdw>
          </a:effectLst>
          <a:latin typeface="Trebuchet MS"/>
        </a:defRPr>
      </a:lvl5pPr>
      <a:lvl6pPr marL="2514600" indent="-228600" algn="l" defTabSz="-13873163" fontAlgn="base">
        <a:spcBef>
          <a:spcPct val="20000"/>
        </a:spcBef>
        <a:spcAft>
          <a:spcPct val="10000"/>
        </a:spcAft>
        <a:buChar char="»"/>
        <a:defRPr sz="2400">
          <a:solidFill>
            <a:schemeClr val="tx1">
              <a:alpha val="100000"/>
            </a:schemeClr>
          </a:solidFill>
          <a:effectLst>
            <a:outerShdw blurRad="38100" dist="38100" dir="2700000" algn="tl">
              <a:srgbClr val="000000">
                <a:alpha val="43137"/>
              </a:srgbClr>
            </a:outerShdw>
          </a:effectLst>
          <a:latin typeface="Trebuchet MS"/>
        </a:defRPr>
      </a:lvl6pPr>
      <a:lvl7pPr marL="2971800" indent="-228600" algn="l" defTabSz="-13873163" fontAlgn="base">
        <a:spcBef>
          <a:spcPct val="20000"/>
        </a:spcBef>
        <a:spcAft>
          <a:spcPct val="10000"/>
        </a:spcAft>
        <a:buChar char="»"/>
        <a:defRPr sz="2400">
          <a:solidFill>
            <a:schemeClr val="tx1">
              <a:alpha val="100000"/>
            </a:schemeClr>
          </a:solidFill>
          <a:effectLst>
            <a:outerShdw blurRad="38100" dist="38100" dir="2700000" algn="tl">
              <a:srgbClr val="000000">
                <a:alpha val="43137"/>
              </a:srgbClr>
            </a:outerShdw>
          </a:effectLst>
          <a:latin typeface="Trebuchet MS"/>
        </a:defRPr>
      </a:lvl7pPr>
      <a:lvl8pPr marL="3429000" indent="-228600" algn="l" defTabSz="-13873163" fontAlgn="base">
        <a:spcBef>
          <a:spcPct val="20000"/>
        </a:spcBef>
        <a:spcAft>
          <a:spcPct val="10000"/>
        </a:spcAft>
        <a:buChar char="»"/>
        <a:defRPr sz="2400">
          <a:solidFill>
            <a:schemeClr val="tx1">
              <a:alpha val="100000"/>
            </a:schemeClr>
          </a:solidFill>
          <a:effectLst>
            <a:outerShdw blurRad="38100" dist="38100" dir="2700000" algn="tl">
              <a:srgbClr val="000000">
                <a:alpha val="43137"/>
              </a:srgbClr>
            </a:outerShdw>
          </a:effectLst>
          <a:latin typeface="Trebuchet MS"/>
        </a:defRPr>
      </a:lvl8pPr>
      <a:lvl9pPr marL="3886200" indent="-228600" algn="l" defTabSz="-13873163" fontAlgn="base">
        <a:spcBef>
          <a:spcPct val="20000"/>
        </a:spcBef>
        <a:spcAft>
          <a:spcPct val="10000"/>
        </a:spcAft>
        <a:buChar char="»"/>
        <a:defRPr sz="2400">
          <a:solidFill>
            <a:schemeClr val="tx1">
              <a:alpha val="100000"/>
            </a:schemeClr>
          </a:solidFill>
          <a:effectLst>
            <a:outerShdw blurRad="38100" dist="38100" dir="2700000" algn="tl">
              <a:srgbClr val="000000">
                <a:alpha val="43137"/>
              </a:srgbClr>
            </a:outerShdw>
          </a:effectLst>
          <a:latin typeface="Trebuchet MS"/>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fontAlgn="base">
        <a:spcBef>
          <a:spcPct val="0"/>
        </a:spcBef>
        <a:spcAft>
          <a:spcPct val="0"/>
        </a:spcAft>
        <a:defRPr>
          <a:solidFill>
            <a:schemeClr val="tx1">
              <a:alpha val="100000"/>
            </a:schemeClr>
          </a:solidFill>
          <a:latin typeface="Arial"/>
        </a:defRPr>
      </a:lvl6pPr>
      <a:lvl7pPr marL="2743200" algn="l" fontAlgn="base">
        <a:spcBef>
          <a:spcPct val="0"/>
        </a:spcBef>
        <a:spcAft>
          <a:spcPct val="0"/>
        </a:spcAft>
        <a:defRPr>
          <a:solidFill>
            <a:schemeClr val="tx1">
              <a:alpha val="100000"/>
            </a:schemeClr>
          </a:solidFill>
          <a:latin typeface="Arial"/>
        </a:defRPr>
      </a:lvl7pPr>
      <a:lvl8pPr marL="3200400" algn="l" fontAlgn="base">
        <a:spcBef>
          <a:spcPct val="0"/>
        </a:spcBef>
        <a:spcAft>
          <a:spcPct val="0"/>
        </a:spcAft>
        <a:defRPr>
          <a:solidFill>
            <a:schemeClr val="tx1">
              <a:alpha val="100000"/>
            </a:schemeClr>
          </a:solidFill>
          <a:latin typeface="Arial"/>
        </a:defRPr>
      </a:lvl8pPr>
      <a:lvl9pPr marL="3657600" algn="l" fontAlgn="base">
        <a:spcBef>
          <a:spcPct val="0"/>
        </a:spcBef>
        <a:spcAft>
          <a:spcPct val="0"/>
        </a:spcAft>
        <a:defRPr>
          <a:solidFill>
            <a:schemeClr val="tx1">
              <a:alpha val="100000"/>
            </a:schemeClr>
          </a:solidFill>
          <a:latin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 name="Title Placeholder 9"/>
          <p:cNvSpPr>
            <a:spLocks noGrp="1" noChangeArrowheads="1"/>
          </p:cNvSpPr>
          <p:nvPr>
            <p:ph type="title"/>
          </p:nvPr>
        </p:nvSpPr>
        <p:spPr bwMode="auto">
          <a:xfrm>
            <a:off x="285751" y="126989"/>
            <a:ext cx="8766175" cy="1203061"/>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6" name="Text Placeholder 15"/>
          <p:cNvSpPr>
            <a:spLocks noGrp="1" noChangeArrowheads="1"/>
          </p:cNvSpPr>
          <p:nvPr>
            <p:ph type="body" idx="1"/>
          </p:nvPr>
        </p:nvSpPr>
        <p:spPr bwMode="auto">
          <a:xfrm>
            <a:off x="274639" y="1428635"/>
            <a:ext cx="8766175" cy="4992701"/>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2052" name="Rectangle 3075"/>
          <p:cNvPicPr>
            <a:picLocks noChangeArrowheads="1"/>
          </p:cNvPicPr>
          <p:nvPr/>
        </p:nvPicPr>
        <p:blipFill>
          <a:blip r:embed="rId11"/>
          <a:srcRect/>
          <a:stretch>
            <a:fillRect/>
          </a:stretch>
        </p:blipFill>
        <p:spPr bwMode="auto">
          <a:xfrm>
            <a:off x="6167439" y="6110546"/>
            <a:ext cx="4308475" cy="2100343"/>
          </a:xfrm>
          <a:prstGeom prst="rect">
            <a:avLst/>
          </a:prstGeom>
          <a:noFill/>
          <a:ln w="9525">
            <a:noFill/>
            <a:miter lim="800000"/>
            <a:headEnd/>
            <a:tailEnd/>
          </a:ln>
        </p:spPr>
      </p:pic>
      <p:pic>
        <p:nvPicPr>
          <p:cNvPr id="2053" name="Rectangle 3076"/>
          <p:cNvPicPr>
            <a:picLocks noChangeArrowheads="1"/>
          </p:cNvPicPr>
          <p:nvPr/>
        </p:nvPicPr>
        <p:blipFill>
          <a:blip r:embed="rId12">
            <a:clrChange>
              <a:clrFrom>
                <a:srgbClr val="FFFFFF"/>
              </a:clrFrom>
              <a:clrTo>
                <a:srgbClr val="FFFFFF">
                  <a:alpha val="0"/>
                </a:srgbClr>
              </a:clrTo>
            </a:clrChange>
          </a:blip>
          <a:srcRect/>
          <a:stretch>
            <a:fillRect/>
          </a:stretch>
        </p:blipFill>
        <p:spPr bwMode="auto">
          <a:xfrm>
            <a:off x="7164388" y="6834053"/>
            <a:ext cx="1979612" cy="384311"/>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6" r:id="rId8"/>
  </p:sldLayoutIdLst>
  <p:timing>
    <p:tnLst>
      <p:par>
        <p:cTn id="1" dur="indefinite" restart="never" nodeType="tmRoot"/>
      </p:par>
    </p:tnLst>
  </p:timing>
  <p:txStyles>
    <p:titleStyle>
      <a:lvl1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cs typeface="Arial"/>
        </a:defRPr>
      </a:lvl1pPr>
      <a:lvl2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cs typeface="Arial"/>
        </a:defRPr>
      </a:lvl2pPr>
      <a:lvl3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cs typeface="Arial"/>
        </a:defRPr>
      </a:lvl3pPr>
      <a:lvl4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cs typeface="Arial"/>
        </a:defRPr>
      </a:lvl4pPr>
      <a:lvl5pPr marL="342900" indent="-342900" algn="ctr" defTabSz="-13873163" rtl="0" eaLnBrk="0" fontAlgn="base" hangingPunct="0">
        <a:spcBef>
          <a:spcPct val="0"/>
        </a:spcBef>
        <a:spcAft>
          <a:spcPct val="0"/>
        </a:spcAft>
        <a:defRPr sz="4000">
          <a:solidFill>
            <a:schemeClr val="tx1"/>
          </a:solidFill>
          <a:effectLst>
            <a:outerShdw blurRad="38100" dist="38100" dir="2700000" algn="tl">
              <a:srgbClr val="000000"/>
            </a:outerShdw>
          </a:effectLst>
          <a:latin typeface="Trebuchet MS"/>
          <a:cs typeface="Arial"/>
        </a:defRPr>
      </a:lvl5pPr>
      <a:lvl6pPr marL="800100" indent="-342900" algn="ctr" defTabSz="-13873163" fontAlgn="base">
        <a:spcBef>
          <a:spcPct val="0"/>
        </a:spcBef>
        <a:spcAft>
          <a:spcPct val="0"/>
        </a:spcAft>
        <a:defRPr sz="4000">
          <a:solidFill>
            <a:schemeClr val="tx1">
              <a:alpha val="100000"/>
            </a:schemeClr>
          </a:solidFill>
          <a:effectLst>
            <a:outerShdw blurRad="38100" dist="38100" dir="2700000" algn="tl">
              <a:srgbClr val="000000">
                <a:alpha val="43137"/>
              </a:srgbClr>
            </a:outerShdw>
          </a:effectLst>
          <a:latin typeface="Trebuchet MS"/>
          <a:cs typeface="Arial"/>
        </a:defRPr>
      </a:lvl6pPr>
      <a:lvl7pPr marL="1257300" indent="-342900" algn="ctr" defTabSz="-13873163" fontAlgn="base">
        <a:spcBef>
          <a:spcPct val="0"/>
        </a:spcBef>
        <a:spcAft>
          <a:spcPct val="0"/>
        </a:spcAft>
        <a:defRPr sz="4000">
          <a:solidFill>
            <a:schemeClr val="tx1">
              <a:alpha val="100000"/>
            </a:schemeClr>
          </a:solidFill>
          <a:effectLst>
            <a:outerShdw blurRad="38100" dist="38100" dir="2700000" algn="tl">
              <a:srgbClr val="000000">
                <a:alpha val="43137"/>
              </a:srgbClr>
            </a:outerShdw>
          </a:effectLst>
          <a:latin typeface="Trebuchet MS"/>
          <a:cs typeface="Arial"/>
        </a:defRPr>
      </a:lvl7pPr>
      <a:lvl8pPr marL="1714500" indent="-342900" algn="ctr" defTabSz="-13873163" fontAlgn="base">
        <a:spcBef>
          <a:spcPct val="0"/>
        </a:spcBef>
        <a:spcAft>
          <a:spcPct val="0"/>
        </a:spcAft>
        <a:defRPr sz="4000">
          <a:solidFill>
            <a:schemeClr val="tx1">
              <a:alpha val="100000"/>
            </a:schemeClr>
          </a:solidFill>
          <a:effectLst>
            <a:outerShdw blurRad="38100" dist="38100" dir="2700000" algn="tl">
              <a:srgbClr val="000000">
                <a:alpha val="43137"/>
              </a:srgbClr>
            </a:outerShdw>
          </a:effectLst>
          <a:latin typeface="Trebuchet MS"/>
          <a:cs typeface="Arial"/>
        </a:defRPr>
      </a:lvl8pPr>
      <a:lvl9pPr marL="2171700" indent="-342900" algn="ctr" defTabSz="-13873163" fontAlgn="base">
        <a:spcBef>
          <a:spcPct val="0"/>
        </a:spcBef>
        <a:spcAft>
          <a:spcPct val="0"/>
        </a:spcAft>
        <a:defRPr sz="4000">
          <a:solidFill>
            <a:schemeClr val="tx1">
              <a:alpha val="100000"/>
            </a:schemeClr>
          </a:solidFill>
          <a:effectLst>
            <a:outerShdw blurRad="38100" dist="38100" dir="2700000" algn="tl">
              <a:srgbClr val="000000">
                <a:alpha val="43137"/>
              </a:srgbClr>
            </a:outerShdw>
          </a:effectLst>
          <a:latin typeface="Trebuchet MS"/>
          <a:cs typeface="Arial"/>
        </a:defRPr>
      </a:lvl9pPr>
    </p:titleStyle>
    <p:bodyStyle>
      <a:lvl1pPr marL="342900" indent="-342900" algn="l" defTabSz="-13873163" rtl="0" eaLnBrk="0" fontAlgn="base" hangingPunct="0">
        <a:spcBef>
          <a:spcPct val="20000"/>
        </a:spcBef>
        <a:spcAft>
          <a:spcPct val="10000"/>
        </a:spcAft>
        <a:buSzPct val="80000"/>
        <a:buFont typeface="Wingdings" pitchFamily="2" charset="2"/>
        <a:buBlip>
          <a:blip r:embed="rId13"/>
        </a:buBlip>
        <a:defRPr sz="3000">
          <a:solidFill>
            <a:schemeClr val="tx1"/>
          </a:solidFill>
          <a:effectLst>
            <a:outerShdw blurRad="38100" dist="38100" dir="2700000" algn="tl">
              <a:srgbClr val="000000"/>
            </a:outerShdw>
          </a:effectLst>
          <a:latin typeface="Trebuchet MS"/>
          <a:cs typeface="Arial"/>
        </a:defRPr>
      </a:lvl1pPr>
      <a:lvl2pPr marL="742950" indent="-285750" algn="l" defTabSz="-13873163" rtl="0" eaLnBrk="0" fontAlgn="base" hangingPunct="0">
        <a:spcBef>
          <a:spcPct val="20000"/>
        </a:spcBef>
        <a:spcAft>
          <a:spcPct val="10000"/>
        </a:spcAft>
        <a:buFont typeface="Wingdings" pitchFamily="2" charset="2"/>
        <a:buChar char="§"/>
        <a:defRPr sz="2800">
          <a:solidFill>
            <a:schemeClr val="tx1"/>
          </a:solidFill>
          <a:effectLst>
            <a:outerShdw blurRad="38100" dist="38100" dir="2700000" algn="tl">
              <a:srgbClr val="000000"/>
            </a:outerShdw>
          </a:effectLst>
          <a:latin typeface="Trebuchet MS"/>
          <a:cs typeface="Arial"/>
        </a:defRPr>
      </a:lvl2pPr>
      <a:lvl3pPr marL="1143000" indent="-228600" algn="l" defTabSz="-13873163" rtl="0" eaLnBrk="0" fontAlgn="base" hangingPunct="0">
        <a:spcBef>
          <a:spcPct val="20000"/>
        </a:spcBef>
        <a:spcAft>
          <a:spcPct val="10000"/>
        </a:spcAft>
        <a:buFont typeface="Wingdings" pitchFamily="2" charset="2"/>
        <a:buChar char="§"/>
        <a:defRPr sz="2600">
          <a:solidFill>
            <a:schemeClr val="tx1"/>
          </a:solidFill>
          <a:effectLst>
            <a:outerShdw blurRad="38100" dist="38100" dir="2700000" algn="tl">
              <a:srgbClr val="000000"/>
            </a:outerShdw>
          </a:effectLst>
          <a:latin typeface="Trebuchet MS"/>
          <a:cs typeface="Arial"/>
        </a:defRPr>
      </a:lvl3pPr>
      <a:lvl4pPr marL="1600200" indent="-228600" algn="l" defTabSz="-13873163" rtl="0" eaLnBrk="0" fontAlgn="base" hangingPunct="0">
        <a:spcBef>
          <a:spcPct val="20000"/>
        </a:spcBef>
        <a:spcAft>
          <a:spcPct val="10000"/>
        </a:spcAft>
        <a:buFont typeface="Wingdings" pitchFamily="2" charset="2"/>
        <a:buChar char="§"/>
        <a:defRPr sz="2400">
          <a:solidFill>
            <a:schemeClr val="tx1"/>
          </a:solidFill>
          <a:effectLst>
            <a:outerShdw blurRad="38100" dist="38100" dir="2700000" algn="tl">
              <a:srgbClr val="000000"/>
            </a:outerShdw>
          </a:effectLst>
          <a:latin typeface="Trebuchet MS"/>
          <a:cs typeface="Arial"/>
        </a:defRPr>
      </a:lvl4pPr>
      <a:lvl5pPr marL="2057400" indent="-228600" algn="l" defTabSz="-13873163" rtl="0" eaLnBrk="0" fontAlgn="base" hangingPunct="0">
        <a:spcBef>
          <a:spcPct val="20000"/>
        </a:spcBef>
        <a:spcAft>
          <a:spcPct val="10000"/>
        </a:spcAft>
        <a:buChar char="»"/>
        <a:defRPr sz="2400">
          <a:solidFill>
            <a:schemeClr val="tx1"/>
          </a:solidFill>
          <a:effectLst>
            <a:outerShdw blurRad="38100" dist="38100" dir="2700000" algn="tl">
              <a:srgbClr val="000000"/>
            </a:outerShdw>
          </a:effectLst>
          <a:latin typeface="Trebuchet MS"/>
          <a:cs typeface="Arial"/>
        </a:defRPr>
      </a:lvl5pPr>
      <a:lvl6pPr marL="2514600" indent="-228600" algn="l" defTabSz="-13873163" fontAlgn="base">
        <a:spcBef>
          <a:spcPct val="20000"/>
        </a:spcBef>
        <a:spcAft>
          <a:spcPct val="10000"/>
        </a:spcAft>
        <a:buChar char="»"/>
        <a:defRPr sz="2400">
          <a:solidFill>
            <a:schemeClr val="tx1">
              <a:alpha val="100000"/>
            </a:schemeClr>
          </a:solidFill>
          <a:effectLst>
            <a:outerShdw blurRad="38100" dist="38100" dir="2700000" algn="tl">
              <a:srgbClr val="000000">
                <a:alpha val="43137"/>
              </a:srgbClr>
            </a:outerShdw>
          </a:effectLst>
          <a:latin typeface="Trebuchet MS"/>
          <a:cs typeface="Arial"/>
        </a:defRPr>
      </a:lvl6pPr>
      <a:lvl7pPr marL="2971800" indent="-228600" algn="l" defTabSz="-13873163" fontAlgn="base">
        <a:spcBef>
          <a:spcPct val="20000"/>
        </a:spcBef>
        <a:spcAft>
          <a:spcPct val="10000"/>
        </a:spcAft>
        <a:buChar char="»"/>
        <a:defRPr sz="2400">
          <a:solidFill>
            <a:schemeClr val="tx1">
              <a:alpha val="100000"/>
            </a:schemeClr>
          </a:solidFill>
          <a:effectLst>
            <a:outerShdw blurRad="38100" dist="38100" dir="2700000" algn="tl">
              <a:srgbClr val="000000">
                <a:alpha val="43137"/>
              </a:srgbClr>
            </a:outerShdw>
          </a:effectLst>
          <a:latin typeface="Trebuchet MS"/>
          <a:cs typeface="Arial"/>
        </a:defRPr>
      </a:lvl7pPr>
      <a:lvl8pPr marL="3429000" indent="-228600" algn="l" defTabSz="-13873163" fontAlgn="base">
        <a:spcBef>
          <a:spcPct val="20000"/>
        </a:spcBef>
        <a:spcAft>
          <a:spcPct val="10000"/>
        </a:spcAft>
        <a:buChar char="»"/>
        <a:defRPr sz="2400">
          <a:solidFill>
            <a:schemeClr val="tx1">
              <a:alpha val="100000"/>
            </a:schemeClr>
          </a:solidFill>
          <a:effectLst>
            <a:outerShdw blurRad="38100" dist="38100" dir="2700000" algn="tl">
              <a:srgbClr val="000000">
                <a:alpha val="43137"/>
              </a:srgbClr>
            </a:outerShdw>
          </a:effectLst>
          <a:latin typeface="Trebuchet MS"/>
          <a:cs typeface="Arial"/>
        </a:defRPr>
      </a:lvl8pPr>
      <a:lvl9pPr marL="3886200" indent="-228600" algn="l" defTabSz="-13873163" fontAlgn="base">
        <a:spcBef>
          <a:spcPct val="20000"/>
        </a:spcBef>
        <a:spcAft>
          <a:spcPct val="10000"/>
        </a:spcAft>
        <a:buChar char="»"/>
        <a:defRPr sz="2400">
          <a:solidFill>
            <a:schemeClr val="tx1">
              <a:alpha val="100000"/>
            </a:schemeClr>
          </a:solidFill>
          <a:effectLst>
            <a:outerShdw blurRad="38100" dist="38100" dir="2700000" algn="tl">
              <a:srgbClr val="000000">
                <a:alpha val="43137"/>
              </a:srgbClr>
            </a:outerShdw>
          </a:effectLst>
          <a:latin typeface="Trebuchet MS"/>
          <a:cs typeface="Arial"/>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fontAlgn="base">
        <a:spcBef>
          <a:spcPct val="0"/>
        </a:spcBef>
        <a:spcAft>
          <a:spcPct val="0"/>
        </a:spcAft>
        <a:defRPr>
          <a:solidFill>
            <a:schemeClr val="tx1">
              <a:alpha val="100000"/>
            </a:schemeClr>
          </a:solidFill>
          <a:latin typeface="Arial"/>
        </a:defRPr>
      </a:lvl6pPr>
      <a:lvl7pPr marL="2743200" algn="l" fontAlgn="base">
        <a:spcBef>
          <a:spcPct val="0"/>
        </a:spcBef>
        <a:spcAft>
          <a:spcPct val="0"/>
        </a:spcAft>
        <a:defRPr>
          <a:solidFill>
            <a:schemeClr val="tx1">
              <a:alpha val="100000"/>
            </a:schemeClr>
          </a:solidFill>
          <a:latin typeface="Arial"/>
        </a:defRPr>
      </a:lvl7pPr>
      <a:lvl8pPr marL="3200400" algn="l" fontAlgn="base">
        <a:spcBef>
          <a:spcPct val="0"/>
        </a:spcBef>
        <a:spcAft>
          <a:spcPct val="0"/>
        </a:spcAft>
        <a:defRPr>
          <a:solidFill>
            <a:schemeClr val="tx1">
              <a:alpha val="100000"/>
            </a:schemeClr>
          </a:solidFill>
          <a:latin typeface="Arial"/>
        </a:defRPr>
      </a:lvl8pPr>
      <a:lvl9pPr marL="3657600" algn="l" fontAlgn="base">
        <a:spcBef>
          <a:spcPct val="0"/>
        </a:spcBef>
        <a:spcAft>
          <a:spcPct val="0"/>
        </a:spcAft>
        <a:defRPr>
          <a:solidFill>
            <a:schemeClr val="tx1">
              <a:alpha val="100000"/>
            </a:schemeClr>
          </a:solidFill>
          <a:latin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17.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2" Type="http://schemas.openxmlformats.org/officeDocument/2006/relationships/notesSlide" Target="../notesSlides/notesSlide4.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pn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1.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25.xml"/><Relationship Id="rId3" Type="http://schemas.openxmlformats.org/officeDocument/2006/relationships/image" Target="../media/image44.png"/><Relationship Id="rId7" Type="http://schemas.openxmlformats.org/officeDocument/2006/relationships/image" Target="../media/image46.png"/><Relationship Id="rId12" Type="http://schemas.openxmlformats.org/officeDocument/2006/relationships/image" Target="../media/image49.png"/><Relationship Id="rId17" Type="http://schemas.openxmlformats.org/officeDocument/2006/relationships/image" Target="../media/image52.png"/><Relationship Id="rId2" Type="http://schemas.openxmlformats.org/officeDocument/2006/relationships/slide" Target="slide18.xml"/><Relationship Id="rId16" Type="http://schemas.openxmlformats.org/officeDocument/2006/relationships/slide" Target="slide23.xml"/><Relationship Id="rId1" Type="http://schemas.openxmlformats.org/officeDocument/2006/relationships/slideLayout" Target="../slideLayouts/slideLayout3.xml"/><Relationship Id="rId6" Type="http://schemas.openxmlformats.org/officeDocument/2006/relationships/slide" Target="slide20.xml"/><Relationship Id="rId11" Type="http://schemas.openxmlformats.org/officeDocument/2006/relationships/image" Target="../media/image48.png"/><Relationship Id="rId5" Type="http://schemas.openxmlformats.org/officeDocument/2006/relationships/image" Target="../media/image45.png"/><Relationship Id="rId15" Type="http://schemas.openxmlformats.org/officeDocument/2006/relationships/image" Target="../media/image51.png"/><Relationship Id="rId10" Type="http://schemas.openxmlformats.org/officeDocument/2006/relationships/slide" Target="slide22.xml"/><Relationship Id="rId4" Type="http://schemas.openxmlformats.org/officeDocument/2006/relationships/slide" Target="slide21.xml"/><Relationship Id="rId9" Type="http://schemas.openxmlformats.org/officeDocument/2006/relationships/image" Target="../media/image47.png"/><Relationship Id="rId14" Type="http://schemas.openxmlformats.org/officeDocument/2006/relationships/image" Target="../media/image50.png"/></Relationships>
</file>

<file path=ppt/slides/_rels/slide1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slide" Target="slide20.xml"/><Relationship Id="rId18" Type="http://schemas.openxmlformats.org/officeDocument/2006/relationships/image" Target="../media/image47.png"/><Relationship Id="rId3" Type="http://schemas.openxmlformats.org/officeDocument/2006/relationships/image" Target="../media/image53.png"/><Relationship Id="rId21" Type="http://schemas.openxmlformats.org/officeDocument/2006/relationships/image" Target="../media/image49.png"/><Relationship Id="rId7" Type="http://schemas.openxmlformats.org/officeDocument/2006/relationships/image" Target="../media/image57.png"/><Relationship Id="rId12" Type="http://schemas.openxmlformats.org/officeDocument/2006/relationships/image" Target="../media/image45.png"/><Relationship Id="rId17" Type="http://schemas.openxmlformats.org/officeDocument/2006/relationships/slide" Target="slide19.xml"/><Relationship Id="rId2" Type="http://schemas.openxmlformats.org/officeDocument/2006/relationships/notesSlide" Target="../notesSlides/notesSlide5.xml"/><Relationship Id="rId16" Type="http://schemas.openxmlformats.org/officeDocument/2006/relationships/image" Target="../media/image50.png"/><Relationship Id="rId20" Type="http://schemas.openxmlformats.org/officeDocument/2006/relationships/image" Target="../media/image48.png"/><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slide" Target="slide21.xml"/><Relationship Id="rId24" Type="http://schemas.openxmlformats.org/officeDocument/2006/relationships/image" Target="../media/image52.png"/><Relationship Id="rId5" Type="http://schemas.openxmlformats.org/officeDocument/2006/relationships/image" Target="../media/image55.png"/><Relationship Id="rId15" Type="http://schemas.openxmlformats.org/officeDocument/2006/relationships/slide" Target="slide25.xml"/><Relationship Id="rId23" Type="http://schemas.openxmlformats.org/officeDocument/2006/relationships/slide" Target="slide23.xml"/><Relationship Id="rId10" Type="http://schemas.openxmlformats.org/officeDocument/2006/relationships/image" Target="../media/image44.png"/><Relationship Id="rId19" Type="http://schemas.openxmlformats.org/officeDocument/2006/relationships/slide" Target="slide22.xml"/><Relationship Id="rId4" Type="http://schemas.openxmlformats.org/officeDocument/2006/relationships/image" Target="../media/image54.jpeg"/><Relationship Id="rId9" Type="http://schemas.openxmlformats.org/officeDocument/2006/relationships/slide" Target="slide18.xml"/><Relationship Id="rId14" Type="http://schemas.openxmlformats.org/officeDocument/2006/relationships/image" Target="../media/image46.png"/><Relationship Id="rId22"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53.png"/><Relationship Id="rId18" Type="http://schemas.openxmlformats.org/officeDocument/2006/relationships/image" Target="../media/image44.png"/><Relationship Id="rId26" Type="http://schemas.openxmlformats.org/officeDocument/2006/relationships/image" Target="../media/image47.png"/><Relationship Id="rId3" Type="http://schemas.openxmlformats.org/officeDocument/2006/relationships/image" Target="../media/image59.png"/><Relationship Id="rId21" Type="http://schemas.openxmlformats.org/officeDocument/2006/relationships/slide" Target="slide20.xml"/><Relationship Id="rId7" Type="http://schemas.openxmlformats.org/officeDocument/2006/relationships/image" Target="../media/image62.png"/><Relationship Id="rId12" Type="http://schemas.openxmlformats.org/officeDocument/2006/relationships/image" Target="../media/image57.png"/><Relationship Id="rId17" Type="http://schemas.openxmlformats.org/officeDocument/2006/relationships/slide" Target="slide18.xml"/><Relationship Id="rId25" Type="http://schemas.openxmlformats.org/officeDocument/2006/relationships/slide" Target="slide19.xml"/><Relationship Id="rId2" Type="http://schemas.openxmlformats.org/officeDocument/2006/relationships/notesSlide" Target="../notesSlides/notesSlide6.xml"/><Relationship Id="rId16" Type="http://schemas.openxmlformats.org/officeDocument/2006/relationships/image" Target="../media/image58.png"/><Relationship Id="rId20" Type="http://schemas.openxmlformats.org/officeDocument/2006/relationships/image" Target="../media/image45.png"/><Relationship Id="rId29"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54.jpeg"/><Relationship Id="rId11" Type="http://schemas.openxmlformats.org/officeDocument/2006/relationships/image" Target="../media/image56.png"/><Relationship Id="rId24" Type="http://schemas.openxmlformats.org/officeDocument/2006/relationships/image" Target="../media/image50.png"/><Relationship Id="rId32" Type="http://schemas.openxmlformats.org/officeDocument/2006/relationships/image" Target="../media/image52.png"/><Relationship Id="rId5" Type="http://schemas.openxmlformats.org/officeDocument/2006/relationships/image" Target="../media/image61.png"/><Relationship Id="rId15" Type="http://schemas.openxmlformats.org/officeDocument/2006/relationships/image" Target="../media/image66.png"/><Relationship Id="rId23" Type="http://schemas.openxmlformats.org/officeDocument/2006/relationships/slide" Target="slide25.xml"/><Relationship Id="rId28" Type="http://schemas.openxmlformats.org/officeDocument/2006/relationships/image" Target="../media/image48.png"/><Relationship Id="rId10" Type="http://schemas.openxmlformats.org/officeDocument/2006/relationships/image" Target="../media/image65.png"/><Relationship Id="rId19" Type="http://schemas.openxmlformats.org/officeDocument/2006/relationships/slide" Target="slide21.xml"/><Relationship Id="rId31" Type="http://schemas.openxmlformats.org/officeDocument/2006/relationships/slide" Target="slide23.xml"/><Relationship Id="rId4" Type="http://schemas.openxmlformats.org/officeDocument/2006/relationships/image" Target="../media/image60.png"/><Relationship Id="rId9" Type="http://schemas.openxmlformats.org/officeDocument/2006/relationships/image" Target="../media/image64.png"/><Relationship Id="rId14" Type="http://schemas.openxmlformats.org/officeDocument/2006/relationships/image" Target="../media/image55.png"/><Relationship Id="rId22" Type="http://schemas.openxmlformats.org/officeDocument/2006/relationships/image" Target="../media/image46.png"/><Relationship Id="rId27" Type="http://schemas.openxmlformats.org/officeDocument/2006/relationships/slide" Target="slide22.xml"/><Relationship Id="rId30"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4.png"/><Relationship Id="rId18" Type="http://schemas.openxmlformats.org/officeDocument/2006/relationships/slide" Target="slide18.xml"/><Relationship Id="rId26" Type="http://schemas.openxmlformats.org/officeDocument/2006/relationships/slide" Target="slide19.xml"/><Relationship Id="rId3" Type="http://schemas.openxmlformats.org/officeDocument/2006/relationships/image" Target="../media/image56.png"/><Relationship Id="rId21" Type="http://schemas.openxmlformats.org/officeDocument/2006/relationships/image" Target="../media/image45.png"/><Relationship Id="rId7" Type="http://schemas.openxmlformats.org/officeDocument/2006/relationships/image" Target="../media/image60.png"/><Relationship Id="rId12" Type="http://schemas.openxmlformats.org/officeDocument/2006/relationships/image" Target="../media/image63.png"/><Relationship Id="rId17" Type="http://schemas.openxmlformats.org/officeDocument/2006/relationships/image" Target="../media/image58.png"/><Relationship Id="rId25" Type="http://schemas.openxmlformats.org/officeDocument/2006/relationships/image" Target="../media/image50.png"/><Relationship Id="rId33" Type="http://schemas.openxmlformats.org/officeDocument/2006/relationships/image" Target="../media/image52.png"/><Relationship Id="rId2" Type="http://schemas.openxmlformats.org/officeDocument/2006/relationships/notesSlide" Target="../notesSlides/notesSlide7.xml"/><Relationship Id="rId16" Type="http://schemas.openxmlformats.org/officeDocument/2006/relationships/image" Target="../media/image57.png"/><Relationship Id="rId20" Type="http://schemas.openxmlformats.org/officeDocument/2006/relationships/slide" Target="slide21.xml"/><Relationship Id="rId29" Type="http://schemas.openxmlformats.org/officeDocument/2006/relationships/image" Target="../media/image48.png"/><Relationship Id="rId1" Type="http://schemas.openxmlformats.org/officeDocument/2006/relationships/slideLayout" Target="../slideLayouts/slideLayout3.xml"/><Relationship Id="rId6" Type="http://schemas.openxmlformats.org/officeDocument/2006/relationships/image" Target="../media/image53.png"/><Relationship Id="rId11" Type="http://schemas.openxmlformats.org/officeDocument/2006/relationships/image" Target="../media/image55.png"/><Relationship Id="rId24" Type="http://schemas.openxmlformats.org/officeDocument/2006/relationships/slide" Target="slide25.xml"/><Relationship Id="rId32" Type="http://schemas.openxmlformats.org/officeDocument/2006/relationships/slide" Target="slide23.xml"/><Relationship Id="rId5" Type="http://schemas.openxmlformats.org/officeDocument/2006/relationships/image" Target="../media/image59.png"/><Relationship Id="rId15" Type="http://schemas.openxmlformats.org/officeDocument/2006/relationships/image" Target="../media/image66.png"/><Relationship Id="rId23" Type="http://schemas.openxmlformats.org/officeDocument/2006/relationships/image" Target="../media/image46.png"/><Relationship Id="rId28" Type="http://schemas.openxmlformats.org/officeDocument/2006/relationships/slide" Target="slide22.xml"/><Relationship Id="rId10" Type="http://schemas.openxmlformats.org/officeDocument/2006/relationships/image" Target="../media/image62.png"/><Relationship Id="rId19" Type="http://schemas.openxmlformats.org/officeDocument/2006/relationships/image" Target="../media/image44.png"/><Relationship Id="rId31" Type="http://schemas.openxmlformats.org/officeDocument/2006/relationships/image" Target="../media/image51.png"/><Relationship Id="rId4" Type="http://schemas.openxmlformats.org/officeDocument/2006/relationships/image" Target="../media/image67.png"/><Relationship Id="rId9" Type="http://schemas.openxmlformats.org/officeDocument/2006/relationships/image" Target="../media/image54.jpeg"/><Relationship Id="rId14" Type="http://schemas.openxmlformats.org/officeDocument/2006/relationships/image" Target="../media/image65.png"/><Relationship Id="rId22" Type="http://schemas.openxmlformats.org/officeDocument/2006/relationships/slide" Target="slide20.xml"/><Relationship Id="rId27" Type="http://schemas.openxmlformats.org/officeDocument/2006/relationships/image" Target="../media/image47.png"/><Relationship Id="rId30"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1.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41.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43.png"/><Relationship Id="rId10" Type="http://schemas.openxmlformats.org/officeDocument/2006/relationships/image" Target="../media/image72.png"/><Relationship Id="rId4" Type="http://schemas.openxmlformats.org/officeDocument/2006/relationships/image" Target="../media/image42.png"/><Relationship Id="rId9"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8.jpe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7.png"/></Relationships>
</file>

<file path=ppt/slides/_rels/slide2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94.png"/><Relationship Id="rId18" Type="http://schemas.openxmlformats.org/officeDocument/2006/relationships/slide" Target="slide29.xml"/><Relationship Id="rId3" Type="http://schemas.openxmlformats.org/officeDocument/2006/relationships/image" Target="../media/image89.png"/><Relationship Id="rId21" Type="http://schemas.openxmlformats.org/officeDocument/2006/relationships/image" Target="../media/image99.png"/><Relationship Id="rId7" Type="http://schemas.openxmlformats.org/officeDocument/2006/relationships/image" Target="../media/image91.png"/><Relationship Id="rId12" Type="http://schemas.openxmlformats.org/officeDocument/2006/relationships/image" Target="../media/image93.png"/><Relationship Id="rId17" Type="http://schemas.openxmlformats.org/officeDocument/2006/relationships/image" Target="../media/image96.png"/><Relationship Id="rId2" Type="http://schemas.openxmlformats.org/officeDocument/2006/relationships/slide" Target="slide18.xml"/><Relationship Id="rId16" Type="http://schemas.openxmlformats.org/officeDocument/2006/relationships/slide" Target="slide27.xml"/><Relationship Id="rId20" Type="http://schemas.openxmlformats.org/officeDocument/2006/relationships/image" Target="../media/image98.png"/><Relationship Id="rId1" Type="http://schemas.openxmlformats.org/officeDocument/2006/relationships/slideLayout" Target="../slideLayouts/slideLayout10.xml"/><Relationship Id="rId6" Type="http://schemas.openxmlformats.org/officeDocument/2006/relationships/slide" Target="slide20.xml"/><Relationship Id="rId11" Type="http://schemas.openxmlformats.org/officeDocument/2006/relationships/image" Target="../media/image48.png"/><Relationship Id="rId24" Type="http://schemas.openxmlformats.org/officeDocument/2006/relationships/image" Target="../media/image101.png"/><Relationship Id="rId5" Type="http://schemas.openxmlformats.org/officeDocument/2006/relationships/image" Target="../media/image90.png"/><Relationship Id="rId15" Type="http://schemas.openxmlformats.org/officeDocument/2006/relationships/image" Target="../media/image95.png"/><Relationship Id="rId23" Type="http://schemas.openxmlformats.org/officeDocument/2006/relationships/slide" Target="slide23.xml"/><Relationship Id="rId10" Type="http://schemas.openxmlformats.org/officeDocument/2006/relationships/slide" Target="slide22.xml"/><Relationship Id="rId19" Type="http://schemas.openxmlformats.org/officeDocument/2006/relationships/image" Target="../media/image97.png"/><Relationship Id="rId4" Type="http://schemas.openxmlformats.org/officeDocument/2006/relationships/slide" Target="slide21.xml"/><Relationship Id="rId9" Type="http://schemas.openxmlformats.org/officeDocument/2006/relationships/image" Target="../media/image92.png"/><Relationship Id="rId14" Type="http://schemas.openxmlformats.org/officeDocument/2006/relationships/slide" Target="slide19.xml"/><Relationship Id="rId22" Type="http://schemas.openxmlformats.org/officeDocument/2006/relationships/image" Target="../media/image100.png"/></Relationships>
</file>

<file path=ppt/slides/_rels/slide2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slide" Target="slide27.xml"/><Relationship Id="rId7" Type="http://schemas.openxmlformats.org/officeDocument/2006/relationships/image" Target="../media/image98.png"/><Relationship Id="rId12" Type="http://schemas.openxmlformats.org/officeDocument/2006/relationships/image" Target="../media/image94.png"/><Relationship Id="rId2" Type="http://schemas.openxmlformats.org/officeDocument/2006/relationships/image" Target="../media/image102.png"/><Relationship Id="rId1" Type="http://schemas.openxmlformats.org/officeDocument/2006/relationships/slideLayout" Target="../slideLayouts/slideLayout10.xml"/><Relationship Id="rId6" Type="http://schemas.openxmlformats.org/officeDocument/2006/relationships/image" Target="../media/image97.png"/><Relationship Id="rId11" Type="http://schemas.openxmlformats.org/officeDocument/2006/relationships/image" Target="../media/image92.png"/><Relationship Id="rId5" Type="http://schemas.openxmlformats.org/officeDocument/2006/relationships/slide" Target="slide29.xml"/><Relationship Id="rId10" Type="http://schemas.openxmlformats.org/officeDocument/2006/relationships/slide" Target="slide25.xml"/><Relationship Id="rId4" Type="http://schemas.openxmlformats.org/officeDocument/2006/relationships/image" Target="../media/image96.png"/><Relationship Id="rId9" Type="http://schemas.openxmlformats.org/officeDocument/2006/relationships/image" Target="../media/image100.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hyperlink" Target="http://www.bcentral.co.uk/" TargetMode="External"/><Relationship Id="rId7" Type="http://schemas.openxmlformats.org/officeDocument/2006/relationships/image" Target="../media/image104.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hyperlink" Target="http://www.officelive.co.uk/" TargetMode="External"/><Relationship Id="rId5" Type="http://schemas.openxmlformats.org/officeDocument/2006/relationships/hyperlink" Target="http://www.microsoft.com/office/templates" TargetMode="External"/><Relationship Id="rId4" Type="http://schemas.openxmlformats.org/officeDocument/2006/relationships/hyperlink" Target="http://www.microsoft.com/uk/smallbusinessplu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0788" y="2501186"/>
            <a:ext cx="7922425" cy="2215991"/>
          </a:xfrm>
          <a:prstGeom prst="rect">
            <a:avLst/>
          </a:prstGeom>
          <a:noFill/>
        </p:spPr>
        <p:txBody>
          <a:bodyPr wrap="none" lIns="91440" tIns="45720" rIns="91440" bIns="45720">
            <a:spAutoFit/>
          </a:bodyPr>
          <a:lstStyle/>
          <a:p>
            <a:pPr algn="ctr"/>
            <a:r>
              <a:rPr lang="en-US" sz="13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reflection blurRad="6350" stA="55000" endA="300" endPos="45500" dir="5400000" sy="-100000" algn="bl" rotWithShape="0"/>
                </a:effectLst>
              </a:rPr>
              <a:t>Welcome</a:t>
            </a:r>
            <a:endParaRPr lang="en-US" sz="13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reflection blurRad="6350" stA="55000" endA="300" endPos="45500" dir="5400000" sy="-100000" algn="bl" rotWithShape="0"/>
              </a:effectLst>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Rectangle 14336"/>
          <p:cNvPicPr>
            <a:picLocks noChangeArrowheads="1"/>
          </p:cNvPicPr>
          <p:nvPr/>
        </p:nvPicPr>
        <p:blipFill>
          <a:blip r:embed="rId3">
            <a:lum bright="-6000"/>
          </a:blip>
          <a:srcRect/>
          <a:stretch>
            <a:fillRect/>
          </a:stretch>
        </p:blipFill>
        <p:spPr bwMode="auto">
          <a:xfrm>
            <a:off x="-757238" y="2322576"/>
            <a:ext cx="9901238" cy="4895788"/>
          </a:xfrm>
          <a:prstGeom prst="rect">
            <a:avLst/>
          </a:prstGeom>
          <a:noFill/>
          <a:ln w="9525">
            <a:noFill/>
            <a:miter lim="800000"/>
            <a:headEnd/>
            <a:tailEnd/>
          </a:ln>
        </p:spPr>
      </p:pic>
      <p:pic>
        <p:nvPicPr>
          <p:cNvPr id="12291" name="Rectangle 14337"/>
          <p:cNvPicPr>
            <a:picLocks noChangeArrowheads="1"/>
          </p:cNvPicPr>
          <p:nvPr/>
        </p:nvPicPr>
        <p:blipFill>
          <a:blip r:embed="rId4"/>
          <a:srcRect/>
          <a:stretch>
            <a:fillRect/>
          </a:stretch>
        </p:blipFill>
        <p:spPr bwMode="auto">
          <a:xfrm>
            <a:off x="-890588" y="-401020"/>
            <a:ext cx="4471988" cy="1854718"/>
          </a:xfrm>
          <a:prstGeom prst="rect">
            <a:avLst/>
          </a:prstGeom>
          <a:noFill/>
          <a:ln w="9525">
            <a:noFill/>
            <a:miter lim="800000"/>
            <a:headEnd/>
            <a:tailEnd/>
          </a:ln>
        </p:spPr>
      </p:pic>
      <p:sp>
        <p:nvSpPr>
          <p:cNvPr id="16" name="Subtitle 15"/>
          <p:cNvSpPr>
            <a:spLocks noGrp="1" noChangeArrowheads="1"/>
          </p:cNvSpPr>
          <p:nvPr>
            <p:ph type="subTitle" idx="4294967295"/>
          </p:nvPr>
        </p:nvSpPr>
        <p:spPr>
          <a:xfrm>
            <a:off x="357158" y="5752321"/>
            <a:ext cx="8786842" cy="1363469"/>
          </a:xfrm>
        </p:spPr>
        <p:txBody>
          <a:bodyPr/>
          <a:lstStyle/>
          <a:p>
            <a:pPr marL="0" indent="0" eaLnBrk="1">
              <a:spcAft>
                <a:spcPct val="0"/>
              </a:spcAft>
              <a:buFont typeface="Wingdings" pitchFamily="2" charset="2"/>
              <a:buNone/>
              <a:defRPr/>
            </a:pPr>
            <a:r>
              <a:rPr lang="en-GB" dirty="0" smtClean="0">
                <a:latin typeface="Trebuchet MS" pitchFamily="34" charset="0"/>
                <a:sym typeface="Wingdings" pitchFamily="2" charset="2"/>
              </a:rPr>
              <a:t>David Overton	</a:t>
            </a:r>
            <a:endParaRPr lang="en-US" dirty="0" smtClean="0">
              <a:latin typeface="Trebuchet MS" pitchFamily="34" charset="0"/>
              <a:sym typeface="Wingdings" pitchFamily="2" charset="2"/>
            </a:endParaRPr>
          </a:p>
          <a:p>
            <a:pPr marL="0" indent="0" eaLnBrk="1">
              <a:spcAft>
                <a:spcPct val="0"/>
              </a:spcAft>
              <a:buFont typeface="Wingdings" pitchFamily="2" charset="2"/>
              <a:buNone/>
              <a:defRPr/>
            </a:pPr>
            <a:r>
              <a:rPr lang="en-US" sz="2400" dirty="0" smtClean="0">
                <a:latin typeface="Trebuchet MS" pitchFamily="34" charset="0"/>
                <a:sym typeface="Wingdings" pitchFamily="2" charset="2"/>
              </a:rPr>
              <a:t>  </a:t>
            </a:r>
            <a:r>
              <a:rPr lang="en-GB" sz="2400" dirty="0" smtClean="0">
                <a:latin typeface="Trebuchet MS" pitchFamily="34" charset="0"/>
                <a:sym typeface="Wingdings" pitchFamily="2" charset="2"/>
              </a:rPr>
              <a:t>		</a:t>
            </a:r>
            <a:r>
              <a:rPr lang="en-GB" sz="2400" i="1" dirty="0" smtClean="0">
                <a:latin typeface="Trebuchet MS" pitchFamily="34" charset="0"/>
                <a:sym typeface="Wingdings" pitchFamily="2" charset="2"/>
              </a:rPr>
              <a:t>Head of Small Business Technology –</a:t>
            </a:r>
            <a:r>
              <a:rPr lang="en-GB" i="1" dirty="0" smtClean="0">
                <a:latin typeface="Trebuchet MS" pitchFamily="34" charset="0"/>
                <a:sym typeface="Wingdings" pitchFamily="2" charset="2"/>
              </a:rPr>
              <a:t> </a:t>
            </a:r>
            <a:r>
              <a:rPr lang="en-GB" sz="2400" i="1" dirty="0" smtClean="0">
                <a:latin typeface="Trebuchet MS" pitchFamily="34" charset="0"/>
                <a:sym typeface="Wingdings" pitchFamily="2" charset="2"/>
              </a:rPr>
              <a:t>http://uksbsguy.com</a:t>
            </a:r>
          </a:p>
        </p:txBody>
      </p:sp>
      <p:pic>
        <p:nvPicPr>
          <p:cNvPr id="12293" name="Rectangle 14339"/>
          <p:cNvPicPr>
            <a:picLocks noChangeArrowheads="1"/>
          </p:cNvPicPr>
          <p:nvPr/>
        </p:nvPicPr>
        <p:blipFill>
          <a:blip r:embed="rId5">
            <a:clrChange>
              <a:clrFrom>
                <a:srgbClr val="FFFFFF"/>
              </a:clrFrom>
              <a:clrTo>
                <a:srgbClr val="FFFFFF">
                  <a:alpha val="0"/>
                </a:srgbClr>
              </a:clrTo>
            </a:clrChange>
          </a:blip>
          <a:srcRect/>
          <a:stretch>
            <a:fillRect/>
          </a:stretch>
        </p:blipFill>
        <p:spPr bwMode="auto">
          <a:xfrm>
            <a:off x="152400" y="320816"/>
            <a:ext cx="2590800" cy="502947"/>
          </a:xfrm>
          <a:prstGeom prst="rect">
            <a:avLst/>
          </a:prstGeom>
          <a:noFill/>
          <a:ln w="9525">
            <a:noFill/>
            <a:miter lim="800000"/>
            <a:headEnd/>
            <a:tailEnd/>
          </a:ln>
        </p:spPr>
      </p:pic>
      <p:sp>
        <p:nvSpPr>
          <p:cNvPr id="4" name="Rectangle 3"/>
          <p:cNvSpPr>
            <a:spLocks noChangeArrowheads="1"/>
          </p:cNvSpPr>
          <p:nvPr/>
        </p:nvSpPr>
        <p:spPr bwMode="auto">
          <a:xfrm>
            <a:off x="611188" y="2548149"/>
            <a:ext cx="6121400" cy="2212295"/>
          </a:xfrm>
          <a:prstGeom prst="rect">
            <a:avLst/>
          </a:prstGeom>
          <a:noFill/>
          <a:ln w="9525" cap="flat" cmpd="sng" algn="ctr">
            <a:noFill/>
            <a:prstDash val="solid"/>
            <a:miter lim="800000"/>
            <a:headEnd type="none" w="med" len="med"/>
            <a:tailEnd type="none" w="med" len="med"/>
          </a:ln>
          <a:effectLst/>
        </p:spPr>
        <p:txBody>
          <a:bodyPr/>
          <a:lstStyle/>
          <a:p>
            <a:pPr>
              <a:defRPr/>
            </a:pPr>
            <a:r>
              <a:rPr lang="en-GB" sz="4400" b="1" dirty="0">
                <a:effectLst>
                  <a:outerShdw blurRad="38100" dist="38100" dir="2700000" algn="tl">
                    <a:srgbClr val="000000"/>
                  </a:outerShdw>
                </a:effectLst>
                <a:latin typeface="Trebuchet MS" pitchFamily="34" charset="0"/>
                <a:ea typeface="SimSun" pitchFamily="2" charset="-122"/>
                <a:sym typeface="Wingdings" pitchFamily="2" charset="2"/>
              </a:rPr>
              <a:t>Microsoft solutions for Small Business</a:t>
            </a:r>
            <a:endParaRPr lang="en-US" sz="4400" b="1" dirty="0">
              <a:effectLst>
                <a:outerShdw blurRad="38100" dist="38100" dir="2700000" algn="tl">
                  <a:srgbClr val="000000"/>
                </a:outerShdw>
              </a:effectLst>
              <a:latin typeface="Trebuchet MS" pitchFamily="34" charset="0"/>
              <a:ea typeface="SimSun" pitchFamily="2" charset="-122"/>
              <a:sym typeface="Wingdings" pitchFamily="2" charset="2"/>
            </a:endParaRPr>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Agenda</a:t>
            </a:r>
            <a:endParaRPr lang="en-GB" dirty="0"/>
          </a:p>
        </p:txBody>
      </p:sp>
      <p:sp>
        <p:nvSpPr>
          <p:cNvPr id="5" name="Content Placeholder 4"/>
          <p:cNvSpPr>
            <a:spLocks noGrp="1"/>
          </p:cNvSpPr>
          <p:nvPr>
            <p:ph idx="1"/>
          </p:nvPr>
        </p:nvSpPr>
        <p:spPr/>
        <p:txBody>
          <a:bodyPr/>
          <a:lstStyle/>
          <a:p>
            <a:r>
              <a:rPr lang="en-GB" dirty="0" smtClean="0"/>
              <a:t>Small Businesses factoids</a:t>
            </a:r>
          </a:p>
          <a:p>
            <a:r>
              <a:rPr lang="en-GB" dirty="0" smtClean="0"/>
              <a:t>Key questions and scenarios</a:t>
            </a:r>
          </a:p>
          <a:p>
            <a:r>
              <a:rPr lang="en-GB" dirty="0" smtClean="0"/>
              <a:t>A focus on IT management</a:t>
            </a:r>
          </a:p>
          <a:p>
            <a:r>
              <a:rPr lang="en-GB" dirty="0" smtClean="0"/>
              <a:t>Discussion</a:t>
            </a:r>
          </a:p>
          <a:p>
            <a:r>
              <a:rPr lang="en-GB" dirty="0" smtClean="0"/>
              <a:t>Next Steps</a:t>
            </a:r>
            <a:endParaRPr lang="en-GB" dirty="0"/>
          </a:p>
        </p:txBody>
      </p:sp>
    </p:spTree>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Managing IT focus</a:t>
            </a:r>
            <a:endParaRPr lang="en-GB" dirty="0"/>
          </a:p>
        </p:txBody>
      </p:sp>
      <p:sp>
        <p:nvSpPr>
          <p:cNvPr id="3" name="Content Placeholder 2"/>
          <p:cNvSpPr>
            <a:spLocks noGrp="1"/>
          </p:cNvSpPr>
          <p:nvPr>
            <p:ph idx="1"/>
          </p:nvPr>
        </p:nvSpPr>
        <p:spPr/>
        <p:txBody>
          <a:bodyPr/>
          <a:lstStyle/>
          <a:p>
            <a:pPr>
              <a:lnSpc>
                <a:spcPct val="80000"/>
              </a:lnSpc>
            </a:pPr>
            <a:r>
              <a:rPr lang="en-US" sz="3200" dirty="0" smtClean="0"/>
              <a:t>63% put data back and privacy as a top priority</a:t>
            </a:r>
          </a:p>
          <a:p>
            <a:pPr>
              <a:lnSpc>
                <a:spcPct val="80000"/>
              </a:lnSpc>
            </a:pPr>
            <a:r>
              <a:rPr lang="en-US" sz="3200" dirty="0" smtClean="0"/>
              <a:t>7.6% of software spent on Anti-Virus</a:t>
            </a:r>
          </a:p>
          <a:p>
            <a:pPr>
              <a:lnSpc>
                <a:spcPct val="80000"/>
              </a:lnSpc>
            </a:pPr>
            <a:r>
              <a:rPr lang="en-US" sz="3200" dirty="0" smtClean="0"/>
              <a:t>41% of small businesses admit running illegal software which jeopardize IT security</a:t>
            </a:r>
          </a:p>
          <a:p>
            <a:pPr>
              <a:lnSpc>
                <a:spcPct val="80000"/>
              </a:lnSpc>
            </a:pPr>
            <a:r>
              <a:rPr lang="en-US" sz="3200" dirty="0" smtClean="0"/>
              <a:t>70% of small businesses that have a “catastrophic IT failure” never trade again</a:t>
            </a:r>
          </a:p>
          <a:p>
            <a:pPr>
              <a:lnSpc>
                <a:spcPct val="80000"/>
              </a:lnSpc>
            </a:pPr>
            <a:r>
              <a:rPr lang="en-US" sz="3200" dirty="0" smtClean="0"/>
              <a:t>Buying solutions to these problems is much cheaper than imagined</a:t>
            </a:r>
          </a:p>
          <a:p>
            <a:endParaRPr lang="en-GB" dirty="0"/>
          </a:p>
        </p:txBody>
      </p:sp>
    </p:spTree>
  </p:cSld>
  <p:clrMapOvr>
    <a:masterClrMapping/>
  </p:clrMapOvr>
  <p:transition>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754" name="Picture 2" descr="headline quote style 1 wide"/>
          <p:cNvPicPr>
            <a:picLocks noChangeAspect="1" noChangeArrowheads="1"/>
          </p:cNvPicPr>
          <p:nvPr/>
        </p:nvPicPr>
        <p:blipFill>
          <a:blip r:embed="rId3">
            <a:lum bright="12000"/>
          </a:blip>
          <a:srcRect/>
          <a:stretch>
            <a:fillRect/>
          </a:stretch>
        </p:blipFill>
        <p:spPr bwMode="auto">
          <a:xfrm>
            <a:off x="323850" y="3305075"/>
            <a:ext cx="8477250" cy="3335151"/>
          </a:xfrm>
          <a:prstGeom prst="rect">
            <a:avLst/>
          </a:prstGeom>
          <a:noFill/>
          <a:ln w="9525">
            <a:noFill/>
            <a:miter lim="800000"/>
            <a:headEnd/>
            <a:tailEnd/>
          </a:ln>
        </p:spPr>
      </p:pic>
      <p:pic>
        <p:nvPicPr>
          <p:cNvPr id="37891" name="Picture 3" descr="headline quote style 1 thin"/>
          <p:cNvPicPr>
            <a:picLocks noChangeAspect="1" noChangeArrowheads="1"/>
          </p:cNvPicPr>
          <p:nvPr/>
        </p:nvPicPr>
        <p:blipFill>
          <a:blip r:embed="rId4">
            <a:lum bright="12000"/>
          </a:blip>
          <a:srcRect/>
          <a:stretch>
            <a:fillRect/>
          </a:stretch>
        </p:blipFill>
        <p:spPr bwMode="auto">
          <a:xfrm>
            <a:off x="384176" y="1194707"/>
            <a:ext cx="8596313" cy="2508046"/>
          </a:xfrm>
          <a:prstGeom prst="rect">
            <a:avLst/>
          </a:prstGeom>
          <a:noFill/>
          <a:ln w="9525">
            <a:noFill/>
            <a:miter lim="800000"/>
            <a:headEnd/>
            <a:tailEnd/>
          </a:ln>
        </p:spPr>
      </p:pic>
      <p:sp>
        <p:nvSpPr>
          <p:cNvPr id="330756" name="Rectangle 4"/>
          <p:cNvSpPr>
            <a:spLocks noGrp="1" noChangeArrowheads="1"/>
          </p:cNvSpPr>
          <p:nvPr>
            <p:ph type="title"/>
          </p:nvPr>
        </p:nvSpPr>
        <p:spPr/>
        <p:txBody>
          <a:bodyPr/>
          <a:lstStyle/>
          <a:p>
            <a:pPr>
              <a:defRPr/>
            </a:pPr>
            <a:r>
              <a:rPr lang="en-GB"/>
              <a:t>Research Findings</a:t>
            </a:r>
            <a:endParaRPr lang="en-US"/>
          </a:p>
        </p:txBody>
      </p:sp>
      <p:sp>
        <p:nvSpPr>
          <p:cNvPr id="37893" name="Rectangle 5"/>
          <p:cNvSpPr>
            <a:spLocks noGrp="1" noChangeArrowheads="1"/>
          </p:cNvSpPr>
          <p:nvPr>
            <p:ph type="body" idx="1"/>
          </p:nvPr>
        </p:nvSpPr>
        <p:spPr>
          <a:xfrm>
            <a:off x="736600" y="1647525"/>
            <a:ext cx="7708900" cy="4992701"/>
          </a:xfrm>
        </p:spPr>
        <p:txBody>
          <a:bodyPr/>
          <a:lstStyle/>
          <a:p>
            <a:pPr marL="0" indent="0">
              <a:lnSpc>
                <a:spcPct val="90000"/>
              </a:lnSpc>
              <a:buFont typeface="Wingdings" pitchFamily="2" charset="2"/>
              <a:buNone/>
            </a:pPr>
            <a:r>
              <a:rPr lang="en-GB" sz="2500" smtClean="0">
                <a:solidFill>
                  <a:schemeClr val="bg2"/>
                </a:solidFill>
                <a:effectLst/>
                <a:latin typeface="Trebuchet MS" pitchFamily="34" charset="0"/>
                <a:cs typeface="Arial" pitchFamily="34" charset="0"/>
              </a:rPr>
              <a:t>Increased Business Efficiency is identified as a leading business issue for 7 of the top 10 growth industries in the mid market</a:t>
            </a:r>
          </a:p>
          <a:p>
            <a:pPr marL="0" indent="0" algn="r">
              <a:lnSpc>
                <a:spcPct val="90000"/>
              </a:lnSpc>
              <a:buFont typeface="Wingdings" pitchFamily="2" charset="2"/>
              <a:buNone/>
            </a:pPr>
            <a:r>
              <a:rPr lang="en-GB" sz="1800" i="1" smtClean="0">
                <a:solidFill>
                  <a:schemeClr val="bg2"/>
                </a:solidFill>
                <a:effectLst/>
                <a:latin typeface="Trebuchet MS" pitchFamily="34" charset="0"/>
                <a:cs typeface="Arial" pitchFamily="34" charset="0"/>
              </a:rPr>
              <a:t>Burlington Associates market study</a:t>
            </a:r>
            <a:endParaRPr lang="en-GB" sz="1800" smtClean="0">
              <a:solidFill>
                <a:schemeClr val="bg2"/>
              </a:solidFill>
              <a:effectLst/>
              <a:latin typeface="Trebuchet MS" pitchFamily="34" charset="0"/>
              <a:cs typeface="Arial" pitchFamily="34" charset="0"/>
            </a:endParaRPr>
          </a:p>
          <a:p>
            <a:pPr marL="0" indent="0">
              <a:lnSpc>
                <a:spcPct val="90000"/>
              </a:lnSpc>
              <a:buFont typeface="Wingdings" pitchFamily="2" charset="2"/>
              <a:buNone/>
            </a:pPr>
            <a:endParaRPr lang="en-GB" sz="2500" smtClean="0">
              <a:solidFill>
                <a:schemeClr val="bg2"/>
              </a:solidFill>
              <a:effectLst/>
              <a:latin typeface="Trebuchet MS" pitchFamily="34" charset="0"/>
              <a:cs typeface="Arial" pitchFamily="34" charset="0"/>
            </a:endParaRPr>
          </a:p>
          <a:p>
            <a:pPr marL="0" indent="0">
              <a:lnSpc>
                <a:spcPct val="90000"/>
              </a:lnSpc>
              <a:buFont typeface="Wingdings" pitchFamily="2" charset="2"/>
              <a:buNone/>
            </a:pPr>
            <a:r>
              <a:rPr lang="en-GB" sz="2500" smtClean="0">
                <a:solidFill>
                  <a:schemeClr val="bg2"/>
                </a:solidFill>
                <a:effectLst/>
                <a:latin typeface="Trebuchet MS" pitchFamily="34" charset="0"/>
                <a:cs typeface="Arial" pitchFamily="34" charset="0"/>
              </a:rPr>
              <a:t>“An average of 13 days per annum is lost by employees due to downtime.” This translates into 6% of staff costs, but more astounding was the fact that “up to 80% of time lost is spent in isolating the problem.” </a:t>
            </a:r>
          </a:p>
          <a:p>
            <a:pPr marL="0" indent="0" algn="r">
              <a:lnSpc>
                <a:spcPct val="90000"/>
              </a:lnSpc>
              <a:buFont typeface="Wingdings" pitchFamily="2" charset="2"/>
              <a:buNone/>
            </a:pPr>
            <a:r>
              <a:rPr lang="en-GB" sz="1800" i="1" smtClean="0">
                <a:solidFill>
                  <a:schemeClr val="bg2"/>
                </a:solidFill>
                <a:effectLst/>
                <a:latin typeface="Trebuchet MS" pitchFamily="34" charset="0"/>
                <a:cs typeface="Arial" pitchFamily="34" charset="0"/>
              </a:rPr>
              <a:t>Butler Group’s Technology Evaluation and</a:t>
            </a:r>
            <a:br>
              <a:rPr lang="en-GB" sz="1800" i="1" smtClean="0">
                <a:solidFill>
                  <a:schemeClr val="bg2"/>
                </a:solidFill>
                <a:effectLst/>
                <a:latin typeface="Trebuchet MS" pitchFamily="34" charset="0"/>
                <a:cs typeface="Arial" pitchFamily="34" charset="0"/>
              </a:rPr>
            </a:br>
            <a:r>
              <a:rPr lang="en-GB" sz="1800" i="1" smtClean="0">
                <a:solidFill>
                  <a:schemeClr val="bg2"/>
                </a:solidFill>
                <a:effectLst/>
                <a:latin typeface="Trebuchet MS" pitchFamily="34" charset="0"/>
                <a:cs typeface="Arial" pitchFamily="34" charset="0"/>
              </a:rPr>
              <a:t>Comparison Report on Infrastructure Management</a:t>
            </a:r>
            <a:endParaRPr lang="en-GB" sz="2500" smtClean="0">
              <a:solidFill>
                <a:schemeClr val="bg2"/>
              </a:solidFill>
              <a:effectLst/>
              <a:latin typeface="Trebuchet MS" pitchFamily="34" charset="0"/>
              <a:cs typeface="Arial" pitchFamily="34" charset="0"/>
            </a:endParaRPr>
          </a:p>
        </p:txBody>
      </p:sp>
    </p:spTree>
  </p:cSld>
  <p:clrMapOvr>
    <a:masterClrMapping/>
  </p:clrMapOvr>
  <p:transition>
    <p:strips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p:txBody>
          <a:bodyPr/>
          <a:lstStyle/>
          <a:p>
            <a:r>
              <a:rPr lang="en-US" smtClean="0"/>
              <a:t>Key IT questions to ask yourself</a:t>
            </a:r>
            <a:endParaRPr lang="en-US" dirty="0"/>
          </a:p>
        </p:txBody>
      </p:sp>
      <p:sp>
        <p:nvSpPr>
          <p:cNvPr id="522243" name="Rectangle 3"/>
          <p:cNvSpPr>
            <a:spLocks noGrp="1" noChangeArrowheads="1"/>
          </p:cNvSpPr>
          <p:nvPr>
            <p:ph type="body" idx="1"/>
          </p:nvPr>
        </p:nvSpPr>
        <p:spPr>
          <a:noFill/>
          <a:ln w="12700">
            <a:noFill/>
            <a:miter lim="800000"/>
            <a:headEnd/>
            <a:tailEnd/>
          </a:ln>
          <a:effectLst/>
        </p:spPr>
        <p:txBody>
          <a:bodyPr vert="horz" wrap="square" lIns="90471" tIns="44443" rIns="90471" bIns="44443" numCol="1" anchor="t" anchorCtr="0" compatLnSpc="1">
            <a:prstTxWarp prst="textNoShape">
              <a:avLst/>
            </a:prstTxWarp>
          </a:bodyPr>
          <a:lstStyle/>
          <a:p>
            <a:pPr marL="357188" indent="-357188">
              <a:lnSpc>
                <a:spcPct val="100000"/>
              </a:lnSpc>
            </a:pPr>
            <a:r>
              <a:rPr lang="en-US" sz="2800" dirty="0"/>
              <a:t>What stage is your business </a:t>
            </a:r>
            <a:r>
              <a:rPr lang="en-US" sz="2800" dirty="0" smtClean="0"/>
              <a:t>at?</a:t>
            </a:r>
            <a:endParaRPr lang="en-US" sz="2800" dirty="0"/>
          </a:p>
          <a:p>
            <a:pPr marL="357188" indent="-357188">
              <a:lnSpc>
                <a:spcPct val="100000"/>
              </a:lnSpc>
            </a:pPr>
            <a:r>
              <a:rPr lang="en-US" sz="2800" dirty="0"/>
              <a:t>Do you need to manage your customers more effectively?</a:t>
            </a:r>
          </a:p>
          <a:p>
            <a:pPr marL="357188" indent="-357188">
              <a:lnSpc>
                <a:spcPct val="100000"/>
              </a:lnSpc>
            </a:pPr>
            <a:r>
              <a:rPr lang="en-US" sz="2800" dirty="0"/>
              <a:t>Do you want your business to be perceived professionally and to stand-out more?</a:t>
            </a:r>
          </a:p>
          <a:p>
            <a:pPr marL="357188" indent="-357188">
              <a:lnSpc>
                <a:spcPct val="100000"/>
              </a:lnSpc>
            </a:pPr>
            <a:r>
              <a:rPr lang="en-US" sz="2800" dirty="0"/>
              <a:t>Is data and computer security a concern?</a:t>
            </a:r>
          </a:p>
          <a:p>
            <a:pPr marL="357188" indent="-357188">
              <a:lnSpc>
                <a:spcPct val="100000"/>
              </a:lnSpc>
            </a:pPr>
            <a:r>
              <a:rPr lang="en-US" sz="2800" dirty="0"/>
              <a:t>Do you want to work out and about more?</a:t>
            </a:r>
          </a:p>
          <a:p>
            <a:pPr marL="357188" indent="-357188">
              <a:lnSpc>
                <a:spcPct val="100000"/>
              </a:lnSpc>
            </a:pPr>
            <a:r>
              <a:rPr lang="en-US" sz="2800" dirty="0"/>
              <a:t>Will you be using it at home as well</a:t>
            </a:r>
            <a:r>
              <a:rPr lang="en-US" sz="2800" dirty="0" smtClean="0"/>
              <a:t>?</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E:\Mice - Microsoft GA Launch Jan07\Assets supplied\Small Biz extras\SmallBusiness35.png"/>
          <p:cNvPicPr>
            <a:picLocks noChangeAspect="1" noChangeArrowheads="1"/>
          </p:cNvPicPr>
          <p:nvPr/>
        </p:nvPicPr>
        <p:blipFill>
          <a:blip r:embed="rId2"/>
          <a:srcRect b="4080"/>
          <a:stretch>
            <a:fillRect/>
          </a:stretch>
        </p:blipFill>
        <p:spPr bwMode="auto">
          <a:xfrm>
            <a:off x="4943111" y="2256230"/>
            <a:ext cx="4040396" cy="4079889"/>
          </a:xfrm>
          <a:prstGeom prst="rect">
            <a:avLst/>
          </a:prstGeom>
          <a:noFill/>
        </p:spPr>
      </p:pic>
      <p:sp>
        <p:nvSpPr>
          <p:cNvPr id="7" name="Rectangle 34"/>
          <p:cNvSpPr>
            <a:spLocks noChangeArrowheads="1"/>
          </p:cNvSpPr>
          <p:nvPr/>
        </p:nvSpPr>
        <p:spPr bwMode="auto">
          <a:xfrm>
            <a:off x="935784" y="2118037"/>
            <a:ext cx="8030589" cy="2159789"/>
          </a:xfrm>
          <a:prstGeom prst="rect">
            <a:avLst/>
          </a:prstGeom>
          <a:noFill/>
          <a:ln w="9525">
            <a:noFill/>
            <a:miter lim="800000"/>
            <a:headEnd/>
            <a:tailEnd/>
          </a:ln>
          <a:effectLst>
            <a:outerShdw blurRad="50800" dist="38100" dir="2700000" algn="tl" rotWithShape="0">
              <a:prstClr val="black">
                <a:alpha val="40000"/>
              </a:prstClr>
            </a:outerShdw>
          </a:effectLst>
        </p:spPr>
        <p:txBody>
          <a:bodyPr/>
          <a:lstStyle/>
          <a:p>
            <a:pPr marL="533400" indent="-533400">
              <a:spcBef>
                <a:spcPct val="50000"/>
              </a:spcBef>
              <a:buClr>
                <a:schemeClr val="tx2"/>
              </a:buClr>
            </a:pPr>
            <a:r>
              <a:rPr lang="en-GB" sz="5400" dirty="0" smtClean="0">
                <a:latin typeface="Segoe" pitchFamily="34" charset="0"/>
              </a:rPr>
              <a:t>your </a:t>
            </a:r>
            <a:r>
              <a:rPr lang="en-GB" sz="4800" dirty="0" smtClean="0">
                <a:latin typeface="Segoe" pitchFamily="34" charset="0"/>
              </a:rPr>
              <a:t>computers </a:t>
            </a:r>
            <a:r>
              <a:rPr lang="en-GB" sz="6600" dirty="0" smtClean="0">
                <a:latin typeface="Segoe" pitchFamily="34" charset="0"/>
              </a:rPr>
              <a:t>to do </a:t>
            </a:r>
            <a:r>
              <a:rPr lang="en-GB" sz="7200" dirty="0" smtClean="0">
                <a:latin typeface="Segoe" pitchFamily="34" charset="0"/>
              </a:rPr>
              <a:t/>
            </a:r>
            <a:br>
              <a:rPr lang="en-GB" sz="7200" dirty="0" smtClean="0">
                <a:latin typeface="Segoe" pitchFamily="34" charset="0"/>
              </a:rPr>
            </a:br>
            <a:r>
              <a:rPr lang="en-GB" sz="4400" dirty="0" smtClean="0">
                <a:latin typeface="Segoe" pitchFamily="34" charset="0"/>
              </a:rPr>
              <a:t>                       </a:t>
            </a:r>
            <a:r>
              <a:rPr lang="en-GB" sz="4800" dirty="0" smtClean="0">
                <a:latin typeface="Segoe" pitchFamily="34" charset="0"/>
              </a:rPr>
              <a:t>for </a:t>
            </a:r>
            <a:r>
              <a:rPr lang="en-GB" sz="6000" dirty="0" smtClean="0">
                <a:latin typeface="Segoe" pitchFamily="34" charset="0"/>
              </a:rPr>
              <a:t>you?”</a:t>
            </a:r>
            <a:endParaRPr lang="en-US" sz="4400" dirty="0" smtClean="0">
              <a:latin typeface="Segoe" pitchFamily="34" charset="0"/>
            </a:endParaRPr>
          </a:p>
          <a:p>
            <a:pPr marL="533400" indent="-533400">
              <a:spcBef>
                <a:spcPct val="50000"/>
              </a:spcBef>
              <a:buClr>
                <a:schemeClr val="tx2"/>
              </a:buClr>
            </a:pPr>
            <a:endParaRPr lang="en-US" sz="4400" dirty="0">
              <a:latin typeface="Segoe" pitchFamily="34" charset="0"/>
            </a:endParaRPr>
          </a:p>
        </p:txBody>
      </p:sp>
      <p:sp>
        <p:nvSpPr>
          <p:cNvPr id="5" name="Rectangle 34"/>
          <p:cNvSpPr>
            <a:spLocks noChangeArrowheads="1"/>
          </p:cNvSpPr>
          <p:nvPr/>
        </p:nvSpPr>
        <p:spPr bwMode="auto">
          <a:xfrm>
            <a:off x="425376" y="1245063"/>
            <a:ext cx="8063100" cy="1353453"/>
          </a:xfrm>
          <a:prstGeom prst="rect">
            <a:avLst/>
          </a:prstGeom>
          <a:noFill/>
          <a:ln w="9525">
            <a:noFill/>
            <a:miter lim="800000"/>
            <a:headEnd/>
            <a:tailEnd/>
          </a:ln>
          <a:effectLst>
            <a:outerShdw blurRad="50800" dist="38100" dir="2700000" algn="tl" rotWithShape="0">
              <a:prstClr val="black">
                <a:alpha val="40000"/>
              </a:prstClr>
            </a:outerShdw>
          </a:effectLst>
        </p:spPr>
        <p:txBody>
          <a:bodyPr/>
          <a:lstStyle/>
          <a:p>
            <a:pPr>
              <a:lnSpc>
                <a:spcPct val="85000"/>
              </a:lnSpc>
            </a:pPr>
            <a:r>
              <a:rPr lang="en-GB" sz="6600" dirty="0" smtClean="0">
                <a:latin typeface="Segoe" pitchFamily="34" charset="0"/>
              </a:rPr>
              <a:t>“What </a:t>
            </a:r>
            <a:r>
              <a:rPr lang="en-GB" sz="6000" dirty="0" smtClean="0">
                <a:latin typeface="Segoe" pitchFamily="34" charset="0"/>
              </a:rPr>
              <a:t>do </a:t>
            </a:r>
            <a:r>
              <a:rPr lang="en-GB" sz="8000" dirty="0" smtClean="0">
                <a:latin typeface="Segoe" pitchFamily="34" charset="0"/>
              </a:rPr>
              <a:t>you </a:t>
            </a:r>
            <a:r>
              <a:rPr lang="en-GB" sz="7200" dirty="0" smtClean="0">
                <a:latin typeface="Segoe" pitchFamily="34" charset="0"/>
              </a:rPr>
              <a:t>want</a:t>
            </a:r>
            <a:endParaRPr lang="en-US" sz="7200" dirty="0">
              <a:latin typeface="Segoe" pitchFamily="34" charset="0"/>
            </a:endParaRPr>
          </a:p>
        </p:txBody>
      </p:sp>
      <p:pic>
        <p:nvPicPr>
          <p:cNvPr id="1027" name="Picture 3" descr="E:\Mice - Microsoft GA Launch Jan07\Assets supplied\00 ICONS Art Store\ICONS.Marketing\Other\AeroWithFlip3D.png"/>
          <p:cNvPicPr>
            <a:picLocks noChangeAspect="1" noChangeArrowheads="1"/>
          </p:cNvPicPr>
          <p:nvPr/>
        </p:nvPicPr>
        <p:blipFill>
          <a:blip r:embed="rId3"/>
          <a:srcRect/>
          <a:stretch>
            <a:fillRect/>
          </a:stretch>
        </p:blipFill>
        <p:spPr bwMode="auto">
          <a:xfrm>
            <a:off x="1625544" y="3101699"/>
            <a:ext cx="3605723" cy="379585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Up Arrow 12"/>
          <p:cNvSpPr/>
          <p:nvPr/>
        </p:nvSpPr>
        <p:spPr>
          <a:xfrm rot="10800000">
            <a:off x="1715047" y="4282094"/>
            <a:ext cx="3281892" cy="1900219"/>
          </a:xfrm>
          <a:prstGeom prst="upArrow">
            <a:avLst/>
          </a:prstGeom>
          <a:gradFill>
            <a:gsLst>
              <a:gs pos="0">
                <a:srgbClr val="0070C0"/>
              </a:gs>
              <a:gs pos="50000">
                <a:schemeClr val="accent1">
                  <a:tint val="44500"/>
                  <a:satMod val="160000"/>
                </a:schemeClr>
              </a:gs>
              <a:gs pos="100000">
                <a:schemeClr val="accent1">
                  <a:lumMod val="40000"/>
                  <a:lumOff val="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2365811" y="5182852"/>
            <a:ext cx="2053768" cy="523220"/>
          </a:xfrm>
          <a:prstGeom prst="rect">
            <a:avLst/>
          </a:prstGeom>
          <a:noFill/>
        </p:spPr>
        <p:txBody>
          <a:bodyPr wrap="none" rtlCol="0">
            <a:spAutoFit/>
          </a:bodyPr>
          <a:lstStyle/>
          <a:p>
            <a:pPr algn="ctr"/>
            <a:r>
              <a:rPr lang="en-US" sz="2800" dirty="0" smtClean="0">
                <a:solidFill>
                  <a:schemeClr val="bg1">
                    <a:lumMod val="95000"/>
                  </a:schemeClr>
                </a:solidFill>
                <a:latin typeface="+mn-lt"/>
              </a:rPr>
              <a:t>low priority</a:t>
            </a:r>
            <a:endParaRPr lang="en-US" sz="2800" dirty="0">
              <a:solidFill>
                <a:schemeClr val="bg1">
                  <a:lumMod val="95000"/>
                </a:schemeClr>
              </a:solidFill>
              <a:latin typeface="+mn-lt"/>
            </a:endParaRPr>
          </a:p>
        </p:txBody>
      </p:sp>
      <p:grpSp>
        <p:nvGrpSpPr>
          <p:cNvPr id="4" name="Group 19"/>
          <p:cNvGrpSpPr/>
          <p:nvPr/>
        </p:nvGrpSpPr>
        <p:grpSpPr>
          <a:xfrm>
            <a:off x="4073062" y="1448612"/>
            <a:ext cx="3281892" cy="1900219"/>
            <a:chOff x="4073769" y="1559168"/>
            <a:chExt cx="3282462" cy="1805354"/>
          </a:xfrm>
        </p:grpSpPr>
        <p:sp>
          <p:nvSpPr>
            <p:cNvPr id="11" name="Up Arrow 10"/>
            <p:cNvSpPr/>
            <p:nvPr/>
          </p:nvSpPr>
          <p:spPr>
            <a:xfrm>
              <a:off x="4073769" y="1559168"/>
              <a:ext cx="3282462" cy="1805354"/>
            </a:xfrm>
            <a:prstGeom prst="upArrow">
              <a:avLst/>
            </a:prstGeom>
            <a:gradFill flip="none" rotWithShape="1">
              <a:gsLst>
                <a:gs pos="0">
                  <a:schemeClr val="bg1">
                    <a:lumMod val="95000"/>
                  </a:schemeClr>
                </a:gs>
                <a:gs pos="50000">
                  <a:srgbClr val="FF0000">
                    <a:shade val="67500"/>
                    <a:satMod val="115000"/>
                  </a:srgbClr>
                </a:gs>
                <a:gs pos="100000">
                  <a:srgbClr val="FF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821975" y="1699848"/>
              <a:ext cx="1858524" cy="906475"/>
            </a:xfrm>
            <a:prstGeom prst="rect">
              <a:avLst/>
            </a:prstGeom>
            <a:noFill/>
          </p:spPr>
          <p:txBody>
            <a:bodyPr wrap="none" rtlCol="0">
              <a:spAutoFit/>
            </a:bodyPr>
            <a:lstStyle/>
            <a:p>
              <a:pPr algn="ctr"/>
              <a:r>
                <a:rPr lang="en-US" sz="2800" dirty="0" smtClean="0">
                  <a:solidFill>
                    <a:schemeClr val="bg1">
                      <a:lumMod val="95000"/>
                    </a:schemeClr>
                  </a:solidFill>
                  <a:latin typeface="+mn-lt"/>
                </a:rPr>
                <a:t>high</a:t>
              </a:r>
              <a:br>
                <a:rPr lang="en-US" sz="2800" dirty="0" smtClean="0">
                  <a:solidFill>
                    <a:schemeClr val="bg1">
                      <a:lumMod val="95000"/>
                    </a:schemeClr>
                  </a:solidFill>
                  <a:latin typeface="+mn-lt"/>
                </a:rPr>
              </a:br>
              <a:r>
                <a:rPr lang="en-US" sz="2800" dirty="0" smtClean="0">
                  <a:solidFill>
                    <a:schemeClr val="bg1">
                      <a:lumMod val="95000"/>
                    </a:schemeClr>
                  </a:solidFill>
                  <a:latin typeface="+mn-lt"/>
                </a:rPr>
                <a:t>time drain</a:t>
              </a:r>
              <a:endParaRPr lang="en-US" sz="2800" dirty="0">
                <a:solidFill>
                  <a:schemeClr val="bg1">
                    <a:lumMod val="95000"/>
                  </a:schemeClr>
                </a:solidFill>
                <a:latin typeface="+mn-lt"/>
              </a:endParaRPr>
            </a:p>
          </p:txBody>
        </p:sp>
      </p:grpSp>
      <p:sp>
        <p:nvSpPr>
          <p:cNvPr id="8" name="Content Placeholder 3"/>
          <p:cNvSpPr txBox="1">
            <a:spLocks/>
          </p:cNvSpPr>
          <p:nvPr/>
        </p:nvSpPr>
        <p:spPr bwMode="auto">
          <a:xfrm>
            <a:off x="5030734" y="-449925"/>
            <a:ext cx="3410334" cy="7236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ct val="50000"/>
              </a:spcBef>
              <a:spcAft>
                <a:spcPct val="0"/>
              </a:spcAft>
              <a:buClr>
                <a:schemeClr val="tx2"/>
              </a:buClr>
              <a:buSzTx/>
              <a:buFontTx/>
              <a:buNone/>
              <a:tabLst/>
              <a:defRPr/>
            </a:pPr>
            <a:r>
              <a:rPr kumimoji="0" lang="en-GB" sz="59500" b="0" i="0" u="none" strike="noStrike" kern="0" cap="none" spc="0" normalizeH="0" baseline="0" noProof="0" dirty="0" smtClean="0">
                <a:ln>
                  <a:noFill/>
                </a:ln>
                <a:solidFill>
                  <a:schemeClr val="tx1">
                    <a:alpha val="10000"/>
                  </a:schemeClr>
                </a:solidFill>
                <a:effectLst/>
                <a:uLnTx/>
                <a:uFillTx/>
                <a:latin typeface="Segoe" pitchFamily="34" charset="0"/>
              </a:rPr>
              <a:t>?</a:t>
            </a:r>
            <a:endParaRPr kumimoji="0" lang="en-GB" sz="59500" b="0" i="0" u="none" strike="noStrike" kern="0" cap="none" spc="0" normalizeH="0" baseline="0" noProof="0" dirty="0">
              <a:ln>
                <a:noFill/>
              </a:ln>
              <a:solidFill>
                <a:schemeClr val="tx1">
                  <a:alpha val="10000"/>
                </a:schemeClr>
              </a:solidFill>
              <a:effectLst/>
              <a:uLnTx/>
              <a:uFillTx/>
              <a:latin typeface="Segoe" pitchFamily="34" charset="0"/>
            </a:endParaRPr>
          </a:p>
        </p:txBody>
      </p:sp>
      <p:sp>
        <p:nvSpPr>
          <p:cNvPr id="3" name="Title 2"/>
          <p:cNvSpPr>
            <a:spLocks noGrp="1"/>
          </p:cNvSpPr>
          <p:nvPr>
            <p:ph type="title"/>
          </p:nvPr>
        </p:nvSpPr>
        <p:spPr/>
        <p:txBody>
          <a:bodyPr/>
          <a:lstStyle/>
          <a:p>
            <a:r>
              <a:rPr lang="en-GB" dirty="0" smtClean="0"/>
              <a:t>IT Usage Survey - Results</a:t>
            </a:r>
            <a:endParaRPr lang="en-GB" dirty="0"/>
          </a:p>
        </p:txBody>
      </p:sp>
      <p:pic>
        <p:nvPicPr>
          <p:cNvPr id="9" name="Picture 2" descr="D:\Jobs\Mice - Microsoft GA Launch Jan07\Assets supplied\Logos - Partners\BCC logo Full size.png"/>
          <p:cNvPicPr>
            <a:picLocks noChangeAspect="1" noChangeArrowheads="1"/>
          </p:cNvPicPr>
          <p:nvPr/>
        </p:nvPicPr>
        <p:blipFill>
          <a:blip r:embed="rId2" cstate="print">
            <a:lum contrast="40000"/>
          </a:blip>
          <a:srcRect/>
          <a:stretch>
            <a:fillRect/>
          </a:stretch>
        </p:blipFill>
        <p:spPr bwMode="auto">
          <a:xfrm>
            <a:off x="7267046" y="874806"/>
            <a:ext cx="1335710" cy="539020"/>
          </a:xfrm>
          <a:prstGeom prst="rect">
            <a:avLst/>
          </a:prstGeom>
          <a:noFill/>
          <a:effectLst>
            <a:outerShdw blurRad="50800" dist="38100" dir="2700000" algn="tl" rotWithShape="0">
              <a:prstClr val="black">
                <a:alpha val="40000"/>
              </a:prstClr>
            </a:outerShdw>
          </a:effectLst>
        </p:spPr>
      </p:pic>
      <p:pic>
        <p:nvPicPr>
          <p:cNvPr id="10" name="Picture 3" descr="D:\Jobs\Mice - Microsoft GA Launch Jan07\Assets supplied\Logos - Microsoft\Microsoft-white.png"/>
          <p:cNvPicPr>
            <a:picLocks noChangeAspect="1" noChangeArrowheads="1"/>
          </p:cNvPicPr>
          <p:nvPr/>
        </p:nvPicPr>
        <p:blipFill>
          <a:blip r:embed="rId3" cstate="print">
            <a:lum bright="-100000"/>
          </a:blip>
          <a:srcRect/>
          <a:stretch>
            <a:fillRect/>
          </a:stretch>
        </p:blipFill>
        <p:spPr bwMode="auto">
          <a:xfrm>
            <a:off x="7255324" y="1562417"/>
            <a:ext cx="1406036" cy="238472"/>
          </a:xfrm>
          <a:prstGeom prst="rect">
            <a:avLst/>
          </a:prstGeom>
          <a:noFill/>
          <a:effectLst>
            <a:outerShdw blurRad="50800" dist="38100" dir="2700000" algn="tl" rotWithShape="0">
              <a:prstClr val="black">
                <a:alpha val="40000"/>
              </a:prstClr>
            </a:outerShdw>
          </a:effectLst>
        </p:spPr>
      </p:pic>
      <p:sp>
        <p:nvSpPr>
          <p:cNvPr id="14" name="TextBox 13"/>
          <p:cNvSpPr txBox="1"/>
          <p:nvPr/>
        </p:nvSpPr>
        <p:spPr>
          <a:xfrm>
            <a:off x="1304920" y="2317732"/>
            <a:ext cx="6320961" cy="1200329"/>
          </a:xfrm>
          <a:prstGeom prst="rect">
            <a:avLst/>
          </a:prstGeom>
          <a:noFill/>
        </p:spPr>
        <p:txBody>
          <a:bodyPr wrap="none" rtlCol="0">
            <a:spAutoFit/>
          </a:bodyPr>
          <a:lstStyle/>
          <a:p>
            <a:pPr algn="ctr"/>
            <a:r>
              <a:rPr lang="en-US" sz="4800" dirty="0" smtClean="0">
                <a:latin typeface="+mn-lt"/>
              </a:rPr>
              <a:t> </a:t>
            </a:r>
            <a:r>
              <a:rPr lang="en-US" sz="7200" dirty="0" smtClean="0">
                <a:latin typeface="+mn-lt"/>
              </a:rPr>
              <a:t>looking </a:t>
            </a:r>
            <a:r>
              <a:rPr lang="en-US" sz="5400" dirty="0" smtClean="0">
                <a:latin typeface="+mn-lt"/>
              </a:rPr>
              <a:t>for </a:t>
            </a:r>
            <a:r>
              <a:rPr lang="en-US" sz="7200" dirty="0" smtClean="0">
                <a:latin typeface="+mn-lt"/>
              </a:rPr>
              <a:t>info</a:t>
            </a:r>
            <a:endParaRPr lang="en-US" sz="4800" dirty="0">
              <a:latin typeface="+mn-lt"/>
            </a:endParaRPr>
          </a:p>
        </p:txBody>
      </p:sp>
      <p:sp>
        <p:nvSpPr>
          <p:cNvPr id="15" name="TextBox 14"/>
          <p:cNvSpPr txBox="1"/>
          <p:nvPr/>
        </p:nvSpPr>
        <p:spPr>
          <a:xfrm>
            <a:off x="142845" y="3959192"/>
            <a:ext cx="8589211" cy="1107996"/>
          </a:xfrm>
          <a:prstGeom prst="rect">
            <a:avLst/>
          </a:prstGeom>
          <a:noFill/>
        </p:spPr>
        <p:txBody>
          <a:bodyPr wrap="none" rtlCol="0">
            <a:spAutoFit/>
          </a:bodyPr>
          <a:lstStyle/>
          <a:p>
            <a:r>
              <a:rPr lang="en-US" sz="6600" dirty="0" smtClean="0">
                <a:latin typeface="+mn-lt"/>
              </a:rPr>
              <a:t>managing </a:t>
            </a:r>
            <a:r>
              <a:rPr lang="en-US" sz="4400" dirty="0" smtClean="0">
                <a:latin typeface="+mn-lt"/>
              </a:rPr>
              <a:t>the </a:t>
            </a:r>
            <a:r>
              <a:rPr lang="en-US" sz="6000" dirty="0" smtClean="0">
                <a:latin typeface="+mn-lt"/>
              </a:rPr>
              <a:t>workplace</a:t>
            </a:r>
            <a:endParaRPr lang="en-US" sz="5400" dirty="0">
              <a:latin typeface="+mn-lt"/>
            </a:endParaRPr>
          </a:p>
        </p:txBody>
      </p:sp>
      <p:sp>
        <p:nvSpPr>
          <p:cNvPr id="16" name="TextBox 15"/>
          <p:cNvSpPr txBox="1"/>
          <p:nvPr/>
        </p:nvSpPr>
        <p:spPr>
          <a:xfrm>
            <a:off x="1969201" y="3189216"/>
            <a:ext cx="6115777" cy="1107996"/>
          </a:xfrm>
          <a:prstGeom prst="rect">
            <a:avLst/>
          </a:prstGeom>
          <a:noFill/>
        </p:spPr>
        <p:txBody>
          <a:bodyPr wrap="none" rtlCol="0">
            <a:spAutoFit/>
          </a:bodyPr>
          <a:lstStyle/>
          <a:p>
            <a:r>
              <a:rPr lang="en-US" sz="6600" dirty="0" smtClean="0">
                <a:latin typeface="+mn-lt"/>
              </a:rPr>
              <a:t>staff</a:t>
            </a:r>
            <a:r>
              <a:rPr lang="en-US" sz="4400" dirty="0" smtClean="0">
                <a:latin typeface="+mn-lt"/>
              </a:rPr>
              <a:t> </a:t>
            </a:r>
            <a:r>
              <a:rPr lang="en-US" sz="5400" dirty="0" smtClean="0">
                <a:latin typeface="+mn-lt"/>
              </a:rPr>
              <a:t>management</a:t>
            </a:r>
            <a:endParaRPr lang="en-US" sz="5400" dirty="0">
              <a:latin typeface="+mn-lt"/>
            </a:endParaRP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Mice - Microsoft GA Launch Jan07\Assets supplied\Small Biz extras\Security35.png"/>
          <p:cNvPicPr>
            <a:picLocks noChangeAspect="1" noChangeArrowheads="1"/>
          </p:cNvPicPr>
          <p:nvPr/>
        </p:nvPicPr>
        <p:blipFill>
          <a:blip r:embed="rId2"/>
          <a:srcRect b="15345"/>
          <a:stretch>
            <a:fillRect/>
          </a:stretch>
        </p:blipFill>
        <p:spPr bwMode="auto">
          <a:xfrm>
            <a:off x="3975362" y="1535517"/>
            <a:ext cx="5386776" cy="4800602"/>
          </a:xfrm>
          <a:prstGeom prst="rect">
            <a:avLst/>
          </a:prstGeom>
          <a:noFill/>
        </p:spPr>
      </p:pic>
      <p:sp>
        <p:nvSpPr>
          <p:cNvPr id="3" name="Title 2"/>
          <p:cNvSpPr>
            <a:spLocks noGrp="1"/>
          </p:cNvSpPr>
          <p:nvPr>
            <p:ph type="title"/>
          </p:nvPr>
        </p:nvSpPr>
        <p:spPr/>
        <p:txBody>
          <a:bodyPr/>
          <a:lstStyle/>
          <a:p>
            <a:r>
              <a:rPr lang="en-GB" dirty="0" smtClean="0"/>
              <a:t>IT Usage Survey - Results</a:t>
            </a:r>
            <a:endParaRPr lang="en-GB" dirty="0"/>
          </a:p>
        </p:txBody>
      </p:sp>
      <p:pic>
        <p:nvPicPr>
          <p:cNvPr id="9" name="Picture 2" descr="D:\Jobs\Mice - Microsoft GA Launch Jan07\Assets supplied\Logos - Partners\BCC logo Full size.png"/>
          <p:cNvPicPr>
            <a:picLocks noChangeAspect="1" noChangeArrowheads="1"/>
          </p:cNvPicPr>
          <p:nvPr/>
        </p:nvPicPr>
        <p:blipFill>
          <a:blip r:embed="rId3" cstate="print">
            <a:lum contrast="40000"/>
          </a:blip>
          <a:srcRect/>
          <a:stretch>
            <a:fillRect/>
          </a:stretch>
        </p:blipFill>
        <p:spPr bwMode="auto">
          <a:xfrm>
            <a:off x="7267046" y="874806"/>
            <a:ext cx="1335710" cy="539020"/>
          </a:xfrm>
          <a:prstGeom prst="rect">
            <a:avLst/>
          </a:prstGeom>
          <a:noFill/>
          <a:effectLst>
            <a:outerShdw blurRad="50800" dist="38100" dir="2700000" algn="tl" rotWithShape="0">
              <a:prstClr val="black">
                <a:alpha val="40000"/>
              </a:prstClr>
            </a:outerShdw>
          </a:effectLst>
        </p:spPr>
      </p:pic>
      <p:pic>
        <p:nvPicPr>
          <p:cNvPr id="10" name="Picture 3" descr="D:\Jobs\Mice - Microsoft GA Launch Jan07\Assets supplied\Logos - Microsoft\Microsoft-white.png"/>
          <p:cNvPicPr>
            <a:picLocks noChangeAspect="1" noChangeArrowheads="1"/>
          </p:cNvPicPr>
          <p:nvPr/>
        </p:nvPicPr>
        <p:blipFill>
          <a:blip r:embed="rId4" cstate="print">
            <a:lum bright="-100000"/>
          </a:blip>
          <a:srcRect/>
          <a:stretch>
            <a:fillRect/>
          </a:stretch>
        </p:blipFill>
        <p:spPr bwMode="auto">
          <a:xfrm>
            <a:off x="7255324" y="1562417"/>
            <a:ext cx="1406036" cy="238472"/>
          </a:xfrm>
          <a:prstGeom prst="rect">
            <a:avLst/>
          </a:prstGeom>
          <a:noFill/>
          <a:effectLst>
            <a:outerShdw blurRad="50800" dist="38100" dir="2700000" algn="tl" rotWithShape="0">
              <a:prstClr val="black">
                <a:alpha val="40000"/>
              </a:prstClr>
            </a:outerShdw>
          </a:effectLst>
        </p:spPr>
      </p:pic>
      <p:sp>
        <p:nvSpPr>
          <p:cNvPr id="14" name="TextBox 13"/>
          <p:cNvSpPr txBox="1"/>
          <p:nvPr/>
        </p:nvSpPr>
        <p:spPr>
          <a:xfrm>
            <a:off x="372708" y="1765021"/>
            <a:ext cx="8162812" cy="3970318"/>
          </a:xfrm>
          <a:prstGeom prst="rect">
            <a:avLst/>
          </a:prstGeom>
          <a:noFill/>
        </p:spPr>
        <p:txBody>
          <a:bodyPr wrap="none" rtlCol="0">
            <a:spAutoFit/>
          </a:bodyPr>
          <a:lstStyle/>
          <a:p>
            <a:r>
              <a:rPr lang="en-US" sz="9600" dirty="0" smtClean="0">
                <a:latin typeface="+mn-lt"/>
              </a:rPr>
              <a:t>  Security</a:t>
            </a:r>
            <a:endParaRPr lang="en-US" sz="6600" dirty="0" smtClean="0">
              <a:latin typeface="+mn-lt"/>
            </a:endParaRPr>
          </a:p>
          <a:p>
            <a:r>
              <a:rPr lang="en-US" sz="6000" dirty="0" smtClean="0">
                <a:latin typeface="+mn-lt"/>
              </a:rPr>
              <a:t>			- biggest </a:t>
            </a:r>
            <a:br>
              <a:rPr lang="en-US" sz="6000" dirty="0" smtClean="0">
                <a:latin typeface="+mn-lt"/>
              </a:rPr>
            </a:br>
            <a:r>
              <a:rPr lang="en-US" sz="6000" dirty="0" smtClean="0">
                <a:latin typeface="+mn-lt"/>
              </a:rPr>
              <a:t>			</a:t>
            </a:r>
            <a:r>
              <a:rPr lang="en-US" sz="9600" dirty="0" smtClean="0">
                <a:latin typeface="+mn-lt"/>
              </a:rPr>
              <a:t>time</a:t>
            </a:r>
            <a:r>
              <a:rPr lang="en-US" sz="8000" dirty="0" smtClean="0">
                <a:latin typeface="+mn-lt"/>
              </a:rPr>
              <a:t> drain</a:t>
            </a:r>
            <a:endParaRPr lang="en-US" sz="5400" dirty="0">
              <a:latin typeface="+mn-lt"/>
            </a:endParaRPr>
          </a:p>
        </p:txBody>
      </p:sp>
      <p:pic>
        <p:nvPicPr>
          <p:cNvPr id="11" name="Picture 2" descr="E:\Mice - Microsoft GA Launch Jan07\Assets supplied\00 ICONS Art Store\ICONS.Marketing\FreatureGraphicObjectIcons\PNGs\Graphics\SecurityWarning.png"/>
          <p:cNvPicPr>
            <a:picLocks noChangeAspect="1" noChangeArrowheads="1"/>
          </p:cNvPicPr>
          <p:nvPr/>
        </p:nvPicPr>
        <p:blipFill>
          <a:blip r:embed="rId5"/>
          <a:srcRect/>
          <a:stretch>
            <a:fillRect/>
          </a:stretch>
        </p:blipFill>
        <p:spPr bwMode="auto">
          <a:xfrm>
            <a:off x="196817" y="3721467"/>
            <a:ext cx="2437977" cy="2566529"/>
          </a:xfrm>
          <a:prstGeom prst="rect">
            <a:avLst/>
          </a:prstGeom>
          <a:noFill/>
          <a:effectLst>
            <a:outerShdw blurRad="76200" dir="18900000" sy="23000" kx="-1200000" algn="bl" rotWithShape="0">
              <a:prstClr val="black">
                <a:alpha val="20000"/>
              </a:prstClr>
            </a:outerShdw>
          </a:effectLst>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Mice - Microsoft GA Launch Jan07\Assets supplied\Small Biz extras\Security35.png"/>
          <p:cNvPicPr>
            <a:picLocks noChangeAspect="1" noChangeArrowheads="1"/>
          </p:cNvPicPr>
          <p:nvPr/>
        </p:nvPicPr>
        <p:blipFill>
          <a:blip r:embed="rId2"/>
          <a:srcRect b="15345"/>
          <a:stretch>
            <a:fillRect/>
          </a:stretch>
        </p:blipFill>
        <p:spPr bwMode="auto">
          <a:xfrm>
            <a:off x="3975362" y="1535517"/>
            <a:ext cx="5386776" cy="4800602"/>
          </a:xfrm>
          <a:prstGeom prst="rect">
            <a:avLst/>
          </a:prstGeom>
          <a:noFill/>
        </p:spPr>
      </p:pic>
      <p:sp>
        <p:nvSpPr>
          <p:cNvPr id="3" name="Title 2"/>
          <p:cNvSpPr>
            <a:spLocks noGrp="1"/>
          </p:cNvSpPr>
          <p:nvPr>
            <p:ph type="title"/>
          </p:nvPr>
        </p:nvSpPr>
        <p:spPr/>
        <p:txBody>
          <a:bodyPr/>
          <a:lstStyle/>
          <a:p>
            <a:r>
              <a:rPr lang="en-GB" dirty="0" smtClean="0"/>
              <a:t>IT Usage Survey - Results</a:t>
            </a:r>
            <a:endParaRPr lang="en-GB" dirty="0"/>
          </a:p>
        </p:txBody>
      </p:sp>
      <p:pic>
        <p:nvPicPr>
          <p:cNvPr id="9" name="Picture 2" descr="D:\Jobs\Mice - Microsoft GA Launch Jan07\Assets supplied\Logos - Partners\BCC logo Full size.png"/>
          <p:cNvPicPr>
            <a:picLocks noChangeAspect="1" noChangeArrowheads="1"/>
          </p:cNvPicPr>
          <p:nvPr/>
        </p:nvPicPr>
        <p:blipFill>
          <a:blip r:embed="rId3" cstate="print">
            <a:lum contrast="40000"/>
          </a:blip>
          <a:srcRect/>
          <a:stretch>
            <a:fillRect/>
          </a:stretch>
        </p:blipFill>
        <p:spPr bwMode="auto">
          <a:xfrm>
            <a:off x="7267046" y="874806"/>
            <a:ext cx="1335710" cy="539020"/>
          </a:xfrm>
          <a:prstGeom prst="rect">
            <a:avLst/>
          </a:prstGeom>
          <a:noFill/>
          <a:effectLst>
            <a:outerShdw blurRad="50800" dist="38100" dir="2700000" algn="tl" rotWithShape="0">
              <a:prstClr val="black">
                <a:alpha val="40000"/>
              </a:prstClr>
            </a:outerShdw>
          </a:effectLst>
        </p:spPr>
      </p:pic>
      <p:pic>
        <p:nvPicPr>
          <p:cNvPr id="10" name="Picture 3" descr="D:\Jobs\Mice - Microsoft GA Launch Jan07\Assets supplied\Logos - Microsoft\Microsoft-white.png"/>
          <p:cNvPicPr>
            <a:picLocks noChangeAspect="1" noChangeArrowheads="1"/>
          </p:cNvPicPr>
          <p:nvPr/>
        </p:nvPicPr>
        <p:blipFill>
          <a:blip r:embed="rId4" cstate="print">
            <a:lum bright="-100000"/>
          </a:blip>
          <a:srcRect/>
          <a:stretch>
            <a:fillRect/>
          </a:stretch>
        </p:blipFill>
        <p:spPr bwMode="auto">
          <a:xfrm>
            <a:off x="7255324" y="1562417"/>
            <a:ext cx="1406036" cy="238472"/>
          </a:xfrm>
          <a:prstGeom prst="rect">
            <a:avLst/>
          </a:prstGeom>
          <a:noFill/>
          <a:effectLst>
            <a:outerShdw blurRad="50800" dist="38100" dir="2700000" algn="tl" rotWithShape="0">
              <a:prstClr val="black">
                <a:alpha val="40000"/>
              </a:prstClr>
            </a:outerShdw>
          </a:effectLst>
        </p:spPr>
      </p:pic>
      <p:sp>
        <p:nvSpPr>
          <p:cNvPr id="14" name="TextBox 13"/>
          <p:cNvSpPr txBox="1"/>
          <p:nvPr/>
        </p:nvSpPr>
        <p:spPr>
          <a:xfrm>
            <a:off x="539113" y="1976329"/>
            <a:ext cx="7819769" cy="3046988"/>
          </a:xfrm>
          <a:prstGeom prst="rect">
            <a:avLst/>
          </a:prstGeom>
          <a:noFill/>
        </p:spPr>
        <p:txBody>
          <a:bodyPr wrap="none" rtlCol="0">
            <a:spAutoFit/>
          </a:bodyPr>
          <a:lstStyle/>
          <a:p>
            <a:r>
              <a:rPr lang="en-US" sz="9600" dirty="0" smtClean="0">
                <a:latin typeface="+mn-lt"/>
              </a:rPr>
              <a:t> 50% </a:t>
            </a:r>
            <a:r>
              <a:rPr lang="en-US" sz="5400" dirty="0" smtClean="0">
                <a:latin typeface="+mn-lt"/>
              </a:rPr>
              <a:t>don’t</a:t>
            </a:r>
            <a:r>
              <a:rPr lang="en-US" sz="6600" dirty="0" smtClean="0">
                <a:latin typeface="+mn-lt"/>
              </a:rPr>
              <a:t> </a:t>
            </a:r>
            <a:r>
              <a:rPr lang="en-US" sz="7200" dirty="0" smtClean="0">
                <a:latin typeface="+mn-lt"/>
              </a:rPr>
              <a:t>backup</a:t>
            </a:r>
            <a:r>
              <a:rPr lang="en-US" sz="6000" dirty="0" smtClean="0">
                <a:latin typeface="+mn-lt"/>
              </a:rPr>
              <a:t/>
            </a:r>
            <a:br>
              <a:rPr lang="en-US" sz="6000" dirty="0" smtClean="0">
                <a:latin typeface="+mn-lt"/>
              </a:rPr>
            </a:br>
            <a:r>
              <a:rPr lang="en-US" sz="6000" dirty="0" smtClean="0">
                <a:latin typeface="+mn-lt"/>
              </a:rPr>
              <a:t>		    </a:t>
            </a:r>
            <a:r>
              <a:rPr lang="en-US" sz="9600" dirty="0" smtClean="0">
                <a:latin typeface="+mn-lt"/>
              </a:rPr>
              <a:t>daily</a:t>
            </a:r>
            <a:endParaRPr lang="en-US" sz="5400" dirty="0">
              <a:latin typeface="+mn-lt"/>
            </a:endParaRPr>
          </a:p>
        </p:txBody>
      </p:sp>
      <p:pic>
        <p:nvPicPr>
          <p:cNvPr id="7" name="Picture 2" descr="E:\Mice - Microsoft GA Launch Jan07\Assets supplied\00 ICONS Art Store\ICONS.Marketing\FreatureGraphicObjectIcons\PNGs\Graphics\SecurityWarning.png"/>
          <p:cNvPicPr>
            <a:picLocks noChangeAspect="1" noChangeArrowheads="1"/>
          </p:cNvPicPr>
          <p:nvPr/>
        </p:nvPicPr>
        <p:blipFill>
          <a:blip r:embed="rId5"/>
          <a:srcRect/>
          <a:stretch>
            <a:fillRect/>
          </a:stretch>
        </p:blipFill>
        <p:spPr bwMode="auto">
          <a:xfrm>
            <a:off x="196817" y="3721467"/>
            <a:ext cx="2437977" cy="2566529"/>
          </a:xfrm>
          <a:prstGeom prst="rect">
            <a:avLst/>
          </a:prstGeom>
          <a:noFill/>
          <a:effectLst>
            <a:outerShdw blurRad="76200" dir="18900000" sy="23000" kx="-1200000" algn="bl" rotWithShape="0">
              <a:prstClr val="black">
                <a:alpha val="20000"/>
              </a:prstClr>
            </a:outerShdw>
          </a:effectLst>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Mice - Microsoft GA Launch Jan07\Assets supplied\Small Biz extras\Security35.png"/>
          <p:cNvPicPr>
            <a:picLocks noChangeAspect="1" noChangeArrowheads="1"/>
          </p:cNvPicPr>
          <p:nvPr/>
        </p:nvPicPr>
        <p:blipFill>
          <a:blip r:embed="rId2"/>
          <a:srcRect b="15345"/>
          <a:stretch>
            <a:fillRect/>
          </a:stretch>
        </p:blipFill>
        <p:spPr bwMode="auto">
          <a:xfrm>
            <a:off x="3975362" y="1535517"/>
            <a:ext cx="5386776" cy="4800602"/>
          </a:xfrm>
          <a:prstGeom prst="rect">
            <a:avLst/>
          </a:prstGeom>
          <a:noFill/>
        </p:spPr>
      </p:pic>
      <p:sp>
        <p:nvSpPr>
          <p:cNvPr id="3" name="Title 2"/>
          <p:cNvSpPr>
            <a:spLocks noGrp="1"/>
          </p:cNvSpPr>
          <p:nvPr>
            <p:ph type="title"/>
          </p:nvPr>
        </p:nvSpPr>
        <p:spPr/>
        <p:txBody>
          <a:bodyPr/>
          <a:lstStyle/>
          <a:p>
            <a:r>
              <a:rPr lang="en-GB" dirty="0" smtClean="0"/>
              <a:t>IT Usage Survey - Results</a:t>
            </a:r>
            <a:endParaRPr lang="en-GB" dirty="0"/>
          </a:p>
        </p:txBody>
      </p:sp>
      <p:pic>
        <p:nvPicPr>
          <p:cNvPr id="9" name="Picture 2" descr="D:\Jobs\Mice - Microsoft GA Launch Jan07\Assets supplied\Logos - Partners\BCC logo Full size.png"/>
          <p:cNvPicPr>
            <a:picLocks noChangeAspect="1" noChangeArrowheads="1"/>
          </p:cNvPicPr>
          <p:nvPr/>
        </p:nvPicPr>
        <p:blipFill>
          <a:blip r:embed="rId3" cstate="print">
            <a:lum contrast="40000"/>
          </a:blip>
          <a:srcRect/>
          <a:stretch>
            <a:fillRect/>
          </a:stretch>
        </p:blipFill>
        <p:spPr bwMode="auto">
          <a:xfrm>
            <a:off x="7267046" y="874806"/>
            <a:ext cx="1335710" cy="539020"/>
          </a:xfrm>
          <a:prstGeom prst="rect">
            <a:avLst/>
          </a:prstGeom>
          <a:noFill/>
          <a:effectLst>
            <a:outerShdw blurRad="50800" dist="38100" dir="2700000" algn="tl" rotWithShape="0">
              <a:prstClr val="black">
                <a:alpha val="40000"/>
              </a:prstClr>
            </a:outerShdw>
          </a:effectLst>
        </p:spPr>
      </p:pic>
      <p:pic>
        <p:nvPicPr>
          <p:cNvPr id="10" name="Picture 3" descr="D:\Jobs\Mice - Microsoft GA Launch Jan07\Assets supplied\Logos - Microsoft\Microsoft-white.png"/>
          <p:cNvPicPr>
            <a:picLocks noChangeAspect="1" noChangeArrowheads="1"/>
          </p:cNvPicPr>
          <p:nvPr/>
        </p:nvPicPr>
        <p:blipFill>
          <a:blip r:embed="rId4" cstate="print">
            <a:lum bright="-100000"/>
          </a:blip>
          <a:srcRect/>
          <a:stretch>
            <a:fillRect/>
          </a:stretch>
        </p:blipFill>
        <p:spPr bwMode="auto">
          <a:xfrm>
            <a:off x="7255324" y="1562417"/>
            <a:ext cx="1406036" cy="238472"/>
          </a:xfrm>
          <a:prstGeom prst="rect">
            <a:avLst/>
          </a:prstGeom>
          <a:noFill/>
          <a:effectLst>
            <a:outerShdw blurRad="50800" dist="38100" dir="2700000" algn="tl" rotWithShape="0">
              <a:prstClr val="black">
                <a:alpha val="40000"/>
              </a:prstClr>
            </a:outerShdw>
          </a:effectLst>
        </p:spPr>
      </p:pic>
      <p:sp>
        <p:nvSpPr>
          <p:cNvPr id="14" name="TextBox 13"/>
          <p:cNvSpPr txBox="1"/>
          <p:nvPr/>
        </p:nvSpPr>
        <p:spPr>
          <a:xfrm>
            <a:off x="1071539" y="2005634"/>
            <a:ext cx="7848623" cy="3046988"/>
          </a:xfrm>
          <a:prstGeom prst="rect">
            <a:avLst/>
          </a:prstGeom>
          <a:noFill/>
        </p:spPr>
        <p:txBody>
          <a:bodyPr wrap="none" rtlCol="0">
            <a:spAutoFit/>
          </a:bodyPr>
          <a:lstStyle/>
          <a:p>
            <a:r>
              <a:rPr lang="en-US" sz="9600" dirty="0" smtClean="0">
                <a:latin typeface="+mn-lt"/>
              </a:rPr>
              <a:t> 40% </a:t>
            </a:r>
            <a:r>
              <a:rPr lang="en-US" sz="5400" dirty="0" smtClean="0">
                <a:latin typeface="+mn-lt"/>
              </a:rPr>
              <a:t>don’t</a:t>
            </a:r>
            <a:endParaRPr lang="en-US" sz="6600" dirty="0" smtClean="0">
              <a:latin typeface="+mn-lt"/>
            </a:endParaRPr>
          </a:p>
          <a:p>
            <a:r>
              <a:rPr lang="en-US" sz="6000" dirty="0" smtClean="0">
                <a:latin typeface="+mn-lt"/>
              </a:rPr>
              <a:t>      use a </a:t>
            </a:r>
            <a:r>
              <a:rPr lang="en-US" sz="9600" dirty="0" smtClean="0">
                <a:latin typeface="+mn-lt"/>
              </a:rPr>
              <a:t>firewall</a:t>
            </a:r>
            <a:endParaRPr lang="en-US" sz="5400" dirty="0">
              <a:latin typeface="+mn-lt"/>
            </a:endParaRPr>
          </a:p>
        </p:txBody>
      </p:sp>
      <p:pic>
        <p:nvPicPr>
          <p:cNvPr id="7" name="Picture 2" descr="E:\Mice - Microsoft GA Launch Jan07\Assets supplied\00 ICONS Art Store\ICONS.Marketing\FreatureGraphicObjectIcons\PNGs\Graphics\SecurityWarning.png"/>
          <p:cNvPicPr>
            <a:picLocks noChangeAspect="1" noChangeArrowheads="1"/>
          </p:cNvPicPr>
          <p:nvPr/>
        </p:nvPicPr>
        <p:blipFill>
          <a:blip r:embed="rId5"/>
          <a:srcRect/>
          <a:stretch>
            <a:fillRect/>
          </a:stretch>
        </p:blipFill>
        <p:spPr bwMode="auto">
          <a:xfrm>
            <a:off x="196817" y="3721467"/>
            <a:ext cx="2437977" cy="2566529"/>
          </a:xfrm>
          <a:prstGeom prst="rect">
            <a:avLst/>
          </a:prstGeom>
          <a:noFill/>
          <a:effectLst>
            <a:outerShdw blurRad="76200" dir="18900000" sy="23000" kx="-1200000" algn="bl" rotWithShape="0">
              <a:prstClr val="black">
                <a:alpha val="20000"/>
              </a:prstClr>
            </a:outerShdw>
          </a:effectLst>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Mice - Microsoft GA Launch Jan07\Assets supplied\Small Biz extras\Security35.png"/>
          <p:cNvPicPr>
            <a:picLocks noChangeAspect="1" noChangeArrowheads="1"/>
          </p:cNvPicPr>
          <p:nvPr/>
        </p:nvPicPr>
        <p:blipFill>
          <a:blip r:embed="rId2"/>
          <a:srcRect b="15345"/>
          <a:stretch>
            <a:fillRect/>
          </a:stretch>
        </p:blipFill>
        <p:spPr bwMode="auto">
          <a:xfrm>
            <a:off x="3975362" y="1535517"/>
            <a:ext cx="5386776" cy="4800602"/>
          </a:xfrm>
          <a:prstGeom prst="rect">
            <a:avLst/>
          </a:prstGeom>
          <a:noFill/>
        </p:spPr>
      </p:pic>
      <p:sp>
        <p:nvSpPr>
          <p:cNvPr id="3" name="Title 2"/>
          <p:cNvSpPr>
            <a:spLocks noGrp="1"/>
          </p:cNvSpPr>
          <p:nvPr>
            <p:ph type="title"/>
          </p:nvPr>
        </p:nvSpPr>
        <p:spPr/>
        <p:txBody>
          <a:bodyPr/>
          <a:lstStyle/>
          <a:p>
            <a:r>
              <a:rPr lang="en-GB" dirty="0" smtClean="0"/>
              <a:t>IT Usage Survey - Results</a:t>
            </a:r>
            <a:endParaRPr lang="en-GB" dirty="0"/>
          </a:p>
        </p:txBody>
      </p:sp>
      <p:pic>
        <p:nvPicPr>
          <p:cNvPr id="9" name="Picture 2" descr="D:\Jobs\Mice - Microsoft GA Launch Jan07\Assets supplied\Logos - Partners\BCC logo Full size.png"/>
          <p:cNvPicPr>
            <a:picLocks noChangeAspect="1" noChangeArrowheads="1"/>
          </p:cNvPicPr>
          <p:nvPr/>
        </p:nvPicPr>
        <p:blipFill>
          <a:blip r:embed="rId3" cstate="print">
            <a:lum contrast="40000"/>
          </a:blip>
          <a:srcRect/>
          <a:stretch>
            <a:fillRect/>
          </a:stretch>
        </p:blipFill>
        <p:spPr bwMode="auto">
          <a:xfrm>
            <a:off x="7267046" y="874806"/>
            <a:ext cx="1335710" cy="539020"/>
          </a:xfrm>
          <a:prstGeom prst="rect">
            <a:avLst/>
          </a:prstGeom>
          <a:noFill/>
          <a:effectLst>
            <a:outerShdw blurRad="50800" dist="38100" dir="2700000" algn="tl" rotWithShape="0">
              <a:prstClr val="black">
                <a:alpha val="40000"/>
              </a:prstClr>
            </a:outerShdw>
          </a:effectLst>
        </p:spPr>
      </p:pic>
      <p:pic>
        <p:nvPicPr>
          <p:cNvPr id="10" name="Picture 3" descr="D:\Jobs\Mice - Microsoft GA Launch Jan07\Assets supplied\Logos - Microsoft\Microsoft-white.png"/>
          <p:cNvPicPr>
            <a:picLocks noChangeAspect="1" noChangeArrowheads="1"/>
          </p:cNvPicPr>
          <p:nvPr/>
        </p:nvPicPr>
        <p:blipFill>
          <a:blip r:embed="rId4" cstate="print">
            <a:lum bright="-100000"/>
          </a:blip>
          <a:srcRect/>
          <a:stretch>
            <a:fillRect/>
          </a:stretch>
        </p:blipFill>
        <p:spPr bwMode="auto">
          <a:xfrm>
            <a:off x="7255324" y="1562417"/>
            <a:ext cx="1406036" cy="238472"/>
          </a:xfrm>
          <a:prstGeom prst="rect">
            <a:avLst/>
          </a:prstGeom>
          <a:noFill/>
          <a:effectLst>
            <a:outerShdw blurRad="50800" dist="38100" dir="2700000" algn="tl" rotWithShape="0">
              <a:prstClr val="black">
                <a:alpha val="40000"/>
              </a:prstClr>
            </a:outerShdw>
          </a:effectLst>
        </p:spPr>
      </p:pic>
      <p:sp>
        <p:nvSpPr>
          <p:cNvPr id="14" name="TextBox 13"/>
          <p:cNvSpPr txBox="1"/>
          <p:nvPr/>
        </p:nvSpPr>
        <p:spPr>
          <a:xfrm>
            <a:off x="750635" y="1833226"/>
            <a:ext cx="7378943" cy="4278094"/>
          </a:xfrm>
          <a:prstGeom prst="rect">
            <a:avLst/>
          </a:prstGeom>
          <a:noFill/>
        </p:spPr>
        <p:txBody>
          <a:bodyPr wrap="none" rtlCol="0">
            <a:spAutoFit/>
          </a:bodyPr>
          <a:lstStyle/>
          <a:p>
            <a:r>
              <a:rPr lang="en-US" sz="9600" dirty="0" smtClean="0">
                <a:latin typeface="+mn-lt"/>
              </a:rPr>
              <a:t>  </a:t>
            </a:r>
            <a:r>
              <a:rPr lang="en-US" sz="8800" dirty="0" smtClean="0">
                <a:latin typeface="+mn-lt"/>
              </a:rPr>
              <a:t>breaches </a:t>
            </a:r>
            <a:r>
              <a:rPr lang="en-US" sz="5400" dirty="0" smtClean="0">
                <a:latin typeface="+mn-lt"/>
              </a:rPr>
              <a:t>cost</a:t>
            </a:r>
            <a:endParaRPr lang="en-US" sz="6600" dirty="0" smtClean="0">
              <a:latin typeface="+mn-lt"/>
            </a:endParaRPr>
          </a:p>
          <a:p>
            <a:r>
              <a:rPr lang="en-GB" sz="8000" dirty="0" smtClean="0">
                <a:latin typeface="+mn-lt"/>
              </a:rPr>
              <a:t>		 </a:t>
            </a:r>
            <a:r>
              <a:rPr lang="en-GB" sz="7200" dirty="0" smtClean="0">
                <a:latin typeface="+mn-lt"/>
              </a:rPr>
              <a:t>£10,000</a:t>
            </a:r>
            <a:r>
              <a:rPr lang="en-GB" sz="8000" dirty="0" smtClean="0">
                <a:latin typeface="+mn-lt"/>
              </a:rPr>
              <a:t> </a:t>
            </a:r>
            <a:r>
              <a:rPr lang="en-US" sz="6000" dirty="0" smtClean="0">
                <a:latin typeface="+mn-lt"/>
              </a:rPr>
              <a:t>and </a:t>
            </a:r>
            <a:br>
              <a:rPr lang="en-US" sz="6000" dirty="0" smtClean="0">
                <a:latin typeface="+mn-lt"/>
              </a:rPr>
            </a:br>
            <a:r>
              <a:rPr lang="en-US" sz="6000" dirty="0" smtClean="0">
                <a:latin typeface="+mn-lt"/>
              </a:rPr>
              <a:t>					</a:t>
            </a:r>
            <a:r>
              <a:rPr lang="en-US" sz="9600" dirty="0" smtClean="0">
                <a:latin typeface="+mn-lt"/>
              </a:rPr>
              <a:t>time</a:t>
            </a:r>
            <a:endParaRPr lang="en-US" sz="5400" dirty="0">
              <a:latin typeface="+mn-lt"/>
            </a:endParaRPr>
          </a:p>
        </p:txBody>
      </p:sp>
      <p:pic>
        <p:nvPicPr>
          <p:cNvPr id="7" name="Picture 2" descr="E:\Mice - Microsoft GA Launch Jan07\Assets supplied\00 ICONS Art Store\ICONS.Marketing\FreatureGraphicObjectIcons\PNGs\Graphics\SecurityWarning.png"/>
          <p:cNvPicPr>
            <a:picLocks noChangeAspect="1" noChangeArrowheads="1"/>
          </p:cNvPicPr>
          <p:nvPr/>
        </p:nvPicPr>
        <p:blipFill>
          <a:blip r:embed="rId5"/>
          <a:stretch>
            <a:fillRect/>
          </a:stretch>
        </p:blipFill>
        <p:spPr bwMode="auto">
          <a:xfrm>
            <a:off x="196817" y="3721467"/>
            <a:ext cx="2437977" cy="2566529"/>
          </a:xfrm>
          <a:prstGeom prst="rect">
            <a:avLst/>
          </a:prstGeom>
          <a:noFill/>
          <a:effectLst>
            <a:outerShdw blurRad="76200" dir="18900000" sy="23000" kx="-1200000" algn="bl" rotWithShape="0">
              <a:prstClr val="black">
                <a:alpha val="20000"/>
              </a:prstClr>
            </a:outerShdw>
          </a:effectLst>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Picture 2" descr="digital-info-explosion2"/>
          <p:cNvPicPr>
            <a:picLocks noChangeAspect="1" noChangeArrowheads="1"/>
          </p:cNvPicPr>
          <p:nvPr/>
        </p:nvPicPr>
        <p:blipFill>
          <a:blip r:embed="rId3">
            <a:lum bright="18000"/>
          </a:blip>
          <a:srcRect/>
          <a:stretch>
            <a:fillRect/>
          </a:stretch>
        </p:blipFill>
        <p:spPr bwMode="auto">
          <a:xfrm>
            <a:off x="22226" y="2406121"/>
            <a:ext cx="9121775" cy="4812242"/>
          </a:xfrm>
          <a:prstGeom prst="rect">
            <a:avLst/>
          </a:prstGeom>
          <a:noFill/>
          <a:ln w="9525">
            <a:noFill/>
            <a:miter lim="800000"/>
            <a:headEnd/>
            <a:tailEnd/>
          </a:ln>
        </p:spPr>
      </p:pic>
      <p:pic>
        <p:nvPicPr>
          <p:cNvPr id="210947" name="Picture 3" descr="blue shadow arrow up"/>
          <p:cNvPicPr>
            <a:picLocks noChangeAspect="1" noChangeArrowheads="1"/>
          </p:cNvPicPr>
          <p:nvPr/>
        </p:nvPicPr>
        <p:blipFill>
          <a:blip r:embed="rId4"/>
          <a:srcRect/>
          <a:stretch>
            <a:fillRect/>
          </a:stretch>
        </p:blipFill>
        <p:spPr bwMode="auto">
          <a:xfrm rot="2215880">
            <a:off x="4800601" y="1844693"/>
            <a:ext cx="1438275" cy="1964999"/>
          </a:xfrm>
          <a:prstGeom prst="rect">
            <a:avLst/>
          </a:prstGeom>
          <a:noFill/>
          <a:ln w="9525">
            <a:noFill/>
            <a:miter lim="800000"/>
            <a:headEnd/>
            <a:tailEnd/>
          </a:ln>
        </p:spPr>
      </p:pic>
      <p:sp>
        <p:nvSpPr>
          <p:cNvPr id="210948" name="Rectangle 4"/>
          <p:cNvSpPr>
            <a:spLocks noGrp="1" noChangeArrowheads="1"/>
          </p:cNvSpPr>
          <p:nvPr>
            <p:ph type="title"/>
          </p:nvPr>
        </p:nvSpPr>
        <p:spPr>
          <a:xfrm>
            <a:off x="336551" y="-1032626"/>
            <a:ext cx="8393113" cy="751913"/>
          </a:xfrm>
        </p:spPr>
        <p:txBody>
          <a:bodyPr/>
          <a:lstStyle/>
          <a:p>
            <a:pPr>
              <a:defRPr/>
            </a:pPr>
            <a:r>
              <a:rPr lang="en-US"/>
              <a:t>Information-Driven</a:t>
            </a:r>
          </a:p>
        </p:txBody>
      </p:sp>
      <p:pic>
        <p:nvPicPr>
          <p:cNvPr id="210949" name="Picture 5" descr="home theater entertainment system"/>
          <p:cNvPicPr>
            <a:picLocks noChangeAspect="1" noChangeArrowheads="1"/>
          </p:cNvPicPr>
          <p:nvPr/>
        </p:nvPicPr>
        <p:blipFill>
          <a:blip r:embed="rId5"/>
          <a:srcRect/>
          <a:stretch>
            <a:fillRect/>
          </a:stretch>
        </p:blipFill>
        <p:spPr bwMode="auto">
          <a:xfrm>
            <a:off x="6781800" y="5933429"/>
            <a:ext cx="1524000" cy="1284935"/>
          </a:xfrm>
          <a:prstGeom prst="rect">
            <a:avLst/>
          </a:prstGeom>
          <a:noFill/>
          <a:ln w="9525">
            <a:noFill/>
            <a:miter lim="800000"/>
            <a:headEnd/>
            <a:tailEnd/>
          </a:ln>
        </p:spPr>
      </p:pic>
      <p:pic>
        <p:nvPicPr>
          <p:cNvPr id="210950" name="Picture 6" descr="Server applicance large"/>
          <p:cNvPicPr>
            <a:picLocks noChangeAspect="1" noChangeArrowheads="1"/>
          </p:cNvPicPr>
          <p:nvPr/>
        </p:nvPicPr>
        <p:blipFill>
          <a:blip r:embed="rId6"/>
          <a:srcRect/>
          <a:stretch>
            <a:fillRect/>
          </a:stretch>
        </p:blipFill>
        <p:spPr bwMode="auto">
          <a:xfrm>
            <a:off x="990601" y="5614282"/>
            <a:ext cx="982663" cy="1410254"/>
          </a:xfrm>
          <a:prstGeom prst="rect">
            <a:avLst/>
          </a:prstGeom>
          <a:noFill/>
          <a:ln w="9525">
            <a:noFill/>
            <a:miter lim="800000"/>
            <a:headEnd/>
            <a:tailEnd/>
          </a:ln>
        </p:spPr>
      </p:pic>
      <p:pic>
        <p:nvPicPr>
          <p:cNvPr id="210951" name="Picture 7" descr="laptop"/>
          <p:cNvPicPr>
            <a:picLocks noChangeAspect="1" noChangeArrowheads="1"/>
          </p:cNvPicPr>
          <p:nvPr/>
        </p:nvPicPr>
        <p:blipFill>
          <a:blip r:embed="rId7"/>
          <a:srcRect/>
          <a:stretch>
            <a:fillRect/>
          </a:stretch>
        </p:blipFill>
        <p:spPr bwMode="auto">
          <a:xfrm>
            <a:off x="1778000" y="6414652"/>
            <a:ext cx="889000" cy="726849"/>
          </a:xfrm>
          <a:prstGeom prst="rect">
            <a:avLst/>
          </a:prstGeom>
          <a:noFill/>
          <a:ln w="9525">
            <a:noFill/>
            <a:miter lim="800000"/>
            <a:headEnd/>
            <a:tailEnd/>
          </a:ln>
        </p:spPr>
      </p:pic>
      <p:pic>
        <p:nvPicPr>
          <p:cNvPr id="210952" name="Picture 8" descr="blue shadow arrow up"/>
          <p:cNvPicPr>
            <a:picLocks noChangeAspect="1" noChangeArrowheads="1"/>
          </p:cNvPicPr>
          <p:nvPr/>
        </p:nvPicPr>
        <p:blipFill>
          <a:blip r:embed="rId8"/>
          <a:srcRect/>
          <a:stretch>
            <a:fillRect/>
          </a:stretch>
        </p:blipFill>
        <p:spPr bwMode="auto">
          <a:xfrm rot="-1836119">
            <a:off x="3048000" y="1844693"/>
            <a:ext cx="1436688" cy="1908188"/>
          </a:xfrm>
          <a:prstGeom prst="rect">
            <a:avLst/>
          </a:prstGeom>
          <a:noFill/>
          <a:ln w="9525">
            <a:noFill/>
            <a:miter lim="800000"/>
            <a:headEnd/>
            <a:tailEnd/>
          </a:ln>
        </p:spPr>
      </p:pic>
      <p:pic>
        <p:nvPicPr>
          <p:cNvPr id="210953" name="Picture 9" descr="satellite dish"/>
          <p:cNvPicPr>
            <a:picLocks noChangeAspect="1" noChangeArrowheads="1"/>
          </p:cNvPicPr>
          <p:nvPr/>
        </p:nvPicPr>
        <p:blipFill>
          <a:blip r:embed="rId9"/>
          <a:srcRect/>
          <a:stretch>
            <a:fillRect/>
          </a:stretch>
        </p:blipFill>
        <p:spPr bwMode="auto">
          <a:xfrm>
            <a:off x="7772400" y="4972650"/>
            <a:ext cx="566738" cy="1002550"/>
          </a:xfrm>
          <a:prstGeom prst="rect">
            <a:avLst/>
          </a:prstGeom>
          <a:noFill/>
          <a:ln w="9525">
            <a:noFill/>
            <a:miter lim="800000"/>
            <a:headEnd/>
            <a:tailEnd/>
          </a:ln>
        </p:spPr>
      </p:pic>
      <p:pic>
        <p:nvPicPr>
          <p:cNvPr id="210954" name="Picture 10" descr="entertainment"/>
          <p:cNvPicPr>
            <a:picLocks noChangeAspect="1" noChangeArrowheads="1"/>
          </p:cNvPicPr>
          <p:nvPr/>
        </p:nvPicPr>
        <p:blipFill>
          <a:blip r:embed="rId10"/>
          <a:srcRect/>
          <a:stretch>
            <a:fillRect/>
          </a:stretch>
        </p:blipFill>
        <p:spPr bwMode="auto">
          <a:xfrm>
            <a:off x="7848600" y="4010202"/>
            <a:ext cx="952500" cy="660013"/>
          </a:xfrm>
          <a:prstGeom prst="rect">
            <a:avLst/>
          </a:prstGeom>
          <a:noFill/>
          <a:ln w="9525">
            <a:noFill/>
            <a:miter lim="800000"/>
            <a:headEnd/>
            <a:tailEnd/>
          </a:ln>
        </p:spPr>
      </p:pic>
      <p:pic>
        <p:nvPicPr>
          <p:cNvPr id="210955" name="Picture 11" descr="blue shadow arrow small"/>
          <p:cNvPicPr>
            <a:picLocks noChangeAspect="1" noChangeArrowheads="1"/>
          </p:cNvPicPr>
          <p:nvPr/>
        </p:nvPicPr>
        <p:blipFill>
          <a:blip r:embed="rId11"/>
          <a:srcRect/>
          <a:stretch>
            <a:fillRect/>
          </a:stretch>
        </p:blipFill>
        <p:spPr bwMode="auto">
          <a:xfrm>
            <a:off x="3962401" y="5564169"/>
            <a:ext cx="1266825" cy="741887"/>
          </a:xfrm>
          <a:prstGeom prst="rect">
            <a:avLst/>
          </a:prstGeom>
          <a:noFill/>
          <a:ln w="9525">
            <a:noFill/>
            <a:miter lim="800000"/>
            <a:headEnd/>
            <a:tailEnd/>
          </a:ln>
        </p:spPr>
      </p:pic>
      <p:sp>
        <p:nvSpPr>
          <p:cNvPr id="210956" name="Text Box 12"/>
          <p:cNvSpPr txBox="1">
            <a:spLocks noChangeArrowheads="1"/>
          </p:cNvSpPr>
          <p:nvPr/>
        </p:nvSpPr>
        <p:spPr bwMode="auto">
          <a:xfrm>
            <a:off x="2424113" y="6090512"/>
            <a:ext cx="4381500" cy="695575"/>
          </a:xfrm>
          <a:prstGeom prst="rect">
            <a:avLst/>
          </a:prstGeom>
          <a:noFill/>
          <a:ln w="9525" algn="ctr">
            <a:noFill/>
            <a:miter lim="800000"/>
            <a:headEnd/>
            <a:tailEnd/>
          </a:ln>
        </p:spPr>
        <p:txBody>
          <a:bodyPr>
            <a:spAutoFit/>
          </a:bodyPr>
          <a:lstStyle/>
          <a:p>
            <a:pPr algn="ctr">
              <a:lnSpc>
                <a:spcPct val="70000"/>
              </a:lnSpc>
            </a:pPr>
            <a:r>
              <a:rPr lang="en-US" sz="2800" dirty="0">
                <a:solidFill>
                  <a:srgbClr val="1A255A"/>
                </a:solidFill>
                <a:latin typeface="Segoe Semibold"/>
              </a:rPr>
              <a:t>Digital Information Explosion</a:t>
            </a:r>
          </a:p>
        </p:txBody>
      </p:sp>
      <p:grpSp>
        <p:nvGrpSpPr>
          <p:cNvPr id="2" name="Group 13"/>
          <p:cNvGrpSpPr>
            <a:grpSpLocks/>
          </p:cNvGrpSpPr>
          <p:nvPr/>
        </p:nvGrpSpPr>
        <p:grpSpPr bwMode="auto">
          <a:xfrm>
            <a:off x="8232776" y="4812242"/>
            <a:ext cx="835025" cy="1607423"/>
            <a:chOff x="5040" y="3264"/>
            <a:chExt cx="526" cy="962"/>
          </a:xfrm>
        </p:grpSpPr>
        <p:pic>
          <p:nvPicPr>
            <p:cNvPr id="17441" name="Picture 14" descr="XP icon video camera"/>
            <p:cNvPicPr>
              <a:picLocks noChangeAspect="1" noChangeArrowheads="1"/>
            </p:cNvPicPr>
            <p:nvPr/>
          </p:nvPicPr>
          <p:blipFill>
            <a:blip r:embed="rId12"/>
            <a:srcRect/>
            <a:stretch>
              <a:fillRect/>
            </a:stretch>
          </p:blipFill>
          <p:spPr bwMode="auto">
            <a:xfrm>
              <a:off x="5232" y="3840"/>
              <a:ext cx="334" cy="285"/>
            </a:xfrm>
            <a:prstGeom prst="rect">
              <a:avLst/>
            </a:prstGeom>
            <a:noFill/>
            <a:ln w="9525">
              <a:noFill/>
              <a:miter lim="800000"/>
              <a:headEnd/>
              <a:tailEnd/>
            </a:ln>
          </p:spPr>
        </p:pic>
        <p:pic>
          <p:nvPicPr>
            <p:cNvPr id="17442" name="Picture 15" descr="XP icon camera"/>
            <p:cNvPicPr>
              <a:picLocks noChangeAspect="1" noChangeArrowheads="1"/>
            </p:cNvPicPr>
            <p:nvPr/>
          </p:nvPicPr>
          <p:blipFill>
            <a:blip r:embed="rId13"/>
            <a:srcRect/>
            <a:stretch>
              <a:fillRect/>
            </a:stretch>
          </p:blipFill>
          <p:spPr bwMode="auto">
            <a:xfrm>
              <a:off x="5040" y="3984"/>
              <a:ext cx="267" cy="242"/>
            </a:xfrm>
            <a:prstGeom prst="rect">
              <a:avLst/>
            </a:prstGeom>
            <a:noFill/>
            <a:ln w="9525">
              <a:noFill/>
              <a:miter lim="800000"/>
              <a:headEnd/>
              <a:tailEnd/>
            </a:ln>
          </p:spPr>
        </p:pic>
        <p:pic>
          <p:nvPicPr>
            <p:cNvPr id="17443" name="Picture 16" descr="XP icon mp3 player"/>
            <p:cNvPicPr>
              <a:picLocks noChangeAspect="1" noChangeArrowheads="1"/>
            </p:cNvPicPr>
            <p:nvPr/>
          </p:nvPicPr>
          <p:blipFill>
            <a:blip r:embed="rId14"/>
            <a:srcRect/>
            <a:stretch>
              <a:fillRect/>
            </a:stretch>
          </p:blipFill>
          <p:spPr bwMode="auto">
            <a:xfrm>
              <a:off x="5136" y="3264"/>
              <a:ext cx="414" cy="467"/>
            </a:xfrm>
            <a:prstGeom prst="rect">
              <a:avLst/>
            </a:prstGeom>
            <a:noFill/>
            <a:ln w="9525">
              <a:noFill/>
              <a:miter lim="800000"/>
              <a:headEnd/>
              <a:tailEnd/>
            </a:ln>
          </p:spPr>
        </p:pic>
      </p:grpSp>
      <p:pic>
        <p:nvPicPr>
          <p:cNvPr id="210961" name="Picture 17" descr="3d gray oval disc"/>
          <p:cNvPicPr>
            <a:picLocks noChangeAspect="1" noChangeArrowheads="1"/>
          </p:cNvPicPr>
          <p:nvPr/>
        </p:nvPicPr>
        <p:blipFill>
          <a:blip r:embed="rId15"/>
          <a:srcRect/>
          <a:stretch>
            <a:fillRect/>
          </a:stretch>
        </p:blipFill>
        <p:spPr bwMode="auto">
          <a:xfrm>
            <a:off x="2438400" y="3127958"/>
            <a:ext cx="4267200" cy="2355993"/>
          </a:xfrm>
          <a:prstGeom prst="rect">
            <a:avLst/>
          </a:prstGeom>
          <a:noFill/>
          <a:ln w="9525">
            <a:noFill/>
            <a:miter lim="800000"/>
            <a:headEnd/>
            <a:tailEnd/>
          </a:ln>
        </p:spPr>
      </p:pic>
      <p:pic>
        <p:nvPicPr>
          <p:cNvPr id="210962" name="Picture 18" descr="blue shadow arrow small"/>
          <p:cNvPicPr>
            <a:picLocks noChangeAspect="1" noChangeArrowheads="1"/>
          </p:cNvPicPr>
          <p:nvPr/>
        </p:nvPicPr>
        <p:blipFill>
          <a:blip r:embed="rId16"/>
          <a:srcRect/>
          <a:stretch>
            <a:fillRect/>
          </a:stretch>
        </p:blipFill>
        <p:spPr bwMode="auto">
          <a:xfrm>
            <a:off x="3935414" y="4631783"/>
            <a:ext cx="1266825" cy="680064"/>
          </a:xfrm>
          <a:prstGeom prst="rect">
            <a:avLst/>
          </a:prstGeom>
          <a:noFill/>
          <a:ln w="9525">
            <a:noFill/>
            <a:miter lim="800000"/>
            <a:headEnd/>
            <a:tailEnd/>
          </a:ln>
        </p:spPr>
      </p:pic>
      <p:sp>
        <p:nvSpPr>
          <p:cNvPr id="210963" name="Text Box 19"/>
          <p:cNvSpPr txBox="1">
            <a:spLocks noChangeArrowheads="1"/>
          </p:cNvSpPr>
          <p:nvPr/>
        </p:nvSpPr>
        <p:spPr bwMode="auto">
          <a:xfrm>
            <a:off x="7024689" y="2808813"/>
            <a:ext cx="1869423" cy="929485"/>
          </a:xfrm>
          <a:prstGeom prst="rect">
            <a:avLst/>
          </a:prstGeom>
          <a:noFill/>
          <a:ln w="9525" algn="ctr">
            <a:noFill/>
            <a:miter lim="800000"/>
            <a:headEnd/>
            <a:tailEnd/>
          </a:ln>
          <a:effectLst/>
        </p:spPr>
        <p:txBody>
          <a:bodyPr wrap="none">
            <a:spAutoFit/>
          </a:bodyPr>
          <a:lstStyle/>
          <a:p>
            <a:pPr>
              <a:lnSpc>
                <a:spcPct val="85000"/>
              </a:lnSpc>
              <a:defRPr/>
            </a:pPr>
            <a:r>
              <a:rPr lang="en-US" sz="3200" b="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egoe Semibold" pitchFamily="34" charset="0"/>
                <a:cs typeface="+mn-cs"/>
              </a:rPr>
              <a:t>Execute,</a:t>
            </a:r>
          </a:p>
          <a:p>
            <a:pPr>
              <a:lnSpc>
                <a:spcPct val="85000"/>
              </a:lnSpc>
              <a:defRPr/>
            </a:pPr>
            <a:r>
              <a:rPr lang="en-US" sz="3200" b="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egoe Semibold" pitchFamily="34" charset="0"/>
                <a:cs typeface="+mn-cs"/>
              </a:rPr>
              <a:t>Adapt</a:t>
            </a:r>
          </a:p>
        </p:txBody>
      </p:sp>
      <p:pic>
        <p:nvPicPr>
          <p:cNvPr id="210964" name="Picture 20" descr="blue shadow arrow up"/>
          <p:cNvPicPr>
            <a:picLocks noChangeAspect="1" noChangeArrowheads="1"/>
          </p:cNvPicPr>
          <p:nvPr/>
        </p:nvPicPr>
        <p:blipFill>
          <a:blip r:embed="rId17"/>
          <a:srcRect/>
          <a:stretch>
            <a:fillRect/>
          </a:stretch>
        </p:blipFill>
        <p:spPr bwMode="auto">
          <a:xfrm rot="918096">
            <a:off x="1676400" y="2967550"/>
            <a:ext cx="1905000" cy="1361798"/>
          </a:xfrm>
          <a:prstGeom prst="rect">
            <a:avLst/>
          </a:prstGeom>
          <a:noFill/>
          <a:ln w="9525">
            <a:noFill/>
            <a:miter lim="800000"/>
            <a:headEnd/>
            <a:tailEnd/>
          </a:ln>
        </p:spPr>
      </p:pic>
      <p:pic>
        <p:nvPicPr>
          <p:cNvPr id="210965" name="Picture 21" descr="blue shadow arrow up"/>
          <p:cNvPicPr>
            <a:picLocks noChangeAspect="1" noChangeArrowheads="1"/>
          </p:cNvPicPr>
          <p:nvPr/>
        </p:nvPicPr>
        <p:blipFill>
          <a:blip r:embed="rId18"/>
          <a:srcRect/>
          <a:stretch>
            <a:fillRect/>
          </a:stretch>
        </p:blipFill>
        <p:spPr bwMode="auto">
          <a:xfrm rot="-918096">
            <a:off x="5480050" y="3004310"/>
            <a:ext cx="1747838" cy="1361798"/>
          </a:xfrm>
          <a:prstGeom prst="rect">
            <a:avLst/>
          </a:prstGeom>
          <a:noFill/>
          <a:ln w="9525">
            <a:noFill/>
            <a:miter lim="800000"/>
            <a:headEnd/>
            <a:tailEnd/>
          </a:ln>
        </p:spPr>
      </p:pic>
      <p:sp>
        <p:nvSpPr>
          <p:cNvPr id="210966" name="Text Box 22"/>
          <p:cNvSpPr txBox="1">
            <a:spLocks noChangeArrowheads="1"/>
          </p:cNvSpPr>
          <p:nvPr/>
        </p:nvSpPr>
        <p:spPr bwMode="auto">
          <a:xfrm>
            <a:off x="227014" y="2591594"/>
            <a:ext cx="1733167" cy="929485"/>
          </a:xfrm>
          <a:prstGeom prst="rect">
            <a:avLst/>
          </a:prstGeom>
          <a:noFill/>
          <a:ln w="9525">
            <a:noFill/>
            <a:miter lim="800000"/>
            <a:headEnd/>
            <a:tailEnd/>
          </a:ln>
          <a:effectLst/>
        </p:spPr>
        <p:txBody>
          <a:bodyPr wrap="none">
            <a:spAutoFit/>
          </a:bodyPr>
          <a:lstStyle/>
          <a:p>
            <a:pPr>
              <a:lnSpc>
                <a:spcPct val="85000"/>
              </a:lnSpc>
              <a:defRPr/>
            </a:pPr>
            <a:r>
              <a:rPr lang="en-US"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egoe Semibold" pitchFamily="34" charset="0"/>
                <a:cs typeface="+mn-cs"/>
              </a:rPr>
              <a:t>See,</a:t>
            </a:r>
          </a:p>
          <a:p>
            <a:pPr>
              <a:lnSpc>
                <a:spcPct val="85000"/>
              </a:lnSpc>
              <a:defRPr/>
            </a:pPr>
            <a:r>
              <a:rPr lang="en-US"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egoe Semibold" pitchFamily="34" charset="0"/>
                <a:cs typeface="+mn-cs"/>
              </a:rPr>
              <a:t>Imagine</a:t>
            </a:r>
          </a:p>
        </p:txBody>
      </p:sp>
      <p:sp>
        <p:nvSpPr>
          <p:cNvPr id="210967" name="Text Box 23"/>
          <p:cNvSpPr txBox="1">
            <a:spLocks noChangeArrowheads="1"/>
          </p:cNvSpPr>
          <p:nvPr/>
        </p:nvSpPr>
        <p:spPr bwMode="auto">
          <a:xfrm>
            <a:off x="4911726" y="1131212"/>
            <a:ext cx="2257349" cy="929485"/>
          </a:xfrm>
          <a:prstGeom prst="rect">
            <a:avLst/>
          </a:prstGeom>
          <a:noFill/>
          <a:ln w="9525" algn="ctr">
            <a:noFill/>
            <a:miter lim="800000"/>
            <a:headEnd/>
            <a:tailEnd/>
          </a:ln>
          <a:effectLst/>
        </p:spPr>
        <p:txBody>
          <a:bodyPr wrap="none">
            <a:spAutoFit/>
          </a:bodyPr>
          <a:lstStyle/>
          <a:p>
            <a:pPr>
              <a:lnSpc>
                <a:spcPct val="85000"/>
              </a:lnSpc>
              <a:defRPr/>
            </a:pPr>
            <a:r>
              <a:rPr lang="en-US" sz="3200" b="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egoe Semibold" pitchFamily="34" charset="0"/>
                <a:cs typeface="+mn-cs"/>
              </a:rPr>
              <a:t>Strategize,</a:t>
            </a:r>
          </a:p>
          <a:p>
            <a:pPr>
              <a:lnSpc>
                <a:spcPct val="85000"/>
              </a:lnSpc>
              <a:defRPr/>
            </a:pPr>
            <a:r>
              <a:rPr lang="en-US" sz="3200" b="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egoe Semibold" pitchFamily="34" charset="0"/>
                <a:cs typeface="+mn-cs"/>
              </a:rPr>
              <a:t>Decide</a:t>
            </a:r>
          </a:p>
        </p:txBody>
      </p:sp>
      <p:sp>
        <p:nvSpPr>
          <p:cNvPr id="210968" name="Text Box 24"/>
          <p:cNvSpPr txBox="1">
            <a:spLocks noChangeArrowheads="1"/>
          </p:cNvSpPr>
          <p:nvPr/>
        </p:nvSpPr>
        <p:spPr bwMode="auto">
          <a:xfrm>
            <a:off x="1662113" y="1051008"/>
            <a:ext cx="2895344" cy="929485"/>
          </a:xfrm>
          <a:prstGeom prst="rect">
            <a:avLst/>
          </a:prstGeom>
          <a:noFill/>
          <a:ln w="9525" algn="ctr">
            <a:noFill/>
            <a:miter lim="800000"/>
            <a:headEnd/>
            <a:tailEnd/>
          </a:ln>
          <a:effectLst/>
        </p:spPr>
        <p:txBody>
          <a:bodyPr wrap="none">
            <a:spAutoFit/>
          </a:bodyPr>
          <a:lstStyle/>
          <a:p>
            <a:pPr>
              <a:lnSpc>
                <a:spcPct val="85000"/>
              </a:lnSpc>
              <a:defRPr/>
            </a:pPr>
            <a:r>
              <a:rPr lang="en-US"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egoe Semibold" pitchFamily="34" charset="0"/>
                <a:cs typeface="+mn-cs"/>
              </a:rPr>
              <a:t>Share,</a:t>
            </a:r>
          </a:p>
          <a:p>
            <a:pPr>
              <a:lnSpc>
                <a:spcPct val="85000"/>
              </a:lnSpc>
              <a:defRPr/>
            </a:pPr>
            <a:r>
              <a:rPr lang="en-US"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egoe Semibold" pitchFamily="34" charset="0"/>
                <a:cs typeface="+mn-cs"/>
              </a:rPr>
              <a:t>Communicate</a:t>
            </a:r>
          </a:p>
        </p:txBody>
      </p:sp>
      <p:pic>
        <p:nvPicPr>
          <p:cNvPr id="210969" name="Picture 25" descr="Visio-2002"/>
          <p:cNvPicPr>
            <a:picLocks noChangeAspect="1" noChangeArrowheads="1"/>
          </p:cNvPicPr>
          <p:nvPr/>
        </p:nvPicPr>
        <p:blipFill>
          <a:blip r:embed="rId19"/>
          <a:srcRect/>
          <a:stretch>
            <a:fillRect/>
          </a:stretch>
        </p:blipFill>
        <p:spPr bwMode="auto">
          <a:xfrm>
            <a:off x="1295400" y="4331018"/>
            <a:ext cx="1524000" cy="1139566"/>
          </a:xfrm>
          <a:prstGeom prst="rect">
            <a:avLst/>
          </a:prstGeom>
          <a:noFill/>
          <a:ln w="9525">
            <a:noFill/>
            <a:miter lim="800000"/>
            <a:headEnd/>
            <a:tailEnd/>
          </a:ln>
        </p:spPr>
      </p:pic>
      <p:pic>
        <p:nvPicPr>
          <p:cNvPr id="210970" name="Picture 26" descr="dense server tall rack"/>
          <p:cNvPicPr>
            <a:picLocks noChangeAspect="1" noChangeArrowheads="1"/>
          </p:cNvPicPr>
          <p:nvPr/>
        </p:nvPicPr>
        <p:blipFill>
          <a:blip r:embed="rId20"/>
          <a:srcRect/>
          <a:stretch>
            <a:fillRect/>
          </a:stretch>
        </p:blipFill>
        <p:spPr bwMode="auto">
          <a:xfrm>
            <a:off x="376238" y="4411222"/>
            <a:ext cx="812800" cy="2767039"/>
          </a:xfrm>
          <a:prstGeom prst="rect">
            <a:avLst/>
          </a:prstGeom>
          <a:noFill/>
          <a:ln w="9525">
            <a:noFill/>
            <a:miter lim="800000"/>
            <a:headEnd/>
            <a:tailEnd/>
          </a:ln>
        </p:spPr>
      </p:pic>
      <p:pic>
        <p:nvPicPr>
          <p:cNvPr id="210971" name="Picture 27" descr="amazon-screens"/>
          <p:cNvPicPr>
            <a:picLocks noChangeAspect="1" noChangeArrowheads="1"/>
          </p:cNvPicPr>
          <p:nvPr/>
        </p:nvPicPr>
        <p:blipFill>
          <a:blip r:embed="rId21"/>
          <a:srcRect/>
          <a:stretch>
            <a:fillRect/>
          </a:stretch>
        </p:blipFill>
        <p:spPr bwMode="auto">
          <a:xfrm>
            <a:off x="1828800" y="4892446"/>
            <a:ext cx="1676400" cy="1249846"/>
          </a:xfrm>
          <a:prstGeom prst="rect">
            <a:avLst/>
          </a:prstGeom>
          <a:noFill/>
          <a:ln w="9525">
            <a:noFill/>
            <a:miter lim="800000"/>
            <a:headEnd/>
            <a:tailEnd/>
          </a:ln>
        </p:spPr>
      </p:pic>
      <p:pic>
        <p:nvPicPr>
          <p:cNvPr id="210972" name="Picture 28" descr="WindowsMedia-screen"/>
          <p:cNvPicPr>
            <a:picLocks noChangeAspect="1" noChangeArrowheads="1"/>
          </p:cNvPicPr>
          <p:nvPr/>
        </p:nvPicPr>
        <p:blipFill>
          <a:blip r:embed="rId22"/>
          <a:srcRect/>
          <a:stretch>
            <a:fillRect/>
          </a:stretch>
        </p:blipFill>
        <p:spPr bwMode="auto">
          <a:xfrm>
            <a:off x="6553200" y="4250814"/>
            <a:ext cx="1371600" cy="1127870"/>
          </a:xfrm>
          <a:prstGeom prst="rect">
            <a:avLst/>
          </a:prstGeom>
          <a:noFill/>
          <a:ln w="9525">
            <a:noFill/>
            <a:miter lim="800000"/>
            <a:headEnd/>
            <a:tailEnd/>
          </a:ln>
        </p:spPr>
      </p:pic>
      <p:pic>
        <p:nvPicPr>
          <p:cNvPr id="210973" name="Picture 29" descr="WMC---screens"/>
          <p:cNvPicPr>
            <a:picLocks noChangeAspect="1" noChangeArrowheads="1"/>
          </p:cNvPicPr>
          <p:nvPr/>
        </p:nvPicPr>
        <p:blipFill>
          <a:blip r:embed="rId23"/>
          <a:srcRect/>
          <a:stretch>
            <a:fillRect/>
          </a:stretch>
        </p:blipFill>
        <p:spPr bwMode="auto">
          <a:xfrm>
            <a:off x="5638800" y="4732038"/>
            <a:ext cx="1600200" cy="1184681"/>
          </a:xfrm>
          <a:prstGeom prst="rect">
            <a:avLst/>
          </a:prstGeom>
          <a:noFill/>
          <a:ln w="9525">
            <a:noFill/>
            <a:miter lim="800000"/>
            <a:headEnd/>
            <a:tailEnd/>
          </a:ln>
        </p:spPr>
      </p:pic>
      <p:sp>
        <p:nvSpPr>
          <p:cNvPr id="210974" name="Text Box 30"/>
          <p:cNvSpPr txBox="1">
            <a:spLocks noChangeArrowheads="1"/>
          </p:cNvSpPr>
          <p:nvPr/>
        </p:nvSpPr>
        <p:spPr bwMode="auto">
          <a:xfrm>
            <a:off x="3000376" y="5113018"/>
            <a:ext cx="3127375" cy="695575"/>
          </a:xfrm>
          <a:prstGeom prst="rect">
            <a:avLst/>
          </a:prstGeom>
          <a:noFill/>
          <a:ln w="9525" algn="ctr">
            <a:noFill/>
            <a:miter lim="800000"/>
            <a:headEnd/>
            <a:tailEnd/>
          </a:ln>
        </p:spPr>
        <p:txBody>
          <a:bodyPr>
            <a:spAutoFit/>
          </a:bodyPr>
          <a:lstStyle/>
          <a:p>
            <a:pPr algn="ctr">
              <a:lnSpc>
                <a:spcPct val="70000"/>
              </a:lnSpc>
            </a:pPr>
            <a:r>
              <a:rPr lang="en-US" sz="2800" dirty="0">
                <a:solidFill>
                  <a:srgbClr val="1A255A"/>
                </a:solidFill>
                <a:latin typeface="Segoe Semibold"/>
              </a:rPr>
              <a:t>Information Access  </a:t>
            </a:r>
          </a:p>
        </p:txBody>
      </p:sp>
      <p:grpSp>
        <p:nvGrpSpPr>
          <p:cNvPr id="3" name="Group 31"/>
          <p:cNvGrpSpPr>
            <a:grpSpLocks/>
          </p:cNvGrpSpPr>
          <p:nvPr/>
        </p:nvGrpSpPr>
        <p:grpSpPr bwMode="auto">
          <a:xfrm>
            <a:off x="3925888" y="1939936"/>
            <a:ext cx="1219200" cy="1817958"/>
            <a:chOff x="2400" y="1392"/>
            <a:chExt cx="768" cy="1088"/>
          </a:xfrm>
        </p:grpSpPr>
        <p:pic>
          <p:nvPicPr>
            <p:cNvPr id="17439" name="Picture 32" descr="binary"/>
            <p:cNvPicPr>
              <a:picLocks noChangeAspect="1" noChangeArrowheads="1"/>
            </p:cNvPicPr>
            <p:nvPr/>
          </p:nvPicPr>
          <p:blipFill>
            <a:blip r:embed="rId24"/>
            <a:srcRect/>
            <a:stretch>
              <a:fillRect/>
            </a:stretch>
          </p:blipFill>
          <p:spPr bwMode="auto">
            <a:xfrm>
              <a:off x="2709" y="1392"/>
              <a:ext cx="400" cy="1088"/>
            </a:xfrm>
            <a:prstGeom prst="rect">
              <a:avLst/>
            </a:prstGeom>
            <a:noFill/>
            <a:ln w="9525">
              <a:noFill/>
              <a:miter lim="800000"/>
              <a:headEnd/>
              <a:tailEnd/>
            </a:ln>
          </p:spPr>
        </p:pic>
        <p:pic>
          <p:nvPicPr>
            <p:cNvPr id="17440" name="Picture 33" descr="Search the Web magnifying glass icon"/>
            <p:cNvPicPr>
              <a:picLocks noChangeAspect="1" noChangeArrowheads="1"/>
            </p:cNvPicPr>
            <p:nvPr/>
          </p:nvPicPr>
          <p:blipFill>
            <a:blip r:embed="rId25"/>
            <a:srcRect/>
            <a:stretch>
              <a:fillRect/>
            </a:stretch>
          </p:blipFill>
          <p:spPr bwMode="auto">
            <a:xfrm>
              <a:off x="2400" y="1680"/>
              <a:ext cx="768" cy="712"/>
            </a:xfrm>
            <a:prstGeom prst="rect">
              <a:avLst/>
            </a:prstGeom>
            <a:noFill/>
            <a:ln w="9525">
              <a:noFill/>
              <a:miter lim="800000"/>
              <a:headEnd/>
              <a:tailEnd/>
            </a:ln>
          </p:spPr>
        </p:pic>
      </p:grpSp>
      <p:sp>
        <p:nvSpPr>
          <p:cNvPr id="210978" name="Text Box 34"/>
          <p:cNvSpPr txBox="1">
            <a:spLocks noChangeArrowheads="1"/>
          </p:cNvSpPr>
          <p:nvPr/>
        </p:nvSpPr>
        <p:spPr bwMode="auto">
          <a:xfrm>
            <a:off x="3122614" y="3564067"/>
            <a:ext cx="2936875" cy="824841"/>
          </a:xfrm>
          <a:prstGeom prst="rect">
            <a:avLst/>
          </a:prstGeom>
          <a:noFill/>
          <a:ln w="9525">
            <a:noFill/>
            <a:miter lim="800000"/>
            <a:headEnd/>
            <a:tailEnd/>
          </a:ln>
          <a:effectLst/>
        </p:spPr>
        <p:txBody>
          <a:bodyPr>
            <a:spAutoFit/>
          </a:bodyPr>
          <a:lstStyle/>
          <a:p>
            <a:pPr algn="ctr">
              <a:lnSpc>
                <a:spcPct val="85000"/>
              </a:lnSpc>
              <a:defRPr/>
            </a:pPr>
            <a:r>
              <a:rPr lang="en-US" sz="2800" b="1" dirty="0">
                <a:effectLst>
                  <a:outerShdw blurRad="38100" dist="38100" dir="2700000" algn="tl">
                    <a:srgbClr val="000000"/>
                  </a:outerShdw>
                </a:effectLst>
                <a:latin typeface="Segoe Semibold" pitchFamily="34" charset="0"/>
                <a:cs typeface="+mn-cs"/>
              </a:rPr>
              <a:t>Find, Relate, Act</a:t>
            </a:r>
          </a:p>
        </p:txBody>
      </p:sp>
      <p:pic>
        <p:nvPicPr>
          <p:cNvPr id="17438" name="Picture 42" descr="Information-Driven"/>
          <p:cNvPicPr>
            <a:picLocks noChangeAspect="1" noChangeArrowheads="1"/>
          </p:cNvPicPr>
          <p:nvPr/>
        </p:nvPicPr>
        <p:blipFill>
          <a:blip r:embed="rId26"/>
          <a:srcRect/>
          <a:stretch>
            <a:fillRect/>
          </a:stretch>
        </p:blipFill>
        <p:spPr bwMode="auto">
          <a:xfrm>
            <a:off x="458789" y="264005"/>
            <a:ext cx="6010275" cy="771964"/>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0956"/>
                                        </p:tgtEl>
                                        <p:attrNameLst>
                                          <p:attrName>style.visibility</p:attrName>
                                        </p:attrNameLst>
                                      </p:cBhvr>
                                      <p:to>
                                        <p:strVal val="visible"/>
                                      </p:to>
                                    </p:set>
                                    <p:animEffect transition="in" filter="fade">
                                      <p:cBhvr>
                                        <p:cTn id="7" dur="500"/>
                                        <p:tgtEl>
                                          <p:spTgt spid="21095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0950"/>
                                        </p:tgtEl>
                                        <p:attrNameLst>
                                          <p:attrName>style.visibility</p:attrName>
                                        </p:attrNameLst>
                                      </p:cBhvr>
                                      <p:to>
                                        <p:strVal val="visible"/>
                                      </p:to>
                                    </p:set>
                                    <p:animEffect transition="in" filter="fade">
                                      <p:cBhvr>
                                        <p:cTn id="11" dur="1000"/>
                                        <p:tgtEl>
                                          <p:spTgt spid="210950"/>
                                        </p:tgtEl>
                                      </p:cBhvr>
                                    </p:animEffect>
                                  </p:childTnLst>
                                </p:cTn>
                              </p:par>
                              <p:par>
                                <p:cTn id="12" presetID="10" presetClass="entr" presetSubtype="0" fill="hold" nodeType="withEffect">
                                  <p:stCondLst>
                                    <p:cond delay="0"/>
                                  </p:stCondLst>
                                  <p:childTnLst>
                                    <p:set>
                                      <p:cBhvr>
                                        <p:cTn id="13" dur="1" fill="hold">
                                          <p:stCondLst>
                                            <p:cond delay="0"/>
                                          </p:stCondLst>
                                        </p:cTn>
                                        <p:tgtEl>
                                          <p:spTgt spid="210970"/>
                                        </p:tgtEl>
                                        <p:attrNameLst>
                                          <p:attrName>style.visibility</p:attrName>
                                        </p:attrNameLst>
                                      </p:cBhvr>
                                      <p:to>
                                        <p:strVal val="visible"/>
                                      </p:to>
                                    </p:set>
                                    <p:animEffect transition="in" filter="fade">
                                      <p:cBhvr>
                                        <p:cTn id="14" dur="1000"/>
                                        <p:tgtEl>
                                          <p:spTgt spid="210970"/>
                                        </p:tgtEl>
                                      </p:cBhvr>
                                    </p:animEffect>
                                  </p:childTnLst>
                                </p:cTn>
                              </p:par>
                              <p:par>
                                <p:cTn id="15" presetID="10" presetClass="entr" presetSubtype="0" fill="hold" nodeType="withEffect">
                                  <p:stCondLst>
                                    <p:cond delay="0"/>
                                  </p:stCondLst>
                                  <p:childTnLst>
                                    <p:set>
                                      <p:cBhvr>
                                        <p:cTn id="16" dur="1" fill="hold">
                                          <p:stCondLst>
                                            <p:cond delay="0"/>
                                          </p:stCondLst>
                                        </p:cTn>
                                        <p:tgtEl>
                                          <p:spTgt spid="210951"/>
                                        </p:tgtEl>
                                        <p:attrNameLst>
                                          <p:attrName>style.visibility</p:attrName>
                                        </p:attrNameLst>
                                      </p:cBhvr>
                                      <p:to>
                                        <p:strVal val="visible"/>
                                      </p:to>
                                    </p:set>
                                    <p:animEffect transition="in" filter="fade">
                                      <p:cBhvr>
                                        <p:cTn id="17" dur="1000"/>
                                        <p:tgtEl>
                                          <p:spTgt spid="210951"/>
                                        </p:tgtEl>
                                      </p:cBhvr>
                                    </p:animEffect>
                                  </p:childTnLst>
                                </p:cTn>
                              </p:par>
                              <p:par>
                                <p:cTn id="18" presetID="10" presetClass="entr" presetSubtype="0" fill="hold" nodeType="withEffect">
                                  <p:stCondLst>
                                    <p:cond delay="0"/>
                                  </p:stCondLst>
                                  <p:childTnLst>
                                    <p:set>
                                      <p:cBhvr>
                                        <p:cTn id="19" dur="1" fill="hold">
                                          <p:stCondLst>
                                            <p:cond delay="0"/>
                                          </p:stCondLst>
                                        </p:cTn>
                                        <p:tgtEl>
                                          <p:spTgt spid="210954"/>
                                        </p:tgtEl>
                                        <p:attrNameLst>
                                          <p:attrName>style.visibility</p:attrName>
                                        </p:attrNameLst>
                                      </p:cBhvr>
                                      <p:to>
                                        <p:strVal val="visible"/>
                                      </p:to>
                                    </p:set>
                                    <p:animEffect transition="in" filter="fade">
                                      <p:cBhvr>
                                        <p:cTn id="20" dur="1000"/>
                                        <p:tgtEl>
                                          <p:spTgt spid="210954"/>
                                        </p:tgtEl>
                                      </p:cBhvr>
                                    </p:animEffect>
                                  </p:childTnLst>
                                </p:cTn>
                              </p:par>
                              <p:par>
                                <p:cTn id="21" presetID="10" presetClass="entr" presetSubtype="0" fill="hold" nodeType="withEffect">
                                  <p:stCondLst>
                                    <p:cond delay="0"/>
                                  </p:stCondLst>
                                  <p:childTnLst>
                                    <p:set>
                                      <p:cBhvr>
                                        <p:cTn id="22" dur="1" fill="hold">
                                          <p:stCondLst>
                                            <p:cond delay="0"/>
                                          </p:stCondLst>
                                        </p:cTn>
                                        <p:tgtEl>
                                          <p:spTgt spid="210949"/>
                                        </p:tgtEl>
                                        <p:attrNameLst>
                                          <p:attrName>style.visibility</p:attrName>
                                        </p:attrNameLst>
                                      </p:cBhvr>
                                      <p:to>
                                        <p:strVal val="visible"/>
                                      </p:to>
                                    </p:set>
                                    <p:animEffect transition="in" filter="fade">
                                      <p:cBhvr>
                                        <p:cTn id="23" dur="1000"/>
                                        <p:tgtEl>
                                          <p:spTgt spid="210949"/>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childTnLst>
                                </p:cTn>
                              </p:par>
                              <p:par>
                                <p:cTn id="27" presetID="10" presetClass="entr" presetSubtype="0" fill="hold" nodeType="withEffect">
                                  <p:stCondLst>
                                    <p:cond delay="0"/>
                                  </p:stCondLst>
                                  <p:childTnLst>
                                    <p:set>
                                      <p:cBhvr>
                                        <p:cTn id="28" dur="1" fill="hold">
                                          <p:stCondLst>
                                            <p:cond delay="0"/>
                                          </p:stCondLst>
                                        </p:cTn>
                                        <p:tgtEl>
                                          <p:spTgt spid="210953"/>
                                        </p:tgtEl>
                                        <p:attrNameLst>
                                          <p:attrName>style.visibility</p:attrName>
                                        </p:attrNameLst>
                                      </p:cBhvr>
                                      <p:to>
                                        <p:strVal val="visible"/>
                                      </p:to>
                                    </p:set>
                                    <p:animEffect transition="in" filter="fade">
                                      <p:cBhvr>
                                        <p:cTn id="29" dur="1000"/>
                                        <p:tgtEl>
                                          <p:spTgt spid="210953"/>
                                        </p:tgtEl>
                                      </p:cBhvr>
                                    </p:animEffect>
                                  </p:childTnLst>
                                </p:cTn>
                              </p:par>
                              <p:par>
                                <p:cTn id="30" presetID="10" presetClass="entr" presetSubtype="0" fill="hold" nodeType="withEffect">
                                  <p:stCondLst>
                                    <p:cond delay="0"/>
                                  </p:stCondLst>
                                  <p:childTnLst>
                                    <p:set>
                                      <p:cBhvr>
                                        <p:cTn id="31" dur="1" fill="hold">
                                          <p:stCondLst>
                                            <p:cond delay="0"/>
                                          </p:stCondLst>
                                        </p:cTn>
                                        <p:tgtEl>
                                          <p:spTgt spid="210946"/>
                                        </p:tgtEl>
                                        <p:attrNameLst>
                                          <p:attrName>style.visibility</p:attrName>
                                        </p:attrNameLst>
                                      </p:cBhvr>
                                      <p:to>
                                        <p:strVal val="visible"/>
                                      </p:to>
                                    </p:set>
                                    <p:animEffect transition="in" filter="fade">
                                      <p:cBhvr>
                                        <p:cTn id="32" dur="1000"/>
                                        <p:tgtEl>
                                          <p:spTgt spid="210946"/>
                                        </p:tgtEl>
                                      </p:cBhvr>
                                    </p:animEffect>
                                  </p:childTnLst>
                                </p:cTn>
                              </p:par>
                            </p:childTnLst>
                          </p:cTn>
                        </p:par>
                        <p:par>
                          <p:cTn id="33" fill="hold">
                            <p:stCondLst>
                              <p:cond delay="1500"/>
                            </p:stCondLst>
                            <p:childTnLst>
                              <p:par>
                                <p:cTn id="34" presetID="42" presetClass="entr" presetSubtype="0" fill="hold" nodeType="afterEffect">
                                  <p:stCondLst>
                                    <p:cond delay="0"/>
                                  </p:stCondLst>
                                  <p:childTnLst>
                                    <p:set>
                                      <p:cBhvr>
                                        <p:cTn id="35" dur="1" fill="hold">
                                          <p:stCondLst>
                                            <p:cond delay="0"/>
                                          </p:stCondLst>
                                        </p:cTn>
                                        <p:tgtEl>
                                          <p:spTgt spid="210955"/>
                                        </p:tgtEl>
                                        <p:attrNameLst>
                                          <p:attrName>style.visibility</p:attrName>
                                        </p:attrNameLst>
                                      </p:cBhvr>
                                      <p:to>
                                        <p:strVal val="visible"/>
                                      </p:to>
                                    </p:set>
                                    <p:animEffect transition="in" filter="fade">
                                      <p:cBhvr>
                                        <p:cTn id="36" dur="1000"/>
                                        <p:tgtEl>
                                          <p:spTgt spid="210955"/>
                                        </p:tgtEl>
                                      </p:cBhvr>
                                    </p:animEffect>
                                    <p:anim calcmode="lin" valueType="num">
                                      <p:cBhvr>
                                        <p:cTn id="37" dur="1000" fill="hold"/>
                                        <p:tgtEl>
                                          <p:spTgt spid="210955"/>
                                        </p:tgtEl>
                                        <p:attrNameLst>
                                          <p:attrName>ppt_x</p:attrName>
                                        </p:attrNameLst>
                                      </p:cBhvr>
                                      <p:tavLst>
                                        <p:tav tm="0">
                                          <p:val>
                                            <p:strVal val="#ppt_x"/>
                                          </p:val>
                                        </p:tav>
                                        <p:tav tm="100000">
                                          <p:val>
                                            <p:strVal val="#ppt_x"/>
                                          </p:val>
                                        </p:tav>
                                      </p:tavLst>
                                    </p:anim>
                                    <p:anim calcmode="lin" valueType="num">
                                      <p:cBhvr>
                                        <p:cTn id="38" dur="1000" fill="hold"/>
                                        <p:tgtEl>
                                          <p:spTgt spid="210955"/>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210974"/>
                                        </p:tgtEl>
                                        <p:attrNameLst>
                                          <p:attrName>style.visibility</p:attrName>
                                        </p:attrNameLst>
                                      </p:cBhvr>
                                      <p:to>
                                        <p:strVal val="visible"/>
                                      </p:to>
                                    </p:set>
                                    <p:animEffect transition="in" filter="fade">
                                      <p:cBhvr>
                                        <p:cTn id="42" dur="2000"/>
                                        <p:tgtEl>
                                          <p:spTgt spid="210974"/>
                                        </p:tgtEl>
                                      </p:cBhvr>
                                    </p:animEffect>
                                  </p:childTnLst>
                                </p:cTn>
                              </p:par>
                              <p:par>
                                <p:cTn id="43" presetID="53" presetClass="entr" presetSubtype="0" fill="hold" nodeType="withEffect">
                                  <p:stCondLst>
                                    <p:cond delay="700"/>
                                  </p:stCondLst>
                                  <p:childTnLst>
                                    <p:set>
                                      <p:cBhvr>
                                        <p:cTn id="44" dur="1" fill="hold">
                                          <p:stCondLst>
                                            <p:cond delay="0"/>
                                          </p:stCondLst>
                                        </p:cTn>
                                        <p:tgtEl>
                                          <p:spTgt spid="210973"/>
                                        </p:tgtEl>
                                        <p:attrNameLst>
                                          <p:attrName>style.visibility</p:attrName>
                                        </p:attrNameLst>
                                      </p:cBhvr>
                                      <p:to>
                                        <p:strVal val="visible"/>
                                      </p:to>
                                    </p:set>
                                    <p:anim calcmode="lin" valueType="num">
                                      <p:cBhvr>
                                        <p:cTn id="45" dur="2000" fill="hold"/>
                                        <p:tgtEl>
                                          <p:spTgt spid="210973"/>
                                        </p:tgtEl>
                                        <p:attrNameLst>
                                          <p:attrName>ppt_w</p:attrName>
                                        </p:attrNameLst>
                                      </p:cBhvr>
                                      <p:tavLst>
                                        <p:tav tm="0">
                                          <p:val>
                                            <p:fltVal val="0"/>
                                          </p:val>
                                        </p:tav>
                                        <p:tav tm="100000">
                                          <p:val>
                                            <p:strVal val="#ppt_w"/>
                                          </p:val>
                                        </p:tav>
                                      </p:tavLst>
                                    </p:anim>
                                    <p:anim calcmode="lin" valueType="num">
                                      <p:cBhvr>
                                        <p:cTn id="46" dur="2000" fill="hold"/>
                                        <p:tgtEl>
                                          <p:spTgt spid="210973"/>
                                        </p:tgtEl>
                                        <p:attrNameLst>
                                          <p:attrName>ppt_h</p:attrName>
                                        </p:attrNameLst>
                                      </p:cBhvr>
                                      <p:tavLst>
                                        <p:tav tm="0">
                                          <p:val>
                                            <p:fltVal val="0"/>
                                          </p:val>
                                        </p:tav>
                                        <p:tav tm="100000">
                                          <p:val>
                                            <p:strVal val="#ppt_h"/>
                                          </p:val>
                                        </p:tav>
                                      </p:tavLst>
                                    </p:anim>
                                    <p:animEffect transition="in" filter="fade">
                                      <p:cBhvr>
                                        <p:cTn id="47" dur="2000"/>
                                        <p:tgtEl>
                                          <p:spTgt spid="210973"/>
                                        </p:tgtEl>
                                      </p:cBhvr>
                                    </p:animEffect>
                                  </p:childTnLst>
                                </p:cTn>
                              </p:par>
                              <p:par>
                                <p:cTn id="48" presetID="0" presetClass="path" presetSubtype="0" accel="50000" decel="50000" fill="hold" nodeType="withEffect">
                                  <p:stCondLst>
                                    <p:cond delay="700"/>
                                  </p:stCondLst>
                                  <p:childTnLst>
                                    <p:animMotion origin="layout" path="M 0.2125 0.17361 L 0.00416 -0.00417 " pathEditMode="relative" rAng="0" ptsTypes="AA">
                                      <p:cBhvr>
                                        <p:cTn id="49" dur="2000" fill="hold"/>
                                        <p:tgtEl>
                                          <p:spTgt spid="210973"/>
                                        </p:tgtEl>
                                        <p:attrNameLst>
                                          <p:attrName>ppt_x</p:attrName>
                                          <p:attrName>ppt_y</p:attrName>
                                        </p:attrNameLst>
                                      </p:cBhvr>
                                      <p:rCtr x="-104" y="-89"/>
                                    </p:animMotion>
                                  </p:childTnLst>
                                </p:cTn>
                              </p:par>
                              <p:par>
                                <p:cTn id="50" presetID="53" presetClass="entr" presetSubtype="0" fill="hold" nodeType="withEffect">
                                  <p:stCondLst>
                                    <p:cond delay="700"/>
                                  </p:stCondLst>
                                  <p:childTnLst>
                                    <p:set>
                                      <p:cBhvr>
                                        <p:cTn id="51" dur="1" fill="hold">
                                          <p:stCondLst>
                                            <p:cond delay="0"/>
                                          </p:stCondLst>
                                        </p:cTn>
                                        <p:tgtEl>
                                          <p:spTgt spid="210971"/>
                                        </p:tgtEl>
                                        <p:attrNameLst>
                                          <p:attrName>style.visibility</p:attrName>
                                        </p:attrNameLst>
                                      </p:cBhvr>
                                      <p:to>
                                        <p:strVal val="visible"/>
                                      </p:to>
                                    </p:set>
                                    <p:anim calcmode="lin" valueType="num">
                                      <p:cBhvr>
                                        <p:cTn id="52" dur="2000" fill="hold"/>
                                        <p:tgtEl>
                                          <p:spTgt spid="210971"/>
                                        </p:tgtEl>
                                        <p:attrNameLst>
                                          <p:attrName>ppt_w</p:attrName>
                                        </p:attrNameLst>
                                      </p:cBhvr>
                                      <p:tavLst>
                                        <p:tav tm="0">
                                          <p:val>
                                            <p:fltVal val="0"/>
                                          </p:val>
                                        </p:tav>
                                        <p:tav tm="100000">
                                          <p:val>
                                            <p:strVal val="#ppt_w"/>
                                          </p:val>
                                        </p:tav>
                                      </p:tavLst>
                                    </p:anim>
                                    <p:anim calcmode="lin" valueType="num">
                                      <p:cBhvr>
                                        <p:cTn id="53" dur="2000" fill="hold"/>
                                        <p:tgtEl>
                                          <p:spTgt spid="210971"/>
                                        </p:tgtEl>
                                        <p:attrNameLst>
                                          <p:attrName>ppt_h</p:attrName>
                                        </p:attrNameLst>
                                      </p:cBhvr>
                                      <p:tavLst>
                                        <p:tav tm="0">
                                          <p:val>
                                            <p:fltVal val="0"/>
                                          </p:val>
                                        </p:tav>
                                        <p:tav tm="100000">
                                          <p:val>
                                            <p:strVal val="#ppt_h"/>
                                          </p:val>
                                        </p:tav>
                                      </p:tavLst>
                                    </p:anim>
                                    <p:animEffect transition="in" filter="fade">
                                      <p:cBhvr>
                                        <p:cTn id="54" dur="2000"/>
                                        <p:tgtEl>
                                          <p:spTgt spid="210971"/>
                                        </p:tgtEl>
                                      </p:cBhvr>
                                    </p:animEffect>
                                  </p:childTnLst>
                                </p:cTn>
                              </p:par>
                              <p:par>
                                <p:cTn id="55" presetID="0" presetClass="path" presetSubtype="0" accel="50000" decel="50000" fill="hold" nodeType="withEffect">
                                  <p:stCondLst>
                                    <p:cond delay="700"/>
                                  </p:stCondLst>
                                  <p:childTnLst>
                                    <p:animMotion origin="layout" path="M -0.13334 0.14444 L 3.33333E-6 4.44444E-6 " pathEditMode="relative" rAng="0" ptsTypes="AA">
                                      <p:cBhvr>
                                        <p:cTn id="56" dur="2000" fill="hold"/>
                                        <p:tgtEl>
                                          <p:spTgt spid="210971"/>
                                        </p:tgtEl>
                                        <p:attrNameLst>
                                          <p:attrName>ppt_x</p:attrName>
                                          <p:attrName>ppt_y</p:attrName>
                                        </p:attrNameLst>
                                      </p:cBhvr>
                                      <p:rCtr x="67" y="-72"/>
                                    </p:animMotion>
                                  </p:childTnLst>
                                </p:cTn>
                              </p:par>
                              <p:par>
                                <p:cTn id="57" presetID="53" presetClass="entr" presetSubtype="0" fill="hold" nodeType="withEffect">
                                  <p:stCondLst>
                                    <p:cond delay="0"/>
                                  </p:stCondLst>
                                  <p:childTnLst>
                                    <p:set>
                                      <p:cBhvr>
                                        <p:cTn id="58" dur="1" fill="hold">
                                          <p:stCondLst>
                                            <p:cond delay="0"/>
                                          </p:stCondLst>
                                        </p:cTn>
                                        <p:tgtEl>
                                          <p:spTgt spid="210969"/>
                                        </p:tgtEl>
                                        <p:attrNameLst>
                                          <p:attrName>style.visibility</p:attrName>
                                        </p:attrNameLst>
                                      </p:cBhvr>
                                      <p:to>
                                        <p:strVal val="visible"/>
                                      </p:to>
                                    </p:set>
                                    <p:anim calcmode="lin" valueType="num">
                                      <p:cBhvr>
                                        <p:cTn id="59" dur="2000" fill="hold"/>
                                        <p:tgtEl>
                                          <p:spTgt spid="210969"/>
                                        </p:tgtEl>
                                        <p:attrNameLst>
                                          <p:attrName>ppt_w</p:attrName>
                                        </p:attrNameLst>
                                      </p:cBhvr>
                                      <p:tavLst>
                                        <p:tav tm="0">
                                          <p:val>
                                            <p:fltVal val="0"/>
                                          </p:val>
                                        </p:tav>
                                        <p:tav tm="100000">
                                          <p:val>
                                            <p:strVal val="#ppt_w"/>
                                          </p:val>
                                        </p:tav>
                                      </p:tavLst>
                                    </p:anim>
                                    <p:anim calcmode="lin" valueType="num">
                                      <p:cBhvr>
                                        <p:cTn id="60" dur="2000" fill="hold"/>
                                        <p:tgtEl>
                                          <p:spTgt spid="210969"/>
                                        </p:tgtEl>
                                        <p:attrNameLst>
                                          <p:attrName>ppt_h</p:attrName>
                                        </p:attrNameLst>
                                      </p:cBhvr>
                                      <p:tavLst>
                                        <p:tav tm="0">
                                          <p:val>
                                            <p:fltVal val="0"/>
                                          </p:val>
                                        </p:tav>
                                        <p:tav tm="100000">
                                          <p:val>
                                            <p:strVal val="#ppt_h"/>
                                          </p:val>
                                        </p:tav>
                                      </p:tavLst>
                                    </p:anim>
                                    <p:animEffect transition="in" filter="fade">
                                      <p:cBhvr>
                                        <p:cTn id="61" dur="2000"/>
                                        <p:tgtEl>
                                          <p:spTgt spid="210969"/>
                                        </p:tgtEl>
                                      </p:cBhvr>
                                    </p:animEffect>
                                  </p:childTnLst>
                                </p:cTn>
                              </p:par>
                              <p:par>
                                <p:cTn id="62" presetID="0" presetClass="path" presetSubtype="0" accel="50000" decel="50000" fill="hold" nodeType="withEffect">
                                  <p:stCondLst>
                                    <p:cond delay="0"/>
                                  </p:stCondLst>
                                  <p:childTnLst>
                                    <p:animMotion origin="layout" path="M -0.06667 0.24445 L 3.33333E-6 8.51852E-6 " pathEditMode="relative" ptsTypes="AA">
                                      <p:cBhvr>
                                        <p:cTn id="63" dur="2000" fill="hold"/>
                                        <p:tgtEl>
                                          <p:spTgt spid="210969"/>
                                        </p:tgtEl>
                                        <p:attrNameLst>
                                          <p:attrName>ppt_x</p:attrName>
                                          <p:attrName>ppt_y</p:attrName>
                                        </p:attrNameLst>
                                      </p:cBhvr>
                                    </p:animMotion>
                                  </p:childTnLst>
                                </p:cTn>
                              </p:par>
                              <p:par>
                                <p:cTn id="64" presetID="53" presetClass="entr" presetSubtype="0" fill="hold" nodeType="withEffect">
                                  <p:stCondLst>
                                    <p:cond delay="0"/>
                                  </p:stCondLst>
                                  <p:childTnLst>
                                    <p:set>
                                      <p:cBhvr>
                                        <p:cTn id="65" dur="1" fill="hold">
                                          <p:stCondLst>
                                            <p:cond delay="0"/>
                                          </p:stCondLst>
                                        </p:cTn>
                                        <p:tgtEl>
                                          <p:spTgt spid="210972"/>
                                        </p:tgtEl>
                                        <p:attrNameLst>
                                          <p:attrName>style.visibility</p:attrName>
                                        </p:attrNameLst>
                                      </p:cBhvr>
                                      <p:to>
                                        <p:strVal val="visible"/>
                                      </p:to>
                                    </p:set>
                                    <p:anim calcmode="lin" valueType="num">
                                      <p:cBhvr>
                                        <p:cTn id="66" dur="2000" fill="hold"/>
                                        <p:tgtEl>
                                          <p:spTgt spid="210972"/>
                                        </p:tgtEl>
                                        <p:attrNameLst>
                                          <p:attrName>ppt_w</p:attrName>
                                        </p:attrNameLst>
                                      </p:cBhvr>
                                      <p:tavLst>
                                        <p:tav tm="0">
                                          <p:val>
                                            <p:fltVal val="0"/>
                                          </p:val>
                                        </p:tav>
                                        <p:tav tm="100000">
                                          <p:val>
                                            <p:strVal val="#ppt_w"/>
                                          </p:val>
                                        </p:tav>
                                      </p:tavLst>
                                    </p:anim>
                                    <p:anim calcmode="lin" valueType="num">
                                      <p:cBhvr>
                                        <p:cTn id="67" dur="2000" fill="hold"/>
                                        <p:tgtEl>
                                          <p:spTgt spid="210972"/>
                                        </p:tgtEl>
                                        <p:attrNameLst>
                                          <p:attrName>ppt_h</p:attrName>
                                        </p:attrNameLst>
                                      </p:cBhvr>
                                      <p:tavLst>
                                        <p:tav tm="0">
                                          <p:val>
                                            <p:fltVal val="0"/>
                                          </p:val>
                                        </p:tav>
                                        <p:tav tm="100000">
                                          <p:val>
                                            <p:strVal val="#ppt_h"/>
                                          </p:val>
                                        </p:tav>
                                      </p:tavLst>
                                    </p:anim>
                                    <p:animEffect transition="in" filter="fade">
                                      <p:cBhvr>
                                        <p:cTn id="68" dur="2000"/>
                                        <p:tgtEl>
                                          <p:spTgt spid="210972"/>
                                        </p:tgtEl>
                                      </p:cBhvr>
                                    </p:animEffect>
                                  </p:childTnLst>
                                </p:cTn>
                              </p:par>
                              <p:par>
                                <p:cTn id="69" presetID="0" presetClass="path" presetSubtype="0" accel="50000" decel="50000" fill="hold" nodeType="withEffect">
                                  <p:stCondLst>
                                    <p:cond delay="0"/>
                                  </p:stCondLst>
                                  <p:childTnLst>
                                    <p:animMotion origin="layout" path="M 0.125 0.24444 L 0 -0.01134 " pathEditMode="relative" rAng="0" ptsTypes="AA">
                                      <p:cBhvr>
                                        <p:cTn id="70" dur="2000" fill="hold"/>
                                        <p:tgtEl>
                                          <p:spTgt spid="210972"/>
                                        </p:tgtEl>
                                        <p:attrNameLst>
                                          <p:attrName>ppt_x</p:attrName>
                                          <p:attrName>ppt_y</p:attrName>
                                        </p:attrNameLst>
                                      </p:cBhvr>
                                      <p:rCtr x="-63" y="-128"/>
                                    </p:animMotion>
                                  </p:childTnLst>
                                </p:cTn>
                              </p:par>
                            </p:childTnLst>
                          </p:cTn>
                        </p:par>
                        <p:par>
                          <p:cTn id="71" fill="hold">
                            <p:stCondLst>
                              <p:cond delay="5200"/>
                            </p:stCondLst>
                            <p:childTnLst>
                              <p:par>
                                <p:cTn id="72" presetID="42" presetClass="entr" presetSubtype="0" fill="hold" nodeType="afterEffect">
                                  <p:stCondLst>
                                    <p:cond delay="0"/>
                                  </p:stCondLst>
                                  <p:childTnLst>
                                    <p:set>
                                      <p:cBhvr>
                                        <p:cTn id="73" dur="1" fill="hold">
                                          <p:stCondLst>
                                            <p:cond delay="0"/>
                                          </p:stCondLst>
                                        </p:cTn>
                                        <p:tgtEl>
                                          <p:spTgt spid="210962"/>
                                        </p:tgtEl>
                                        <p:attrNameLst>
                                          <p:attrName>style.visibility</p:attrName>
                                        </p:attrNameLst>
                                      </p:cBhvr>
                                      <p:to>
                                        <p:strVal val="visible"/>
                                      </p:to>
                                    </p:set>
                                    <p:animEffect transition="in" filter="fade">
                                      <p:cBhvr>
                                        <p:cTn id="74" dur="1000"/>
                                        <p:tgtEl>
                                          <p:spTgt spid="210962"/>
                                        </p:tgtEl>
                                      </p:cBhvr>
                                    </p:animEffect>
                                    <p:anim calcmode="lin" valueType="num">
                                      <p:cBhvr>
                                        <p:cTn id="75" dur="1000" fill="hold"/>
                                        <p:tgtEl>
                                          <p:spTgt spid="210962"/>
                                        </p:tgtEl>
                                        <p:attrNameLst>
                                          <p:attrName>ppt_x</p:attrName>
                                        </p:attrNameLst>
                                      </p:cBhvr>
                                      <p:tavLst>
                                        <p:tav tm="0">
                                          <p:val>
                                            <p:strVal val="#ppt_x"/>
                                          </p:val>
                                        </p:tav>
                                        <p:tav tm="100000">
                                          <p:val>
                                            <p:strVal val="#ppt_x"/>
                                          </p:val>
                                        </p:tav>
                                      </p:tavLst>
                                    </p:anim>
                                    <p:anim calcmode="lin" valueType="num">
                                      <p:cBhvr>
                                        <p:cTn id="76" dur="1000" fill="hold"/>
                                        <p:tgtEl>
                                          <p:spTgt spid="210962"/>
                                        </p:tgtEl>
                                        <p:attrNameLst>
                                          <p:attrName>ppt_y</p:attrName>
                                        </p:attrNameLst>
                                      </p:cBhvr>
                                      <p:tavLst>
                                        <p:tav tm="0">
                                          <p:val>
                                            <p:strVal val="#ppt_y+.1"/>
                                          </p:val>
                                        </p:tav>
                                        <p:tav tm="100000">
                                          <p:val>
                                            <p:strVal val="#ppt_y"/>
                                          </p:val>
                                        </p:tav>
                                      </p:tavLst>
                                    </p:anim>
                                  </p:childTnLst>
                                </p:cTn>
                              </p:par>
                            </p:childTnLst>
                          </p:cTn>
                        </p:par>
                        <p:par>
                          <p:cTn id="77" fill="hold">
                            <p:stCondLst>
                              <p:cond delay="6200"/>
                            </p:stCondLst>
                            <p:childTnLst>
                              <p:par>
                                <p:cTn id="78" presetID="53" presetClass="entr" presetSubtype="0" fill="hold" grpId="0" nodeType="afterEffect">
                                  <p:stCondLst>
                                    <p:cond delay="0"/>
                                  </p:stCondLst>
                                  <p:childTnLst>
                                    <p:set>
                                      <p:cBhvr>
                                        <p:cTn id="79" dur="1" fill="hold">
                                          <p:stCondLst>
                                            <p:cond delay="0"/>
                                          </p:stCondLst>
                                        </p:cTn>
                                        <p:tgtEl>
                                          <p:spTgt spid="210978"/>
                                        </p:tgtEl>
                                        <p:attrNameLst>
                                          <p:attrName>style.visibility</p:attrName>
                                        </p:attrNameLst>
                                      </p:cBhvr>
                                      <p:to>
                                        <p:strVal val="visible"/>
                                      </p:to>
                                    </p:set>
                                    <p:anim calcmode="lin" valueType="num">
                                      <p:cBhvr>
                                        <p:cTn id="80" dur="1000" fill="hold"/>
                                        <p:tgtEl>
                                          <p:spTgt spid="210978"/>
                                        </p:tgtEl>
                                        <p:attrNameLst>
                                          <p:attrName>ppt_w</p:attrName>
                                        </p:attrNameLst>
                                      </p:cBhvr>
                                      <p:tavLst>
                                        <p:tav tm="0">
                                          <p:val>
                                            <p:fltVal val="0"/>
                                          </p:val>
                                        </p:tav>
                                        <p:tav tm="100000">
                                          <p:val>
                                            <p:strVal val="#ppt_w"/>
                                          </p:val>
                                        </p:tav>
                                      </p:tavLst>
                                    </p:anim>
                                    <p:anim calcmode="lin" valueType="num">
                                      <p:cBhvr>
                                        <p:cTn id="81" dur="1000" fill="hold"/>
                                        <p:tgtEl>
                                          <p:spTgt spid="210978"/>
                                        </p:tgtEl>
                                        <p:attrNameLst>
                                          <p:attrName>ppt_h</p:attrName>
                                        </p:attrNameLst>
                                      </p:cBhvr>
                                      <p:tavLst>
                                        <p:tav tm="0">
                                          <p:val>
                                            <p:fltVal val="0"/>
                                          </p:val>
                                        </p:tav>
                                        <p:tav tm="100000">
                                          <p:val>
                                            <p:strVal val="#ppt_h"/>
                                          </p:val>
                                        </p:tav>
                                      </p:tavLst>
                                    </p:anim>
                                    <p:animEffect transition="in" filter="fade">
                                      <p:cBhvr>
                                        <p:cTn id="82" dur="1000"/>
                                        <p:tgtEl>
                                          <p:spTgt spid="210978"/>
                                        </p:tgtEl>
                                      </p:cBhvr>
                                    </p:animEffect>
                                  </p:childTnLst>
                                </p:cTn>
                              </p:par>
                              <p:par>
                                <p:cTn id="83" presetID="10" presetClass="entr" presetSubtype="0" fill="hold" nodeType="with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fade">
                                      <p:cBhvr>
                                        <p:cTn id="85" dur="1000"/>
                                        <p:tgtEl>
                                          <p:spTgt spid="3"/>
                                        </p:tgtEl>
                                      </p:cBhvr>
                                    </p:animEffect>
                                  </p:childTnLst>
                                </p:cTn>
                              </p:par>
                              <p:par>
                                <p:cTn id="86" presetID="42" presetClass="entr" presetSubtype="0" fill="hold" nodeType="withEffect">
                                  <p:stCondLst>
                                    <p:cond delay="0"/>
                                  </p:stCondLst>
                                  <p:childTnLst>
                                    <p:set>
                                      <p:cBhvr>
                                        <p:cTn id="87" dur="1" fill="hold">
                                          <p:stCondLst>
                                            <p:cond delay="0"/>
                                          </p:stCondLst>
                                        </p:cTn>
                                        <p:tgtEl>
                                          <p:spTgt spid="210961"/>
                                        </p:tgtEl>
                                        <p:attrNameLst>
                                          <p:attrName>style.visibility</p:attrName>
                                        </p:attrNameLst>
                                      </p:cBhvr>
                                      <p:to>
                                        <p:strVal val="visible"/>
                                      </p:to>
                                    </p:set>
                                    <p:animEffect transition="in" filter="fade">
                                      <p:cBhvr>
                                        <p:cTn id="88" dur="1000"/>
                                        <p:tgtEl>
                                          <p:spTgt spid="210961"/>
                                        </p:tgtEl>
                                      </p:cBhvr>
                                    </p:animEffect>
                                    <p:anim calcmode="lin" valueType="num">
                                      <p:cBhvr>
                                        <p:cTn id="89" dur="1000" fill="hold"/>
                                        <p:tgtEl>
                                          <p:spTgt spid="210961"/>
                                        </p:tgtEl>
                                        <p:attrNameLst>
                                          <p:attrName>ppt_x</p:attrName>
                                        </p:attrNameLst>
                                      </p:cBhvr>
                                      <p:tavLst>
                                        <p:tav tm="0">
                                          <p:val>
                                            <p:strVal val="#ppt_x"/>
                                          </p:val>
                                        </p:tav>
                                        <p:tav tm="100000">
                                          <p:val>
                                            <p:strVal val="#ppt_x"/>
                                          </p:val>
                                        </p:tav>
                                      </p:tavLst>
                                    </p:anim>
                                    <p:anim calcmode="lin" valueType="num">
                                      <p:cBhvr>
                                        <p:cTn id="90" dur="1000" fill="hold"/>
                                        <p:tgtEl>
                                          <p:spTgt spid="210961"/>
                                        </p:tgtEl>
                                        <p:attrNameLst>
                                          <p:attrName>ppt_y</p:attrName>
                                        </p:attrNameLst>
                                      </p:cBhvr>
                                      <p:tavLst>
                                        <p:tav tm="0">
                                          <p:val>
                                            <p:strVal val="#ppt_y+.1"/>
                                          </p:val>
                                        </p:tav>
                                        <p:tav tm="100000">
                                          <p:val>
                                            <p:strVal val="#ppt_y"/>
                                          </p:val>
                                        </p:tav>
                                      </p:tavLst>
                                    </p:anim>
                                  </p:childTnLst>
                                </p:cTn>
                              </p:par>
                            </p:childTnLst>
                          </p:cTn>
                        </p:par>
                        <p:par>
                          <p:cTn id="91" fill="hold">
                            <p:stCondLst>
                              <p:cond delay="7200"/>
                            </p:stCondLst>
                            <p:childTnLst>
                              <p:par>
                                <p:cTn id="92" presetID="22" presetClass="entr" presetSubtype="8" fill="hold" nodeType="afterEffect">
                                  <p:stCondLst>
                                    <p:cond delay="0"/>
                                  </p:stCondLst>
                                  <p:childTnLst>
                                    <p:set>
                                      <p:cBhvr>
                                        <p:cTn id="93" dur="1" fill="hold">
                                          <p:stCondLst>
                                            <p:cond delay="0"/>
                                          </p:stCondLst>
                                        </p:cTn>
                                        <p:tgtEl>
                                          <p:spTgt spid="210965"/>
                                        </p:tgtEl>
                                        <p:attrNameLst>
                                          <p:attrName>style.visibility</p:attrName>
                                        </p:attrNameLst>
                                      </p:cBhvr>
                                      <p:to>
                                        <p:strVal val="visible"/>
                                      </p:to>
                                    </p:set>
                                    <p:animEffect transition="in" filter="wipe(left)">
                                      <p:cBhvr>
                                        <p:cTn id="94" dur="1000"/>
                                        <p:tgtEl>
                                          <p:spTgt spid="210965"/>
                                        </p:tgtEl>
                                      </p:cBhvr>
                                    </p:animEffect>
                                  </p:childTnLst>
                                </p:cTn>
                              </p:par>
                              <p:par>
                                <p:cTn id="95" presetID="22" presetClass="entr" presetSubtype="4" fill="hold" nodeType="withEffect">
                                  <p:stCondLst>
                                    <p:cond delay="0"/>
                                  </p:stCondLst>
                                  <p:childTnLst>
                                    <p:set>
                                      <p:cBhvr>
                                        <p:cTn id="96" dur="1" fill="hold">
                                          <p:stCondLst>
                                            <p:cond delay="0"/>
                                          </p:stCondLst>
                                        </p:cTn>
                                        <p:tgtEl>
                                          <p:spTgt spid="210947"/>
                                        </p:tgtEl>
                                        <p:attrNameLst>
                                          <p:attrName>style.visibility</p:attrName>
                                        </p:attrNameLst>
                                      </p:cBhvr>
                                      <p:to>
                                        <p:strVal val="visible"/>
                                      </p:to>
                                    </p:set>
                                    <p:animEffect transition="in" filter="wipe(down)">
                                      <p:cBhvr>
                                        <p:cTn id="97" dur="1000"/>
                                        <p:tgtEl>
                                          <p:spTgt spid="210947"/>
                                        </p:tgtEl>
                                      </p:cBhvr>
                                    </p:animEffect>
                                  </p:childTnLst>
                                </p:cTn>
                              </p:par>
                              <p:par>
                                <p:cTn id="98" presetID="22" presetClass="entr" presetSubtype="4" fill="hold" nodeType="withEffect">
                                  <p:stCondLst>
                                    <p:cond delay="0"/>
                                  </p:stCondLst>
                                  <p:childTnLst>
                                    <p:set>
                                      <p:cBhvr>
                                        <p:cTn id="99" dur="1" fill="hold">
                                          <p:stCondLst>
                                            <p:cond delay="0"/>
                                          </p:stCondLst>
                                        </p:cTn>
                                        <p:tgtEl>
                                          <p:spTgt spid="210952"/>
                                        </p:tgtEl>
                                        <p:attrNameLst>
                                          <p:attrName>style.visibility</p:attrName>
                                        </p:attrNameLst>
                                      </p:cBhvr>
                                      <p:to>
                                        <p:strVal val="visible"/>
                                      </p:to>
                                    </p:set>
                                    <p:animEffect transition="in" filter="wipe(down)">
                                      <p:cBhvr>
                                        <p:cTn id="100" dur="1000"/>
                                        <p:tgtEl>
                                          <p:spTgt spid="210952"/>
                                        </p:tgtEl>
                                      </p:cBhvr>
                                    </p:animEffect>
                                  </p:childTnLst>
                                </p:cTn>
                              </p:par>
                              <p:par>
                                <p:cTn id="101" presetID="22" presetClass="entr" presetSubtype="2" fill="hold" nodeType="withEffect">
                                  <p:stCondLst>
                                    <p:cond delay="0"/>
                                  </p:stCondLst>
                                  <p:childTnLst>
                                    <p:set>
                                      <p:cBhvr>
                                        <p:cTn id="102" dur="1" fill="hold">
                                          <p:stCondLst>
                                            <p:cond delay="0"/>
                                          </p:stCondLst>
                                        </p:cTn>
                                        <p:tgtEl>
                                          <p:spTgt spid="210964"/>
                                        </p:tgtEl>
                                        <p:attrNameLst>
                                          <p:attrName>style.visibility</p:attrName>
                                        </p:attrNameLst>
                                      </p:cBhvr>
                                      <p:to>
                                        <p:strVal val="visible"/>
                                      </p:to>
                                    </p:set>
                                    <p:animEffect transition="in" filter="wipe(right)">
                                      <p:cBhvr>
                                        <p:cTn id="103" dur="1000"/>
                                        <p:tgtEl>
                                          <p:spTgt spid="210964"/>
                                        </p:tgtEl>
                                      </p:cBhvr>
                                    </p:animEffect>
                                  </p:childTnLst>
                                </p:cTn>
                              </p:par>
                            </p:childTnLst>
                          </p:cTn>
                        </p:par>
                        <p:par>
                          <p:cTn id="104" fill="hold">
                            <p:stCondLst>
                              <p:cond delay="8200"/>
                            </p:stCondLst>
                            <p:childTnLst>
                              <p:par>
                                <p:cTn id="105" presetID="10" presetClass="entr" presetSubtype="0" fill="hold" nodeType="afterEffect">
                                  <p:stCondLst>
                                    <p:cond delay="0"/>
                                  </p:stCondLst>
                                  <p:childTnLst>
                                    <p:set>
                                      <p:cBhvr>
                                        <p:cTn id="106" dur="1" fill="hold">
                                          <p:stCondLst>
                                            <p:cond delay="0"/>
                                          </p:stCondLst>
                                        </p:cTn>
                                        <p:tgtEl>
                                          <p:spTgt spid="210966"/>
                                        </p:tgtEl>
                                        <p:attrNameLst>
                                          <p:attrName>style.visibility</p:attrName>
                                        </p:attrNameLst>
                                      </p:cBhvr>
                                      <p:to>
                                        <p:strVal val="visible"/>
                                      </p:to>
                                    </p:set>
                                    <p:animEffect transition="in" filter="fade">
                                      <p:cBhvr>
                                        <p:cTn id="107" dur="1000"/>
                                        <p:tgtEl>
                                          <p:spTgt spid="210966"/>
                                        </p:tgtEl>
                                      </p:cBhvr>
                                    </p:animEffect>
                                  </p:childTnLst>
                                </p:cTn>
                              </p:par>
                              <p:par>
                                <p:cTn id="108" presetID="10" presetClass="entr" presetSubtype="0" fill="hold" nodeType="withEffect">
                                  <p:stCondLst>
                                    <p:cond delay="0"/>
                                  </p:stCondLst>
                                  <p:childTnLst>
                                    <p:set>
                                      <p:cBhvr>
                                        <p:cTn id="109" dur="1" fill="hold">
                                          <p:stCondLst>
                                            <p:cond delay="0"/>
                                          </p:stCondLst>
                                        </p:cTn>
                                        <p:tgtEl>
                                          <p:spTgt spid="210968"/>
                                        </p:tgtEl>
                                        <p:attrNameLst>
                                          <p:attrName>style.visibility</p:attrName>
                                        </p:attrNameLst>
                                      </p:cBhvr>
                                      <p:to>
                                        <p:strVal val="visible"/>
                                      </p:to>
                                    </p:set>
                                    <p:animEffect transition="in" filter="fade">
                                      <p:cBhvr>
                                        <p:cTn id="110" dur="1000"/>
                                        <p:tgtEl>
                                          <p:spTgt spid="210968"/>
                                        </p:tgtEl>
                                      </p:cBhvr>
                                    </p:animEffect>
                                  </p:childTnLst>
                                </p:cTn>
                              </p:par>
                              <p:par>
                                <p:cTn id="111" presetID="10" presetClass="entr" presetSubtype="0" fill="hold" nodeType="withEffect">
                                  <p:stCondLst>
                                    <p:cond delay="0"/>
                                  </p:stCondLst>
                                  <p:childTnLst>
                                    <p:set>
                                      <p:cBhvr>
                                        <p:cTn id="112" dur="1" fill="hold">
                                          <p:stCondLst>
                                            <p:cond delay="0"/>
                                          </p:stCondLst>
                                        </p:cTn>
                                        <p:tgtEl>
                                          <p:spTgt spid="210967"/>
                                        </p:tgtEl>
                                        <p:attrNameLst>
                                          <p:attrName>style.visibility</p:attrName>
                                        </p:attrNameLst>
                                      </p:cBhvr>
                                      <p:to>
                                        <p:strVal val="visible"/>
                                      </p:to>
                                    </p:set>
                                    <p:animEffect transition="in" filter="fade">
                                      <p:cBhvr>
                                        <p:cTn id="113" dur="1000"/>
                                        <p:tgtEl>
                                          <p:spTgt spid="210967"/>
                                        </p:tgtEl>
                                      </p:cBhvr>
                                    </p:animEffect>
                                  </p:childTnLst>
                                </p:cTn>
                              </p:par>
                              <p:par>
                                <p:cTn id="114" presetID="10" presetClass="entr" presetSubtype="0" fill="hold" nodeType="withEffect">
                                  <p:stCondLst>
                                    <p:cond delay="0"/>
                                  </p:stCondLst>
                                  <p:childTnLst>
                                    <p:set>
                                      <p:cBhvr>
                                        <p:cTn id="115" dur="1" fill="hold">
                                          <p:stCondLst>
                                            <p:cond delay="0"/>
                                          </p:stCondLst>
                                        </p:cTn>
                                        <p:tgtEl>
                                          <p:spTgt spid="210963"/>
                                        </p:tgtEl>
                                        <p:attrNameLst>
                                          <p:attrName>style.visibility</p:attrName>
                                        </p:attrNameLst>
                                      </p:cBhvr>
                                      <p:to>
                                        <p:strVal val="visible"/>
                                      </p:to>
                                    </p:set>
                                    <p:animEffect transition="in" filter="fade">
                                      <p:cBhvr>
                                        <p:cTn id="116" dur="1000"/>
                                        <p:tgtEl>
                                          <p:spTgt spid="210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56" grpId="0"/>
      <p:bldP spid="210974" grpId="0"/>
      <p:bldP spid="21097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Generic Architecture Diagram</a:t>
            </a:r>
            <a:endParaRPr lang="en-GB" dirty="0"/>
          </a:p>
        </p:txBody>
      </p:sp>
      <p:sp>
        <p:nvSpPr>
          <p:cNvPr id="4" name="Rounded Rectangle 3"/>
          <p:cNvSpPr/>
          <p:nvPr/>
        </p:nvSpPr>
        <p:spPr>
          <a:xfrm>
            <a:off x="142875" y="5188199"/>
            <a:ext cx="8858250" cy="180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5" name="TextBox 21"/>
          <p:cNvSpPr txBox="1">
            <a:spLocks noChangeArrowheads="1"/>
          </p:cNvSpPr>
          <p:nvPr/>
        </p:nvSpPr>
        <p:spPr bwMode="auto">
          <a:xfrm rot="-5400000">
            <a:off x="-172185" y="5943426"/>
            <a:ext cx="1428635" cy="369332"/>
          </a:xfrm>
          <a:prstGeom prst="rect">
            <a:avLst/>
          </a:prstGeom>
          <a:noFill/>
          <a:ln w="9525">
            <a:noFill/>
            <a:miter lim="800000"/>
            <a:headEnd/>
            <a:tailEnd/>
          </a:ln>
        </p:spPr>
        <p:txBody>
          <a:bodyPr>
            <a:spAutoFit/>
          </a:bodyPr>
          <a:lstStyle/>
          <a:p>
            <a:pPr algn="ctr"/>
            <a:r>
              <a:rPr lang="en-GB" dirty="0"/>
              <a:t>Services</a:t>
            </a:r>
          </a:p>
        </p:txBody>
      </p:sp>
      <p:sp>
        <p:nvSpPr>
          <p:cNvPr id="6" name="Rounded Rectangle 5"/>
          <p:cNvSpPr/>
          <p:nvPr/>
        </p:nvSpPr>
        <p:spPr>
          <a:xfrm>
            <a:off x="142875" y="3233225"/>
            <a:ext cx="8858250" cy="180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7" name="TextBox 19"/>
          <p:cNvSpPr txBox="1">
            <a:spLocks noChangeArrowheads="1"/>
          </p:cNvSpPr>
          <p:nvPr/>
        </p:nvSpPr>
        <p:spPr bwMode="auto">
          <a:xfrm rot="-5400000">
            <a:off x="7828815" y="3913261"/>
            <a:ext cx="1428634" cy="369332"/>
          </a:xfrm>
          <a:prstGeom prst="rect">
            <a:avLst/>
          </a:prstGeom>
          <a:noFill/>
          <a:ln w="9525">
            <a:noFill/>
            <a:miter lim="800000"/>
            <a:headEnd/>
            <a:tailEnd/>
          </a:ln>
        </p:spPr>
        <p:txBody>
          <a:bodyPr>
            <a:spAutoFit/>
          </a:bodyPr>
          <a:lstStyle/>
          <a:p>
            <a:pPr algn="ctr"/>
            <a:r>
              <a:rPr lang="en-GB" dirty="0"/>
              <a:t>Servers</a:t>
            </a:r>
          </a:p>
        </p:txBody>
      </p:sp>
      <p:sp>
        <p:nvSpPr>
          <p:cNvPr id="8" name="Rounded Rectangle 7"/>
          <p:cNvSpPr/>
          <p:nvPr/>
        </p:nvSpPr>
        <p:spPr>
          <a:xfrm>
            <a:off x="142875" y="1278252"/>
            <a:ext cx="8858250" cy="180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pic>
        <p:nvPicPr>
          <p:cNvPr id="9" name="Picture 2" descr="C:\Program Files\Microsoft Resource DVD Artwork\DVD_ART\Artwork_Imagery\HARDWARE_IMAGERY\Photos - OEM Hardware\Windows CE Embedded Devices\Hyundai ImageQuest W152 (Thin Client).png"/>
          <p:cNvPicPr>
            <a:picLocks noChangeAspect="1" noChangeArrowheads="1"/>
          </p:cNvPicPr>
          <p:nvPr/>
        </p:nvPicPr>
        <p:blipFill>
          <a:blip r:embed="rId2" cstate="email"/>
          <a:srcRect/>
          <a:stretch>
            <a:fillRect/>
          </a:stretch>
        </p:blipFill>
        <p:spPr bwMode="auto">
          <a:xfrm>
            <a:off x="714350" y="1353443"/>
            <a:ext cx="1533525" cy="1579017"/>
          </a:xfrm>
          <a:prstGeom prst="rect">
            <a:avLst/>
          </a:prstGeom>
          <a:noFill/>
          <a:ln w="9525">
            <a:noFill/>
            <a:miter lim="800000"/>
            <a:headEnd/>
            <a:tailEnd/>
          </a:ln>
        </p:spPr>
      </p:pic>
      <p:pic>
        <p:nvPicPr>
          <p:cNvPr id="10" name="Picture 13" descr="C:\Program Files\Microsoft Resource DVD Artwork\DVD_ART\Artwork_Imagery\HARDWARE_IMAGERY\Illustration - Misc Hardware\XML Icons\Server.png"/>
          <p:cNvPicPr>
            <a:picLocks noChangeAspect="1" noChangeArrowheads="1"/>
          </p:cNvPicPr>
          <p:nvPr/>
        </p:nvPicPr>
        <p:blipFill>
          <a:blip r:embed="rId3" cstate="email"/>
          <a:srcRect/>
          <a:stretch>
            <a:fillRect/>
          </a:stretch>
        </p:blipFill>
        <p:spPr bwMode="auto">
          <a:xfrm>
            <a:off x="7215189" y="3308417"/>
            <a:ext cx="1087437" cy="1689298"/>
          </a:xfrm>
          <a:prstGeom prst="rect">
            <a:avLst/>
          </a:prstGeom>
          <a:noFill/>
          <a:ln w="9525">
            <a:noFill/>
            <a:miter lim="800000"/>
            <a:headEnd/>
            <a:tailEnd/>
          </a:ln>
        </p:spPr>
      </p:pic>
      <p:pic>
        <p:nvPicPr>
          <p:cNvPr id="11" name="Picture 14" descr="C:\Program Files\Microsoft Resource DVD Artwork\DVD_ART\Artwork_Imagery\HARDWARE_IMAGERY\Illustration - Misc Hardware\XML Icons\Internet cloud web.png"/>
          <p:cNvPicPr>
            <a:picLocks noChangeAspect="1" noChangeArrowheads="1"/>
          </p:cNvPicPr>
          <p:nvPr/>
        </p:nvPicPr>
        <p:blipFill>
          <a:blip r:embed="rId4" cstate="email"/>
          <a:srcRect/>
          <a:stretch>
            <a:fillRect/>
          </a:stretch>
        </p:blipFill>
        <p:spPr bwMode="auto">
          <a:xfrm>
            <a:off x="857250" y="5639347"/>
            <a:ext cx="2209800" cy="1002550"/>
          </a:xfrm>
          <a:prstGeom prst="rect">
            <a:avLst/>
          </a:prstGeom>
          <a:noFill/>
          <a:ln w="9525">
            <a:noFill/>
            <a:miter lim="800000"/>
            <a:headEnd/>
            <a:tailEnd/>
          </a:ln>
        </p:spPr>
      </p:pic>
      <p:sp>
        <p:nvSpPr>
          <p:cNvPr id="12" name="TextBox 17"/>
          <p:cNvSpPr txBox="1">
            <a:spLocks noChangeArrowheads="1"/>
          </p:cNvSpPr>
          <p:nvPr/>
        </p:nvSpPr>
        <p:spPr bwMode="auto">
          <a:xfrm rot="-5400000">
            <a:off x="-243623" y="1958286"/>
            <a:ext cx="1428634" cy="369332"/>
          </a:xfrm>
          <a:prstGeom prst="rect">
            <a:avLst/>
          </a:prstGeom>
          <a:noFill/>
          <a:ln w="9525">
            <a:noFill/>
            <a:miter lim="800000"/>
            <a:headEnd/>
            <a:tailEnd/>
          </a:ln>
        </p:spPr>
        <p:txBody>
          <a:bodyPr>
            <a:spAutoFit/>
          </a:bodyPr>
          <a:lstStyle/>
          <a:p>
            <a:pPr algn="ctr"/>
            <a:r>
              <a:rPr lang="en-GB" dirty="0"/>
              <a:t>Clients</a:t>
            </a:r>
          </a:p>
        </p:txBody>
      </p:sp>
      <p:sp>
        <p:nvSpPr>
          <p:cNvPr id="13" name="TextBox 12"/>
          <p:cNvSpPr txBox="1"/>
          <p:nvPr/>
        </p:nvSpPr>
        <p:spPr>
          <a:xfrm>
            <a:off x="2714612" y="1654197"/>
            <a:ext cx="5214974" cy="954107"/>
          </a:xfrm>
          <a:prstGeom prst="rect">
            <a:avLst/>
          </a:prstGeom>
          <a:noFill/>
        </p:spPr>
        <p:txBody>
          <a:bodyPr wrap="square" rtlCol="0">
            <a:spAutoFit/>
          </a:bodyPr>
          <a:lstStyle/>
          <a:p>
            <a:r>
              <a:rPr lang="en-GB" sz="2800" dirty="0" smtClean="0"/>
              <a:t>Devices that do work connected or disconnected</a:t>
            </a:r>
            <a:endParaRPr lang="en-GB" sz="2800" dirty="0"/>
          </a:p>
        </p:txBody>
      </p:sp>
      <p:sp>
        <p:nvSpPr>
          <p:cNvPr id="14" name="TextBox 13"/>
          <p:cNvSpPr txBox="1"/>
          <p:nvPr/>
        </p:nvSpPr>
        <p:spPr>
          <a:xfrm>
            <a:off x="1785918" y="3383609"/>
            <a:ext cx="5214974" cy="1384995"/>
          </a:xfrm>
          <a:prstGeom prst="rect">
            <a:avLst/>
          </a:prstGeom>
          <a:noFill/>
        </p:spPr>
        <p:txBody>
          <a:bodyPr wrap="square" rtlCol="0">
            <a:spAutoFit/>
          </a:bodyPr>
          <a:lstStyle/>
          <a:p>
            <a:r>
              <a:rPr lang="en-GB" sz="2800" dirty="0" smtClean="0"/>
              <a:t>Technology that you own that sits “at the centre” delivering value for your business</a:t>
            </a:r>
            <a:endParaRPr lang="en-GB" sz="2800" dirty="0"/>
          </a:p>
        </p:txBody>
      </p:sp>
      <p:sp>
        <p:nvSpPr>
          <p:cNvPr id="15" name="TextBox 14"/>
          <p:cNvSpPr txBox="1"/>
          <p:nvPr/>
        </p:nvSpPr>
        <p:spPr>
          <a:xfrm>
            <a:off x="3286116" y="5309469"/>
            <a:ext cx="5214974" cy="1384995"/>
          </a:xfrm>
          <a:prstGeom prst="rect">
            <a:avLst/>
          </a:prstGeom>
          <a:noFill/>
        </p:spPr>
        <p:txBody>
          <a:bodyPr wrap="square" rtlCol="0">
            <a:spAutoFit/>
          </a:bodyPr>
          <a:lstStyle/>
          <a:p>
            <a:r>
              <a:rPr lang="en-GB" sz="2800" dirty="0" smtClean="0"/>
              <a:t>Services that you use “in the cloud” – either free or paid for, however you don’t own it</a:t>
            </a:r>
            <a:endParaRPr lang="en-GB" sz="2800" dirty="0"/>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le 21"/>
          <p:cNvGraphicFramePr>
            <a:graphicFrameLocks noGrp="1"/>
          </p:cNvGraphicFramePr>
          <p:nvPr/>
        </p:nvGraphicFramePr>
        <p:xfrm>
          <a:off x="0" y="1127850"/>
          <a:ext cx="9144000" cy="5892964"/>
        </p:xfrm>
        <a:graphic>
          <a:graphicData uri="http://schemas.openxmlformats.org/drawingml/2006/table">
            <a:tbl>
              <a:tblPr firstRow="1" bandRow="1">
                <a:tableStyleId>{2D5ABB26-0587-4C30-8999-92F81FD0307C}</a:tableStyleId>
              </a:tblPr>
              <a:tblGrid>
                <a:gridCol w="2285983"/>
                <a:gridCol w="6858017"/>
              </a:tblGrid>
              <a:tr h="821340">
                <a:tc>
                  <a:txBody>
                    <a:bodyPr/>
                    <a:lstStyle/>
                    <a:p>
                      <a:endParaRPr lang="en-GB" sz="1900" dirty="0"/>
                    </a:p>
                  </a:txBody>
                  <a:tcPr marT="48122" marB="48122">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GB" sz="1900" dirty="0" smtClean="0"/>
                        <a:t>Professional e-mail</a:t>
                      </a:r>
                    </a:p>
                    <a:p>
                      <a:r>
                        <a:rPr lang="en-GB" sz="1900" dirty="0" smtClean="0"/>
                        <a:t>E-mail via many access points</a:t>
                      </a:r>
                    </a:p>
                  </a:txBody>
                  <a:tcPr marT="48122" marB="48122">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821340">
                <a:tc>
                  <a:txBody>
                    <a:bodyPr/>
                    <a:lstStyle/>
                    <a:p>
                      <a:endParaRPr lang="en-GB" sz="1900" dirty="0"/>
                    </a:p>
                  </a:txBody>
                  <a:tcPr marT="48122" marB="48122">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900" dirty="0" smtClean="0"/>
                        <a:t>Personal, business</a:t>
                      </a:r>
                      <a:r>
                        <a:rPr lang="en-GB" sz="1900" baseline="0" dirty="0" smtClean="0"/>
                        <a:t> and shared calendars</a:t>
                      </a:r>
                    </a:p>
                    <a:p>
                      <a:r>
                        <a:rPr lang="en-GB" sz="1900" baseline="0" dirty="0" smtClean="0"/>
                        <a:t>Ability for others to see diary and manage / request time</a:t>
                      </a:r>
                      <a:endParaRPr lang="en-GB" sz="1900" dirty="0"/>
                    </a:p>
                  </a:txBody>
                  <a:tcPr marT="48122" marB="48122">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1340">
                <a:tc>
                  <a:txBody>
                    <a:bodyPr/>
                    <a:lstStyle/>
                    <a:p>
                      <a:endParaRPr lang="en-GB" sz="1900" dirty="0"/>
                    </a:p>
                  </a:txBody>
                  <a:tcPr marT="48122" marB="48122">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900" dirty="0" smtClean="0"/>
                        <a:t>Find information no matter</a:t>
                      </a:r>
                      <a:r>
                        <a:rPr lang="en-GB" sz="1900" baseline="0" dirty="0" smtClean="0"/>
                        <a:t> where it is filed</a:t>
                      </a:r>
                    </a:p>
                    <a:p>
                      <a:r>
                        <a:rPr lang="en-GB" sz="1900" baseline="0" dirty="0" smtClean="0"/>
                        <a:t>Use all information that we have access to</a:t>
                      </a:r>
                      <a:endParaRPr lang="en-GB" sz="1900" dirty="0"/>
                    </a:p>
                  </a:txBody>
                  <a:tcPr marT="48122" marB="48122">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1340">
                <a:tc>
                  <a:txBody>
                    <a:bodyPr/>
                    <a:lstStyle/>
                    <a:p>
                      <a:endParaRPr lang="en-GB" sz="1900" dirty="0"/>
                    </a:p>
                  </a:txBody>
                  <a:tcPr marT="48122" marB="48122">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900" dirty="0" smtClean="0"/>
                        <a:t>Build compelling documents and brochures</a:t>
                      </a:r>
                    </a:p>
                    <a:p>
                      <a:r>
                        <a:rPr lang="en-GB" sz="1900" dirty="0" smtClean="0"/>
                        <a:t>Deliver in house what only used to be available via an agency</a:t>
                      </a:r>
                      <a:endParaRPr lang="en-GB" sz="1900" dirty="0"/>
                    </a:p>
                  </a:txBody>
                  <a:tcPr marT="48122" marB="48122">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1340">
                <a:tc>
                  <a:txBody>
                    <a:bodyPr/>
                    <a:lstStyle/>
                    <a:p>
                      <a:endParaRPr lang="en-GB" sz="1900" dirty="0"/>
                    </a:p>
                  </a:txBody>
                  <a:tcPr marT="48122" marB="48122">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900" dirty="0" smtClean="0"/>
                        <a:t>Have</a:t>
                      </a:r>
                      <a:r>
                        <a:rPr lang="en-GB" sz="1900" baseline="0" dirty="0" smtClean="0"/>
                        <a:t> full access to your customer information anywhere</a:t>
                      </a:r>
                    </a:p>
                    <a:p>
                      <a:r>
                        <a:rPr lang="en-GB" sz="1900" baseline="0" dirty="0" smtClean="0"/>
                        <a:t>Manages and share the sales and support</a:t>
                      </a:r>
                      <a:endParaRPr lang="en-GB" sz="1900" dirty="0"/>
                    </a:p>
                  </a:txBody>
                  <a:tcPr marT="48122" marB="48122">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10877">
                <a:tc>
                  <a:txBody>
                    <a:bodyPr/>
                    <a:lstStyle/>
                    <a:p>
                      <a:endParaRPr lang="en-GB" sz="1900" dirty="0"/>
                    </a:p>
                  </a:txBody>
                  <a:tcPr marT="48122" marB="48122">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900" dirty="0" smtClean="0"/>
                        <a:t>Run the best applications to  help you run your business</a:t>
                      </a:r>
                    </a:p>
                    <a:p>
                      <a:r>
                        <a:rPr lang="en-GB" sz="1900" dirty="0" smtClean="0"/>
                        <a:t>There are more Line of Business (LOB) applications</a:t>
                      </a:r>
                      <a:r>
                        <a:rPr lang="en-GB" sz="1900" baseline="0" dirty="0" smtClean="0"/>
                        <a:t> on Windows</a:t>
                      </a:r>
                      <a:endParaRPr lang="en-GB" sz="1900" dirty="0"/>
                    </a:p>
                  </a:txBody>
                  <a:tcPr marT="48122" marB="48122">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1340">
                <a:tc>
                  <a:txBody>
                    <a:bodyPr/>
                    <a:lstStyle/>
                    <a:p>
                      <a:endParaRPr lang="en-GB" sz="1900"/>
                    </a:p>
                  </a:txBody>
                  <a:tcPr marT="48122" marB="48122">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GB" sz="1900" dirty="0" smtClean="0"/>
                        <a:t>Keep all your business information safe</a:t>
                      </a:r>
                      <a:r>
                        <a:rPr lang="en-GB" sz="1900" baseline="0" dirty="0" smtClean="0"/>
                        <a:t> and easy to recover</a:t>
                      </a:r>
                    </a:p>
                    <a:p>
                      <a:r>
                        <a:rPr lang="en-GB" sz="1900" baseline="0" dirty="0" smtClean="0"/>
                        <a:t>Stop “nasty” things happening to your PCs</a:t>
                      </a:r>
                      <a:endParaRPr lang="en-GB" sz="1900" dirty="0"/>
                    </a:p>
                  </a:txBody>
                  <a:tcPr marT="48122" marB="48122">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
        <p:nvSpPr>
          <p:cNvPr id="2" name="Title 1"/>
          <p:cNvSpPr>
            <a:spLocks noGrp="1"/>
          </p:cNvSpPr>
          <p:nvPr>
            <p:ph type="title"/>
          </p:nvPr>
        </p:nvSpPr>
        <p:spPr/>
        <p:txBody>
          <a:bodyPr/>
          <a:lstStyle/>
          <a:p>
            <a:r>
              <a:rPr lang="en-GB" dirty="0" smtClean="0"/>
              <a:t>What do you want to do?</a:t>
            </a:r>
            <a:endParaRPr lang="en-GB" dirty="0"/>
          </a:p>
        </p:txBody>
      </p:sp>
      <p:pic>
        <p:nvPicPr>
          <p:cNvPr id="4" name="Picture 9" descr="C:\Program Files\Microsoft Resource DVD Artwork\DVD_ART\Artwork_Imagery\Shapes and Graphics\MSN Illustration Icon\MSN icon envelope only.png">
            <a:hlinkClick r:id="rId2" action="ppaction://hlinksldjump" tooltip="Professional e-Mail"/>
          </p:cNvPr>
          <p:cNvPicPr>
            <a:picLocks noChangeAspect="1" noChangeArrowheads="1"/>
          </p:cNvPicPr>
          <p:nvPr/>
        </p:nvPicPr>
        <p:blipFill>
          <a:blip r:embed="rId3" cstate="print"/>
          <a:srcRect b="42857"/>
          <a:stretch>
            <a:fillRect/>
          </a:stretch>
        </p:blipFill>
        <p:spPr bwMode="auto">
          <a:xfrm>
            <a:off x="216125" y="894537"/>
            <a:ext cx="978836" cy="962448"/>
          </a:xfrm>
          <a:prstGeom prst="rect">
            <a:avLst/>
          </a:prstGeom>
          <a:noFill/>
        </p:spPr>
      </p:pic>
      <p:pic>
        <p:nvPicPr>
          <p:cNvPr id="5" name="Picture 11" descr="C:\Program Files\Microsoft Resource DVD Artwork\DVD_ART\Artwork_Imagery\Shapes and Graphics\documents folders Pages\newspaper daily news smalle.png">
            <a:hlinkClick r:id="rId4" action="ppaction://hlinksldjump" tooltip="Sell and Market your business"/>
          </p:cNvPr>
          <p:cNvPicPr>
            <a:picLocks noChangeAspect="1" noChangeArrowheads="1"/>
          </p:cNvPicPr>
          <p:nvPr/>
        </p:nvPicPr>
        <p:blipFill>
          <a:blip r:embed="rId5" cstate="print"/>
          <a:srcRect t="-10684" r="-12698"/>
          <a:stretch>
            <a:fillRect/>
          </a:stretch>
        </p:blipFill>
        <p:spPr bwMode="auto">
          <a:xfrm>
            <a:off x="216125" y="3586859"/>
            <a:ext cx="990600" cy="830914"/>
          </a:xfrm>
          <a:prstGeom prst="rect">
            <a:avLst/>
          </a:prstGeom>
          <a:noFill/>
        </p:spPr>
      </p:pic>
      <p:pic>
        <p:nvPicPr>
          <p:cNvPr id="6" name="Picture 17" descr="C:\Program Files\Microsoft Resource DVD Artwork\DVD_ART\Artwork_Imagery\HARDWARE_IMAGERY\Illustration - Misc Hardware\Windows Vista Illustration Icons\Search Documents.png">
            <a:hlinkClick r:id="rId6" action="ppaction://hlinksldjump" tooltip="Find all your information quickly"/>
          </p:cNvPr>
          <p:cNvPicPr>
            <a:picLocks noChangeAspect="1" noChangeArrowheads="1"/>
          </p:cNvPicPr>
          <p:nvPr/>
        </p:nvPicPr>
        <p:blipFill>
          <a:blip r:embed="rId7" cstate="print"/>
          <a:srcRect/>
          <a:stretch>
            <a:fillRect/>
          </a:stretch>
        </p:blipFill>
        <p:spPr bwMode="auto">
          <a:xfrm>
            <a:off x="216125" y="2685020"/>
            <a:ext cx="914400" cy="962448"/>
          </a:xfrm>
          <a:prstGeom prst="rect">
            <a:avLst/>
          </a:prstGeom>
          <a:noFill/>
        </p:spPr>
      </p:pic>
      <p:pic>
        <p:nvPicPr>
          <p:cNvPr id="8" name="Picture 20" descr="C:\Program Files\Microsoft Resource DVD Artwork\DVD_ART\Artwork_Imagery\Shapes and Graphics\MSN Illustration Icon\MSN icon calendar.png">
            <a:hlinkClick r:id="rId8" action="ppaction://hlinksldjump" tooltip="Calendars"/>
          </p:cNvPr>
          <p:cNvPicPr>
            <a:picLocks noChangeAspect="1" noChangeArrowheads="1"/>
          </p:cNvPicPr>
          <p:nvPr/>
        </p:nvPicPr>
        <p:blipFill>
          <a:blip r:embed="rId9" cstate="print"/>
          <a:srcRect b="42857"/>
          <a:stretch>
            <a:fillRect/>
          </a:stretch>
        </p:blipFill>
        <p:spPr bwMode="auto">
          <a:xfrm>
            <a:off x="216125" y="1721647"/>
            <a:ext cx="978836" cy="962448"/>
          </a:xfrm>
          <a:prstGeom prst="rect">
            <a:avLst/>
          </a:prstGeom>
          <a:noFill/>
        </p:spPr>
      </p:pic>
      <p:grpSp>
        <p:nvGrpSpPr>
          <p:cNvPr id="20" name="Group 19"/>
          <p:cNvGrpSpPr/>
          <p:nvPr/>
        </p:nvGrpSpPr>
        <p:grpSpPr>
          <a:xfrm>
            <a:off x="216126" y="4377244"/>
            <a:ext cx="1695455" cy="1045661"/>
            <a:chOff x="214282" y="4857760"/>
            <a:chExt cx="1695455" cy="993458"/>
          </a:xfrm>
        </p:grpSpPr>
        <p:pic>
          <p:nvPicPr>
            <p:cNvPr id="9" name="Picture 10" descr="C:\Program Files\Microsoft Resource DVD Artwork\DVD_ART\Artwork_Imagery\Shapes and Graphics\documents folders Pages\Order.png">
              <a:hlinkClick r:id="rId10" action="ppaction://hlinksldjump" tooltip="Improve your customer relationships"/>
            </p:cNvPr>
            <p:cNvPicPr>
              <a:picLocks noChangeAspect="1" noChangeArrowheads="1"/>
            </p:cNvPicPr>
            <p:nvPr/>
          </p:nvPicPr>
          <p:blipFill>
            <a:blip r:embed="rId11"/>
            <a:srcRect l="14388" t="12403" r="13674" b="19380"/>
            <a:stretch>
              <a:fillRect/>
            </a:stretch>
          </p:blipFill>
          <p:spPr bwMode="auto">
            <a:xfrm>
              <a:off x="1071538" y="4929198"/>
              <a:ext cx="838199" cy="922020"/>
            </a:xfrm>
            <a:prstGeom prst="rect">
              <a:avLst/>
            </a:prstGeom>
            <a:noFill/>
          </p:spPr>
        </p:pic>
        <p:pic>
          <p:nvPicPr>
            <p:cNvPr id="10" name="Picture 21" descr="C:\Program Files\Microsoft Resource DVD Artwork\DVD_ART\Artwork_Imagery\Shapes and Graphics\MSN Illustration Icon\MSN icon member center.png">
              <a:hlinkClick r:id="rId10" action="ppaction://hlinksldjump" tooltip="Improve your customer relationships"/>
            </p:cNvPr>
            <p:cNvPicPr>
              <a:picLocks noChangeAspect="1" noChangeArrowheads="1"/>
            </p:cNvPicPr>
            <p:nvPr/>
          </p:nvPicPr>
          <p:blipFill>
            <a:blip r:embed="rId12" cstate="print"/>
            <a:srcRect b="40000"/>
            <a:stretch>
              <a:fillRect/>
            </a:stretch>
          </p:blipFill>
          <p:spPr bwMode="auto">
            <a:xfrm>
              <a:off x="214282" y="4857760"/>
              <a:ext cx="932225" cy="914400"/>
            </a:xfrm>
            <a:prstGeom prst="rect">
              <a:avLst/>
            </a:prstGeom>
            <a:noFill/>
          </p:spPr>
        </p:pic>
      </p:grpSp>
      <p:grpSp>
        <p:nvGrpSpPr>
          <p:cNvPr id="21" name="Group 20"/>
          <p:cNvGrpSpPr/>
          <p:nvPr/>
        </p:nvGrpSpPr>
        <p:grpSpPr>
          <a:xfrm>
            <a:off x="216126" y="6155961"/>
            <a:ext cx="1998421" cy="882244"/>
            <a:chOff x="1273258" y="6019800"/>
            <a:chExt cx="1998421" cy="838200"/>
          </a:xfrm>
        </p:grpSpPr>
        <p:pic>
          <p:nvPicPr>
            <p:cNvPr id="7" name="Picture 18" descr="C:\Program Files\Microsoft Resource DVD Artwork\DVD_ART\Artwork_Imagery\HARDWARE_IMAGERY\Illustration - Misc Hardware\Windows Vista Illustration Icons\Backup.png">
              <a:hlinkClick r:id="rId13" action="ppaction://hlinksldjump" tooltip="Backup and secure your data"/>
            </p:cNvPr>
            <p:cNvPicPr>
              <a:picLocks noChangeAspect="1" noChangeArrowheads="1"/>
            </p:cNvPicPr>
            <p:nvPr/>
          </p:nvPicPr>
          <p:blipFill>
            <a:blip r:embed="rId14" cstate="print"/>
            <a:srcRect/>
            <a:stretch>
              <a:fillRect/>
            </a:stretch>
          </p:blipFill>
          <p:spPr bwMode="auto">
            <a:xfrm>
              <a:off x="1273258" y="6019800"/>
              <a:ext cx="838200" cy="838200"/>
            </a:xfrm>
            <a:prstGeom prst="rect">
              <a:avLst/>
            </a:prstGeom>
            <a:noFill/>
          </p:spPr>
        </p:pic>
        <p:pic>
          <p:nvPicPr>
            <p:cNvPr id="11" name="Picture 22" descr="C:\Program Files\Microsoft Resource DVD Artwork\DVD_ART\Artwork_Imagery\Shapes and Graphics\ribbons - banners\security shield.png">
              <a:hlinkClick r:id="rId13" action="ppaction://hlinksldjump" tooltip="Backup and secure your data"/>
            </p:cNvPr>
            <p:cNvPicPr>
              <a:picLocks noChangeAspect="1" noChangeArrowheads="1"/>
            </p:cNvPicPr>
            <p:nvPr/>
          </p:nvPicPr>
          <p:blipFill>
            <a:blip r:embed="rId15" cstate="print"/>
            <a:srcRect/>
            <a:stretch>
              <a:fillRect/>
            </a:stretch>
          </p:blipFill>
          <p:spPr bwMode="auto">
            <a:xfrm>
              <a:off x="2214546" y="6019802"/>
              <a:ext cx="1057133" cy="757237"/>
            </a:xfrm>
            <a:prstGeom prst="rect">
              <a:avLst/>
            </a:prstGeom>
            <a:noFill/>
          </p:spPr>
        </p:pic>
      </p:grpSp>
      <p:grpSp>
        <p:nvGrpSpPr>
          <p:cNvPr id="12" name="Group 57"/>
          <p:cNvGrpSpPr/>
          <p:nvPr/>
        </p:nvGrpSpPr>
        <p:grpSpPr>
          <a:xfrm>
            <a:off x="216125" y="5368523"/>
            <a:ext cx="1010552" cy="762459"/>
            <a:chOff x="6092036" y="5217157"/>
            <a:chExt cx="1010727" cy="724395"/>
          </a:xfrm>
        </p:grpSpPr>
        <p:pic>
          <p:nvPicPr>
            <p:cNvPr id="13" name="Picture 18" descr="XP icon window">
              <a:hlinkClick r:id="rId16" action="ppaction://hlinksldjump" tooltip="Run the right applications for your business"/>
            </p:cNvPr>
            <p:cNvPicPr>
              <a:picLocks noChangeAspect="1" noChangeArrowheads="1"/>
            </p:cNvPicPr>
            <p:nvPr/>
          </p:nvPicPr>
          <p:blipFill>
            <a:blip r:embed="rId17"/>
            <a:srcRect/>
            <a:stretch>
              <a:fillRect/>
            </a:stretch>
          </p:blipFill>
          <p:spPr bwMode="auto">
            <a:xfrm>
              <a:off x="6129156" y="5257800"/>
              <a:ext cx="914559" cy="666750"/>
            </a:xfrm>
            <a:prstGeom prst="rect">
              <a:avLst/>
            </a:prstGeom>
            <a:noFill/>
          </p:spPr>
        </p:pic>
        <p:sp>
          <p:nvSpPr>
            <p:cNvPr id="14" name="Line 20"/>
            <p:cNvSpPr>
              <a:spLocks noChangeShapeType="1"/>
            </p:cNvSpPr>
            <p:nvPr/>
          </p:nvSpPr>
          <p:spPr bwMode="auto">
            <a:xfrm>
              <a:off x="6201610" y="5467726"/>
              <a:ext cx="758715" cy="0"/>
            </a:xfrm>
            <a:prstGeom prst="line">
              <a:avLst/>
            </a:prstGeom>
            <a:noFill/>
            <a:ln w="9525">
              <a:solidFill>
                <a:schemeClr val="tx1"/>
              </a:solidFill>
              <a:round/>
              <a:headEnd/>
              <a:tailEnd/>
            </a:ln>
            <a:effectLst/>
          </p:spPr>
          <p:txBody>
            <a:bodyPr/>
            <a:lstStyle/>
            <a:p>
              <a:endParaRPr lang="en-GB" dirty="0"/>
            </a:p>
          </p:txBody>
        </p:sp>
        <p:sp>
          <p:nvSpPr>
            <p:cNvPr id="15" name="Line 21"/>
            <p:cNvSpPr>
              <a:spLocks noChangeShapeType="1"/>
            </p:cNvSpPr>
            <p:nvPr/>
          </p:nvSpPr>
          <p:spPr bwMode="auto">
            <a:xfrm>
              <a:off x="6201610" y="5554203"/>
              <a:ext cx="758715" cy="0"/>
            </a:xfrm>
            <a:prstGeom prst="line">
              <a:avLst/>
            </a:prstGeom>
            <a:noFill/>
            <a:ln w="9525">
              <a:solidFill>
                <a:schemeClr val="tx1"/>
              </a:solidFill>
              <a:round/>
              <a:headEnd/>
              <a:tailEnd/>
            </a:ln>
            <a:effectLst/>
          </p:spPr>
          <p:txBody>
            <a:bodyPr/>
            <a:lstStyle/>
            <a:p>
              <a:endParaRPr lang="en-GB" dirty="0"/>
            </a:p>
          </p:txBody>
        </p:sp>
        <p:sp>
          <p:nvSpPr>
            <p:cNvPr id="16" name="Line 22"/>
            <p:cNvSpPr>
              <a:spLocks noChangeShapeType="1"/>
            </p:cNvSpPr>
            <p:nvPr/>
          </p:nvSpPr>
          <p:spPr bwMode="auto">
            <a:xfrm>
              <a:off x="6201610" y="5636920"/>
              <a:ext cx="758715" cy="0"/>
            </a:xfrm>
            <a:prstGeom prst="line">
              <a:avLst/>
            </a:prstGeom>
            <a:noFill/>
            <a:ln w="9525">
              <a:solidFill>
                <a:schemeClr val="tx1"/>
              </a:solidFill>
              <a:round/>
              <a:headEnd/>
              <a:tailEnd/>
            </a:ln>
            <a:effectLst/>
          </p:spPr>
          <p:txBody>
            <a:bodyPr/>
            <a:lstStyle/>
            <a:p>
              <a:endParaRPr lang="en-GB" dirty="0"/>
            </a:p>
          </p:txBody>
        </p:sp>
        <p:sp>
          <p:nvSpPr>
            <p:cNvPr id="17" name="Line 23"/>
            <p:cNvSpPr>
              <a:spLocks noChangeShapeType="1"/>
            </p:cNvSpPr>
            <p:nvPr/>
          </p:nvSpPr>
          <p:spPr bwMode="auto">
            <a:xfrm>
              <a:off x="6201610" y="5715877"/>
              <a:ext cx="758715" cy="0"/>
            </a:xfrm>
            <a:prstGeom prst="line">
              <a:avLst/>
            </a:prstGeom>
            <a:noFill/>
            <a:ln w="9525">
              <a:solidFill>
                <a:schemeClr val="tx1"/>
              </a:solidFill>
              <a:round/>
              <a:headEnd/>
              <a:tailEnd/>
            </a:ln>
            <a:effectLst/>
          </p:spPr>
          <p:txBody>
            <a:bodyPr/>
            <a:lstStyle/>
            <a:p>
              <a:endParaRPr lang="en-GB" dirty="0"/>
            </a:p>
          </p:txBody>
        </p:sp>
        <p:sp>
          <p:nvSpPr>
            <p:cNvPr id="18" name="Line 24"/>
            <p:cNvSpPr>
              <a:spLocks noChangeShapeType="1"/>
            </p:cNvSpPr>
            <p:nvPr/>
          </p:nvSpPr>
          <p:spPr bwMode="auto">
            <a:xfrm>
              <a:off x="6201610" y="5794835"/>
              <a:ext cx="758715" cy="0"/>
            </a:xfrm>
            <a:prstGeom prst="line">
              <a:avLst/>
            </a:prstGeom>
            <a:noFill/>
            <a:ln w="9525">
              <a:solidFill>
                <a:schemeClr val="tx1"/>
              </a:solidFill>
              <a:round/>
              <a:headEnd/>
              <a:tailEnd/>
            </a:ln>
            <a:effectLst/>
          </p:spPr>
          <p:txBody>
            <a:bodyPr/>
            <a:lstStyle/>
            <a:p>
              <a:endParaRPr lang="en-GB" dirty="0"/>
            </a:p>
          </p:txBody>
        </p:sp>
        <p:sp>
          <p:nvSpPr>
            <p:cNvPr id="19" name="Rectangle 18">
              <a:hlinkClick r:id="rId16" action="ppaction://hlinksldjump" tooltip="Run the right application for your business"/>
            </p:cNvPr>
            <p:cNvSpPr/>
            <p:nvPr/>
          </p:nvSpPr>
          <p:spPr>
            <a:xfrm>
              <a:off x="6092036" y="5217157"/>
              <a:ext cx="1010727" cy="724395"/>
            </a:xfrm>
            <a:prstGeom prst="rect">
              <a:avLst/>
            </a:prstGeom>
            <a:solidFill>
              <a:srgbClr val="48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ransition>
    <p:strips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00" name="Picture 12" descr="MSN_Girl"/>
          <p:cNvPicPr>
            <a:picLocks noChangeAspect="1" noChangeArrowheads="1"/>
          </p:cNvPicPr>
          <p:nvPr/>
        </p:nvPicPr>
        <p:blipFill>
          <a:blip r:embed="rId3" cstate="print"/>
          <a:srcRect/>
          <a:stretch>
            <a:fillRect/>
          </a:stretch>
        </p:blipFill>
        <p:spPr bwMode="auto">
          <a:xfrm>
            <a:off x="2590802" y="1567331"/>
            <a:ext cx="644525" cy="985841"/>
          </a:xfrm>
          <a:prstGeom prst="rect">
            <a:avLst/>
          </a:prstGeom>
          <a:noFill/>
        </p:spPr>
      </p:pic>
      <p:sp>
        <p:nvSpPr>
          <p:cNvPr id="37905" name="Line 17"/>
          <p:cNvSpPr>
            <a:spLocks noChangeShapeType="1"/>
          </p:cNvSpPr>
          <p:nvPr/>
        </p:nvSpPr>
        <p:spPr bwMode="auto">
          <a:xfrm>
            <a:off x="2895601" y="3091205"/>
            <a:ext cx="76200" cy="641632"/>
          </a:xfrm>
          <a:prstGeom prst="line">
            <a:avLst/>
          </a:prstGeom>
          <a:noFill/>
          <a:ln w="9525">
            <a:solidFill>
              <a:schemeClr val="bg2"/>
            </a:solidFill>
            <a:round/>
            <a:headEnd type="triangle"/>
            <a:tailEnd type="triangle" w="med" len="med"/>
          </a:ln>
          <a:effectLst/>
        </p:spPr>
        <p:txBody>
          <a:bodyPr wrap="none" anchor="ctr"/>
          <a:lstStyle/>
          <a:p>
            <a:endParaRPr lang="en-GB" dirty="0"/>
          </a:p>
        </p:txBody>
      </p:sp>
      <p:grpSp>
        <p:nvGrpSpPr>
          <p:cNvPr id="2" name="Group 19"/>
          <p:cNvGrpSpPr>
            <a:grpSpLocks/>
          </p:cNvGrpSpPr>
          <p:nvPr/>
        </p:nvGrpSpPr>
        <p:grpSpPr bwMode="auto">
          <a:xfrm>
            <a:off x="2514601" y="3813041"/>
            <a:ext cx="1182688" cy="848826"/>
            <a:chOff x="5040" y="2544"/>
            <a:chExt cx="745" cy="508"/>
          </a:xfrm>
        </p:grpSpPr>
        <p:pic>
          <p:nvPicPr>
            <p:cNvPr id="37908" name="Picture 20"/>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5040" y="2544"/>
              <a:ext cx="745" cy="508"/>
            </a:xfrm>
            <a:prstGeom prst="rect">
              <a:avLst/>
            </a:prstGeom>
            <a:noFill/>
          </p:spPr>
        </p:pic>
        <p:sp>
          <p:nvSpPr>
            <p:cNvPr id="37909" name="Rectangle 21"/>
            <p:cNvSpPr>
              <a:spLocks noChangeArrowheads="1"/>
            </p:cNvSpPr>
            <p:nvPr/>
          </p:nvSpPr>
          <p:spPr bwMode="auto">
            <a:xfrm>
              <a:off x="5136" y="2688"/>
              <a:ext cx="528" cy="192"/>
            </a:xfrm>
            <a:prstGeom prst="rect">
              <a:avLst/>
            </a:prstGeom>
            <a:noFill/>
            <a:ln w="9525">
              <a:noFill/>
              <a:miter lim="800000"/>
              <a:headEnd/>
              <a:tailEnd/>
            </a:ln>
            <a:effectLst/>
          </p:spPr>
          <p:txBody>
            <a:bodyPr/>
            <a:lstStyle/>
            <a:p>
              <a:pPr algn="ctr"/>
              <a:r>
                <a:rPr lang="en-US" sz="1400" dirty="0">
                  <a:latin typeface="Segoe" charset="0"/>
                </a:rPr>
                <a:t>Internet</a:t>
              </a:r>
            </a:p>
            <a:p>
              <a:pPr algn="ctr"/>
              <a:endParaRPr lang="en-US" sz="1400" dirty="0">
                <a:latin typeface="Segoe" charset="0"/>
              </a:endParaRPr>
            </a:p>
          </p:txBody>
        </p:sp>
      </p:grpSp>
      <p:pic>
        <p:nvPicPr>
          <p:cNvPr id="59397" name="Picture 5" descr="C:\Program Files\Microsoft Resource DVD Artwork\DVD_ART\Artwork_Imagery\HARDWARE_IMAGERY\Illustration - Misc Hardware\Windows Vista Illustration Icons\Cell phone smart phone.png"/>
          <p:cNvPicPr>
            <a:picLocks noChangeAspect="1" noChangeArrowheads="1"/>
          </p:cNvPicPr>
          <p:nvPr/>
        </p:nvPicPr>
        <p:blipFill>
          <a:blip r:embed="rId5" cstate="print"/>
          <a:srcRect/>
          <a:stretch>
            <a:fillRect/>
          </a:stretch>
        </p:blipFill>
        <p:spPr bwMode="auto">
          <a:xfrm rot="815133">
            <a:off x="3118953" y="2123232"/>
            <a:ext cx="685800" cy="721836"/>
          </a:xfrm>
          <a:prstGeom prst="rect">
            <a:avLst/>
          </a:prstGeom>
          <a:noFill/>
        </p:spPr>
      </p:pic>
      <p:sp>
        <p:nvSpPr>
          <p:cNvPr id="72" name="Rectangle 3"/>
          <p:cNvSpPr txBox="1">
            <a:spLocks noChangeArrowheads="1"/>
          </p:cNvSpPr>
          <p:nvPr/>
        </p:nvSpPr>
        <p:spPr bwMode="auto">
          <a:xfrm>
            <a:off x="3124201" y="2930797"/>
            <a:ext cx="10668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Home Office</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sp>
        <p:nvSpPr>
          <p:cNvPr id="74" name="Rectangle 3"/>
          <p:cNvSpPr txBox="1">
            <a:spLocks noChangeArrowheads="1"/>
          </p:cNvSpPr>
          <p:nvPr/>
        </p:nvSpPr>
        <p:spPr bwMode="auto">
          <a:xfrm>
            <a:off x="152400" y="2850593"/>
            <a:ext cx="19812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In the Digital Home</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pic>
        <p:nvPicPr>
          <p:cNvPr id="77" name="Picture 3" descr="C:\Program Files\Microsoft Resource DVD Artwork\DVD_ART\Artwork_Imagery\HARDWARE_IMAGERY\Illustration - Misc Hardware\Windows Vista Illustration Icons\Home.png"/>
          <p:cNvPicPr>
            <a:picLocks noChangeAspect="1" noChangeArrowheads="1"/>
          </p:cNvPicPr>
          <p:nvPr/>
        </p:nvPicPr>
        <p:blipFill>
          <a:blip r:embed="rId6"/>
          <a:srcRect/>
          <a:stretch>
            <a:fillRect/>
          </a:stretch>
        </p:blipFill>
        <p:spPr bwMode="auto">
          <a:xfrm>
            <a:off x="1" y="1086103"/>
            <a:ext cx="1524000" cy="1604081"/>
          </a:xfrm>
          <a:prstGeom prst="rect">
            <a:avLst/>
          </a:prstGeom>
          <a:noFill/>
        </p:spPr>
      </p:pic>
      <p:pic>
        <p:nvPicPr>
          <p:cNvPr id="78" name="Picture 2" descr="C:\Program Files\Microsoft Resource DVD Artwork\DVD_ART\Artwork_Imagery\HARDWARE_IMAGERY\Illustration - Misc Hardware\Windows Vista Illustration Icons\Parental Controls.png"/>
          <p:cNvPicPr>
            <a:picLocks noChangeAspect="1" noChangeArrowheads="1"/>
          </p:cNvPicPr>
          <p:nvPr/>
        </p:nvPicPr>
        <p:blipFill>
          <a:blip r:embed="rId7"/>
          <a:srcRect/>
          <a:stretch>
            <a:fillRect/>
          </a:stretch>
        </p:blipFill>
        <p:spPr bwMode="auto">
          <a:xfrm>
            <a:off x="1066800" y="1487124"/>
            <a:ext cx="1524000" cy="1604081"/>
          </a:xfrm>
          <a:prstGeom prst="rect">
            <a:avLst/>
          </a:prstGeom>
          <a:noFill/>
        </p:spPr>
      </p:pic>
      <p:sp>
        <p:nvSpPr>
          <p:cNvPr id="79" name="Title 78"/>
          <p:cNvSpPr>
            <a:spLocks noGrp="1"/>
          </p:cNvSpPr>
          <p:nvPr>
            <p:ph type="title"/>
          </p:nvPr>
        </p:nvSpPr>
        <p:spPr>
          <a:xfrm>
            <a:off x="396806" y="467857"/>
            <a:ext cx="8570146" cy="757078"/>
          </a:xfrm>
        </p:spPr>
        <p:txBody>
          <a:bodyPr/>
          <a:lstStyle/>
          <a:p>
            <a:r>
              <a:rPr lang="en-US" dirty="0" smtClean="0">
                <a:latin typeface="Segoe" charset="0"/>
              </a:rPr>
              <a:t>The starter Small Business</a:t>
            </a:r>
            <a:endParaRPr lang="en-GB" dirty="0"/>
          </a:p>
        </p:txBody>
      </p:sp>
      <p:pic>
        <p:nvPicPr>
          <p:cNvPr id="31" name="Picture 2" descr="C:\Program Files\Microsoft Resource DVD Artwork\DVD_ART\Artwork_Imagery\HARDWARE_IMAGERY\Illustration - Misc Hardware\Windows Vista Illustration Icons\Printer.png"/>
          <p:cNvPicPr>
            <a:picLocks noChangeAspect="1" noChangeArrowheads="1"/>
          </p:cNvPicPr>
          <p:nvPr/>
        </p:nvPicPr>
        <p:blipFill>
          <a:blip r:embed="rId8"/>
          <a:srcRect/>
          <a:stretch>
            <a:fillRect/>
          </a:stretch>
        </p:blipFill>
        <p:spPr bwMode="auto">
          <a:xfrm>
            <a:off x="3792325" y="1621287"/>
            <a:ext cx="1657505" cy="1744904"/>
          </a:xfrm>
          <a:prstGeom prst="rect">
            <a:avLst/>
          </a:prstGeom>
          <a:noFill/>
        </p:spPr>
      </p:pic>
      <p:sp>
        <p:nvSpPr>
          <p:cNvPr id="14" name="Rounded Rectangle 13"/>
          <p:cNvSpPr/>
          <p:nvPr/>
        </p:nvSpPr>
        <p:spPr>
          <a:xfrm>
            <a:off x="0" y="5459972"/>
            <a:ext cx="9144000" cy="1156882"/>
          </a:xfrm>
          <a:prstGeom prst="roundRect">
            <a:avLst/>
          </a:prstGeom>
          <a:solidFill>
            <a:srgbClr val="E25B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9" descr="C:\Program Files\Microsoft Resource DVD Artwork\DVD_ART\Artwork_Imagery\Shapes and Graphics\MSN Illustration Icon\MSN icon envelope only.png">
            <a:hlinkClick r:id="rId9" action="ppaction://hlinksldjump" tooltip="Professional e-Mail"/>
          </p:cNvPr>
          <p:cNvPicPr>
            <a:picLocks noChangeAspect="1" noChangeArrowheads="1"/>
          </p:cNvPicPr>
          <p:nvPr/>
        </p:nvPicPr>
        <p:blipFill>
          <a:blip r:embed="rId10" cstate="print"/>
          <a:srcRect b="42857"/>
          <a:stretch>
            <a:fillRect/>
          </a:stretch>
        </p:blipFill>
        <p:spPr bwMode="auto">
          <a:xfrm>
            <a:off x="55755" y="5521916"/>
            <a:ext cx="978836" cy="962448"/>
          </a:xfrm>
          <a:prstGeom prst="rect">
            <a:avLst/>
          </a:prstGeom>
          <a:noFill/>
        </p:spPr>
      </p:pic>
      <p:pic>
        <p:nvPicPr>
          <p:cNvPr id="16" name="Picture 11" descr="C:\Program Files\Microsoft Resource DVD Artwork\DVD_ART\Artwork_Imagery\Shapes and Graphics\documents folders Pages\newspaper daily news smalle.png">
            <a:hlinkClick r:id="rId11" action="ppaction://hlinksldjump" tooltip="Sell and Market your business"/>
          </p:cNvPr>
          <p:cNvPicPr>
            <a:picLocks noChangeAspect="1" noChangeArrowheads="1"/>
          </p:cNvPicPr>
          <p:nvPr/>
        </p:nvPicPr>
        <p:blipFill>
          <a:blip r:embed="rId12" cstate="print"/>
          <a:srcRect t="-10684" r="-12698"/>
          <a:stretch>
            <a:fillRect/>
          </a:stretch>
        </p:blipFill>
        <p:spPr bwMode="auto">
          <a:xfrm>
            <a:off x="3237091" y="5618240"/>
            <a:ext cx="990600" cy="830914"/>
          </a:xfrm>
          <a:prstGeom prst="rect">
            <a:avLst/>
          </a:prstGeom>
          <a:noFill/>
        </p:spPr>
      </p:pic>
      <p:pic>
        <p:nvPicPr>
          <p:cNvPr id="17" name="Picture 17" descr="C:\Program Files\Microsoft Resource DVD Artwork\DVD_ART\Artwork_Imagery\HARDWARE_IMAGERY\Illustration - Misc Hardware\Windows Vista Illustration Icons\Search Documents.png">
            <a:hlinkClick r:id="rId13" action="ppaction://hlinksldjump" tooltip="Find all your information quickly"/>
          </p:cNvPr>
          <p:cNvPicPr>
            <a:picLocks noChangeAspect="1" noChangeArrowheads="1"/>
          </p:cNvPicPr>
          <p:nvPr/>
        </p:nvPicPr>
        <p:blipFill>
          <a:blip r:embed="rId14" cstate="print"/>
          <a:srcRect/>
          <a:stretch>
            <a:fillRect/>
          </a:stretch>
        </p:blipFill>
        <p:spPr bwMode="auto">
          <a:xfrm>
            <a:off x="2219603" y="5566910"/>
            <a:ext cx="914400" cy="962448"/>
          </a:xfrm>
          <a:prstGeom prst="rect">
            <a:avLst/>
          </a:prstGeom>
          <a:noFill/>
        </p:spPr>
      </p:pic>
      <p:pic>
        <p:nvPicPr>
          <p:cNvPr id="18" name="Picture 18" descr="C:\Program Files\Microsoft Resource DVD Artwork\DVD_ART\Artwork_Imagery\HARDWARE_IMAGERY\Illustration - Misc Hardware\Windows Vista Illustration Icons\Backup.png">
            <a:hlinkClick r:id="rId15" action="ppaction://hlinksldjump" tooltip="Backup and secure your data"/>
          </p:cNvPr>
          <p:cNvPicPr>
            <a:picLocks noChangeAspect="1" noChangeArrowheads="1"/>
          </p:cNvPicPr>
          <p:nvPr/>
        </p:nvPicPr>
        <p:blipFill>
          <a:blip r:embed="rId16" cstate="print"/>
          <a:srcRect/>
          <a:stretch>
            <a:fillRect/>
          </a:stretch>
        </p:blipFill>
        <p:spPr bwMode="auto">
          <a:xfrm>
            <a:off x="7145580" y="5566910"/>
            <a:ext cx="838200" cy="882244"/>
          </a:xfrm>
          <a:prstGeom prst="rect">
            <a:avLst/>
          </a:prstGeom>
          <a:noFill/>
        </p:spPr>
      </p:pic>
      <p:pic>
        <p:nvPicPr>
          <p:cNvPr id="19" name="Picture 20" descr="C:\Program Files\Microsoft Resource DVD Artwork\DVD_ART\Artwork_Imagery\Shapes and Graphics\MSN Illustration Icon\MSN icon calendar.png">
            <a:hlinkClick r:id="rId17" action="ppaction://hlinksldjump" tooltip="Calendars"/>
          </p:cNvPr>
          <p:cNvPicPr>
            <a:picLocks noChangeAspect="1" noChangeArrowheads="1"/>
          </p:cNvPicPr>
          <p:nvPr/>
        </p:nvPicPr>
        <p:blipFill>
          <a:blip r:embed="rId18" cstate="print"/>
          <a:srcRect b="42857"/>
          <a:stretch>
            <a:fillRect/>
          </a:stretch>
        </p:blipFill>
        <p:spPr bwMode="auto">
          <a:xfrm>
            <a:off x="1137679" y="5486705"/>
            <a:ext cx="978836" cy="962448"/>
          </a:xfrm>
          <a:prstGeom prst="rect">
            <a:avLst/>
          </a:prstGeom>
          <a:noFill/>
        </p:spPr>
      </p:pic>
      <p:pic>
        <p:nvPicPr>
          <p:cNvPr id="20" name="Picture 10" descr="C:\Program Files\Microsoft Resource DVD Artwork\DVD_ART\Artwork_Imagery\Shapes and Graphics\documents folders Pages\Order.png">
            <a:hlinkClick r:id="rId19" action="ppaction://hlinksldjump" tooltip="Improve your customer relationships"/>
          </p:cNvPr>
          <p:cNvPicPr>
            <a:picLocks noChangeAspect="1" noChangeArrowheads="1"/>
          </p:cNvPicPr>
          <p:nvPr/>
        </p:nvPicPr>
        <p:blipFill>
          <a:blip r:embed="rId20"/>
          <a:srcRect l="14388" t="12403" r="13674" b="19380"/>
          <a:stretch>
            <a:fillRect/>
          </a:stretch>
        </p:blipFill>
        <p:spPr bwMode="auto">
          <a:xfrm>
            <a:off x="5186807" y="5521917"/>
            <a:ext cx="838199" cy="970469"/>
          </a:xfrm>
          <a:prstGeom prst="rect">
            <a:avLst/>
          </a:prstGeom>
          <a:noFill/>
        </p:spPr>
      </p:pic>
      <p:pic>
        <p:nvPicPr>
          <p:cNvPr id="21" name="Picture 21" descr="C:\Program Files\Microsoft Resource DVD Artwork\DVD_ART\Artwork_Imagery\Shapes and Graphics\MSN Illustration Icon\MSN icon member center.png">
            <a:hlinkClick r:id="rId19" action="ppaction://hlinksldjump" tooltip="Improve your customer relationships"/>
          </p:cNvPr>
          <p:cNvPicPr>
            <a:picLocks noChangeAspect="1" noChangeArrowheads="1"/>
          </p:cNvPicPr>
          <p:nvPr/>
        </p:nvPicPr>
        <p:blipFill>
          <a:blip r:embed="rId21" cstate="print"/>
          <a:srcRect b="40000"/>
          <a:stretch>
            <a:fillRect/>
          </a:stretch>
        </p:blipFill>
        <p:spPr bwMode="auto">
          <a:xfrm>
            <a:off x="4330781" y="5486707"/>
            <a:ext cx="932225" cy="962448"/>
          </a:xfrm>
          <a:prstGeom prst="rect">
            <a:avLst/>
          </a:prstGeom>
          <a:noFill/>
        </p:spPr>
      </p:pic>
      <p:pic>
        <p:nvPicPr>
          <p:cNvPr id="22" name="Picture 22" descr="C:\Program Files\Microsoft Resource DVD Artwork\DVD_ART\Artwork_Imagery\Shapes and Graphics\ribbons - banners\security shield.png">
            <a:hlinkClick r:id="rId15" action="ppaction://hlinksldjump" tooltip="Backup and secure your data"/>
          </p:cNvPr>
          <p:cNvPicPr>
            <a:picLocks noChangeAspect="1" noChangeArrowheads="1"/>
          </p:cNvPicPr>
          <p:nvPr/>
        </p:nvPicPr>
        <p:blipFill>
          <a:blip r:embed="rId22" cstate="print"/>
          <a:srcRect/>
          <a:stretch>
            <a:fillRect/>
          </a:stretch>
        </p:blipFill>
        <p:spPr bwMode="auto">
          <a:xfrm>
            <a:off x="8086869" y="5566912"/>
            <a:ext cx="1057133" cy="797027"/>
          </a:xfrm>
          <a:prstGeom prst="rect">
            <a:avLst/>
          </a:prstGeom>
          <a:noFill/>
        </p:spPr>
      </p:pic>
      <p:grpSp>
        <p:nvGrpSpPr>
          <p:cNvPr id="23" name="Group 57"/>
          <p:cNvGrpSpPr/>
          <p:nvPr/>
        </p:nvGrpSpPr>
        <p:grpSpPr>
          <a:xfrm>
            <a:off x="6090978" y="5604336"/>
            <a:ext cx="1010552" cy="762459"/>
            <a:chOff x="6092036" y="5217157"/>
            <a:chExt cx="1010727" cy="724395"/>
          </a:xfrm>
        </p:grpSpPr>
        <p:pic>
          <p:nvPicPr>
            <p:cNvPr id="24" name="Picture 18" descr="XP icon window">
              <a:hlinkClick r:id="rId23" action="ppaction://hlinksldjump" tooltip="Run the right applications for your business"/>
            </p:cNvPr>
            <p:cNvPicPr>
              <a:picLocks noChangeAspect="1" noChangeArrowheads="1"/>
            </p:cNvPicPr>
            <p:nvPr/>
          </p:nvPicPr>
          <p:blipFill>
            <a:blip r:embed="rId24"/>
            <a:srcRect/>
            <a:stretch>
              <a:fillRect/>
            </a:stretch>
          </p:blipFill>
          <p:spPr bwMode="auto">
            <a:xfrm>
              <a:off x="6129156" y="5257800"/>
              <a:ext cx="914559" cy="666750"/>
            </a:xfrm>
            <a:prstGeom prst="rect">
              <a:avLst/>
            </a:prstGeom>
            <a:noFill/>
          </p:spPr>
        </p:pic>
        <p:sp>
          <p:nvSpPr>
            <p:cNvPr id="25" name="Line 20"/>
            <p:cNvSpPr>
              <a:spLocks noChangeShapeType="1"/>
            </p:cNvSpPr>
            <p:nvPr/>
          </p:nvSpPr>
          <p:spPr bwMode="auto">
            <a:xfrm>
              <a:off x="6201610" y="5467726"/>
              <a:ext cx="758715" cy="0"/>
            </a:xfrm>
            <a:prstGeom prst="line">
              <a:avLst/>
            </a:prstGeom>
            <a:noFill/>
            <a:ln w="9525">
              <a:solidFill>
                <a:schemeClr val="tx1"/>
              </a:solidFill>
              <a:round/>
              <a:headEnd/>
              <a:tailEnd/>
            </a:ln>
            <a:effectLst/>
          </p:spPr>
          <p:txBody>
            <a:bodyPr/>
            <a:lstStyle/>
            <a:p>
              <a:endParaRPr lang="en-GB" dirty="0"/>
            </a:p>
          </p:txBody>
        </p:sp>
        <p:sp>
          <p:nvSpPr>
            <p:cNvPr id="26" name="Line 21"/>
            <p:cNvSpPr>
              <a:spLocks noChangeShapeType="1"/>
            </p:cNvSpPr>
            <p:nvPr/>
          </p:nvSpPr>
          <p:spPr bwMode="auto">
            <a:xfrm>
              <a:off x="6201610" y="5554203"/>
              <a:ext cx="758715" cy="0"/>
            </a:xfrm>
            <a:prstGeom prst="line">
              <a:avLst/>
            </a:prstGeom>
            <a:noFill/>
            <a:ln w="9525">
              <a:solidFill>
                <a:schemeClr val="tx1"/>
              </a:solidFill>
              <a:round/>
              <a:headEnd/>
              <a:tailEnd/>
            </a:ln>
            <a:effectLst/>
          </p:spPr>
          <p:txBody>
            <a:bodyPr/>
            <a:lstStyle/>
            <a:p>
              <a:endParaRPr lang="en-GB" dirty="0"/>
            </a:p>
          </p:txBody>
        </p:sp>
        <p:sp>
          <p:nvSpPr>
            <p:cNvPr id="27" name="Line 22"/>
            <p:cNvSpPr>
              <a:spLocks noChangeShapeType="1"/>
            </p:cNvSpPr>
            <p:nvPr/>
          </p:nvSpPr>
          <p:spPr bwMode="auto">
            <a:xfrm>
              <a:off x="6201610" y="5636920"/>
              <a:ext cx="758715" cy="0"/>
            </a:xfrm>
            <a:prstGeom prst="line">
              <a:avLst/>
            </a:prstGeom>
            <a:noFill/>
            <a:ln w="9525">
              <a:solidFill>
                <a:schemeClr val="tx1"/>
              </a:solidFill>
              <a:round/>
              <a:headEnd/>
              <a:tailEnd/>
            </a:ln>
            <a:effectLst/>
          </p:spPr>
          <p:txBody>
            <a:bodyPr/>
            <a:lstStyle/>
            <a:p>
              <a:endParaRPr lang="en-GB" dirty="0"/>
            </a:p>
          </p:txBody>
        </p:sp>
        <p:sp>
          <p:nvSpPr>
            <p:cNvPr id="28" name="Line 23"/>
            <p:cNvSpPr>
              <a:spLocks noChangeShapeType="1"/>
            </p:cNvSpPr>
            <p:nvPr/>
          </p:nvSpPr>
          <p:spPr bwMode="auto">
            <a:xfrm>
              <a:off x="6201610" y="5715877"/>
              <a:ext cx="758715" cy="0"/>
            </a:xfrm>
            <a:prstGeom prst="line">
              <a:avLst/>
            </a:prstGeom>
            <a:noFill/>
            <a:ln w="9525">
              <a:solidFill>
                <a:schemeClr val="tx1"/>
              </a:solidFill>
              <a:round/>
              <a:headEnd/>
              <a:tailEnd/>
            </a:ln>
            <a:effectLst/>
          </p:spPr>
          <p:txBody>
            <a:bodyPr/>
            <a:lstStyle/>
            <a:p>
              <a:endParaRPr lang="en-GB" dirty="0"/>
            </a:p>
          </p:txBody>
        </p:sp>
        <p:sp>
          <p:nvSpPr>
            <p:cNvPr id="29" name="Line 24"/>
            <p:cNvSpPr>
              <a:spLocks noChangeShapeType="1"/>
            </p:cNvSpPr>
            <p:nvPr/>
          </p:nvSpPr>
          <p:spPr bwMode="auto">
            <a:xfrm>
              <a:off x="6201610" y="5794835"/>
              <a:ext cx="758715" cy="0"/>
            </a:xfrm>
            <a:prstGeom prst="line">
              <a:avLst/>
            </a:prstGeom>
            <a:noFill/>
            <a:ln w="9525">
              <a:solidFill>
                <a:schemeClr val="tx1"/>
              </a:solidFill>
              <a:round/>
              <a:headEnd/>
              <a:tailEnd/>
            </a:ln>
            <a:effectLst/>
          </p:spPr>
          <p:txBody>
            <a:bodyPr/>
            <a:lstStyle/>
            <a:p>
              <a:endParaRPr lang="en-GB" dirty="0"/>
            </a:p>
          </p:txBody>
        </p:sp>
        <p:sp>
          <p:nvSpPr>
            <p:cNvPr id="30" name="Rectangle 29">
              <a:hlinkClick r:id="rId23" action="ppaction://hlinksldjump" tooltip="Run the right application for your business"/>
            </p:cNvPr>
            <p:cNvSpPr/>
            <p:nvPr/>
          </p:nvSpPr>
          <p:spPr>
            <a:xfrm>
              <a:off x="6092036" y="5217157"/>
              <a:ext cx="1010727" cy="724395"/>
            </a:xfrm>
            <a:prstGeom prst="rect">
              <a:avLst/>
            </a:prstGeom>
            <a:solidFill>
              <a:srgbClr val="48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ransition>
    <p:strips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ounded Rectangle 46"/>
          <p:cNvSpPr/>
          <p:nvPr/>
        </p:nvSpPr>
        <p:spPr>
          <a:xfrm>
            <a:off x="0" y="5459972"/>
            <a:ext cx="9144000" cy="1156882"/>
          </a:xfrm>
          <a:prstGeom prst="roundRect">
            <a:avLst/>
          </a:prstGeom>
          <a:solidFill>
            <a:srgbClr val="E25B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897" name="Picture 9" descr="XP icon my computer"/>
          <p:cNvPicPr>
            <a:picLocks noChangeAspect="1" noChangeArrowheads="1"/>
          </p:cNvPicPr>
          <p:nvPr/>
        </p:nvPicPr>
        <p:blipFill>
          <a:blip r:embed="rId3" cstate="print"/>
          <a:srcRect/>
          <a:stretch>
            <a:fillRect/>
          </a:stretch>
        </p:blipFill>
        <p:spPr bwMode="auto">
          <a:xfrm>
            <a:off x="8001002" y="2037935"/>
            <a:ext cx="898525" cy="945739"/>
          </a:xfrm>
          <a:prstGeom prst="rect">
            <a:avLst/>
          </a:prstGeom>
          <a:noFill/>
          <a:effectLst>
            <a:glow rad="139700">
              <a:schemeClr val="accent5">
                <a:satMod val="175000"/>
                <a:alpha val="40000"/>
              </a:schemeClr>
            </a:glow>
          </a:effectLst>
        </p:spPr>
      </p:pic>
      <p:pic>
        <p:nvPicPr>
          <p:cNvPr id="37901" name="Picture 13" descr="XP_Woman"/>
          <p:cNvPicPr>
            <a:picLocks noChangeAspect="1" noChangeArrowheads="1"/>
          </p:cNvPicPr>
          <p:nvPr/>
        </p:nvPicPr>
        <p:blipFill>
          <a:blip r:embed="rId4"/>
          <a:srcRect/>
          <a:stretch>
            <a:fillRect/>
          </a:stretch>
        </p:blipFill>
        <p:spPr bwMode="auto">
          <a:xfrm>
            <a:off x="7391400" y="1957728"/>
            <a:ext cx="660400" cy="922346"/>
          </a:xfrm>
          <a:prstGeom prst="rect">
            <a:avLst/>
          </a:prstGeom>
          <a:noFill/>
        </p:spPr>
      </p:pic>
      <p:pic>
        <p:nvPicPr>
          <p:cNvPr id="37902" name="Picture 14" descr="XP_Man"/>
          <p:cNvPicPr>
            <a:picLocks noChangeAspect="1" noChangeArrowheads="1"/>
          </p:cNvPicPr>
          <p:nvPr/>
        </p:nvPicPr>
        <p:blipFill>
          <a:blip r:embed="rId5" cstate="print"/>
          <a:srcRect/>
          <a:stretch>
            <a:fillRect/>
          </a:stretch>
        </p:blipFill>
        <p:spPr bwMode="auto">
          <a:xfrm>
            <a:off x="5638802" y="1797320"/>
            <a:ext cx="695325" cy="982499"/>
          </a:xfrm>
          <a:prstGeom prst="rect">
            <a:avLst/>
          </a:prstGeom>
          <a:noFill/>
        </p:spPr>
      </p:pic>
      <p:sp>
        <p:nvSpPr>
          <p:cNvPr id="37904" name="Line 16"/>
          <p:cNvSpPr>
            <a:spLocks noChangeShapeType="1"/>
          </p:cNvSpPr>
          <p:nvPr/>
        </p:nvSpPr>
        <p:spPr bwMode="auto">
          <a:xfrm flipH="1">
            <a:off x="4953000" y="2920176"/>
            <a:ext cx="381000" cy="561428"/>
          </a:xfrm>
          <a:prstGeom prst="line">
            <a:avLst/>
          </a:prstGeom>
          <a:noFill/>
          <a:ln w="9525">
            <a:solidFill>
              <a:schemeClr val="bg2"/>
            </a:solidFill>
            <a:round/>
            <a:headEnd/>
            <a:tailEnd type="triangle" w="med" len="med"/>
          </a:ln>
          <a:effectLst/>
        </p:spPr>
        <p:txBody>
          <a:bodyPr wrap="none" anchor="ctr"/>
          <a:lstStyle/>
          <a:p>
            <a:endParaRPr lang="en-GB" dirty="0"/>
          </a:p>
        </p:txBody>
      </p:sp>
      <p:sp>
        <p:nvSpPr>
          <p:cNvPr id="37906" name="Line 18"/>
          <p:cNvSpPr>
            <a:spLocks noChangeShapeType="1"/>
          </p:cNvSpPr>
          <p:nvPr/>
        </p:nvSpPr>
        <p:spPr bwMode="auto">
          <a:xfrm flipH="1">
            <a:off x="5410200" y="2839972"/>
            <a:ext cx="1524000" cy="1042652"/>
          </a:xfrm>
          <a:prstGeom prst="line">
            <a:avLst/>
          </a:prstGeom>
          <a:noFill/>
          <a:ln w="9525">
            <a:solidFill>
              <a:schemeClr val="bg2"/>
            </a:solidFill>
            <a:round/>
            <a:headEnd/>
            <a:tailEnd type="triangle" w="med" len="med"/>
          </a:ln>
          <a:effectLst/>
        </p:spPr>
        <p:txBody>
          <a:bodyPr wrap="none" anchor="ctr"/>
          <a:lstStyle/>
          <a:p>
            <a:endParaRPr lang="en-GB" dirty="0"/>
          </a:p>
        </p:txBody>
      </p:sp>
      <p:grpSp>
        <p:nvGrpSpPr>
          <p:cNvPr id="2" name="Group 19"/>
          <p:cNvGrpSpPr>
            <a:grpSpLocks/>
          </p:cNvGrpSpPr>
          <p:nvPr/>
        </p:nvGrpSpPr>
        <p:grpSpPr bwMode="auto">
          <a:xfrm>
            <a:off x="2514601" y="3802421"/>
            <a:ext cx="1182688" cy="848826"/>
            <a:chOff x="5040" y="2544"/>
            <a:chExt cx="745" cy="508"/>
          </a:xfrm>
        </p:grpSpPr>
        <p:pic>
          <p:nvPicPr>
            <p:cNvPr id="37908" name="Picture 20"/>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040" y="2544"/>
              <a:ext cx="745" cy="508"/>
            </a:xfrm>
            <a:prstGeom prst="rect">
              <a:avLst/>
            </a:prstGeom>
            <a:noFill/>
          </p:spPr>
        </p:pic>
        <p:sp>
          <p:nvSpPr>
            <p:cNvPr id="37909" name="Rectangle 21"/>
            <p:cNvSpPr>
              <a:spLocks noChangeArrowheads="1"/>
            </p:cNvSpPr>
            <p:nvPr/>
          </p:nvSpPr>
          <p:spPr bwMode="auto">
            <a:xfrm>
              <a:off x="5136" y="2688"/>
              <a:ext cx="528" cy="192"/>
            </a:xfrm>
            <a:prstGeom prst="rect">
              <a:avLst/>
            </a:prstGeom>
            <a:noFill/>
            <a:ln w="9525">
              <a:noFill/>
              <a:miter lim="800000"/>
              <a:headEnd/>
              <a:tailEnd/>
            </a:ln>
            <a:effectLst/>
          </p:spPr>
          <p:txBody>
            <a:bodyPr/>
            <a:lstStyle/>
            <a:p>
              <a:pPr algn="ctr"/>
              <a:r>
                <a:rPr lang="en-US" sz="1400" dirty="0">
                  <a:latin typeface="Segoe" charset="0"/>
                </a:rPr>
                <a:t>Internet</a:t>
              </a:r>
            </a:p>
            <a:p>
              <a:pPr algn="ctr"/>
              <a:endParaRPr lang="en-US" sz="1400" dirty="0">
                <a:latin typeface="Segoe" charset="0"/>
              </a:endParaRPr>
            </a:p>
          </p:txBody>
        </p:sp>
      </p:grpSp>
      <p:sp>
        <p:nvSpPr>
          <p:cNvPr id="37910" name="Line 22"/>
          <p:cNvSpPr>
            <a:spLocks noChangeShapeType="1"/>
          </p:cNvSpPr>
          <p:nvPr/>
        </p:nvSpPr>
        <p:spPr bwMode="auto">
          <a:xfrm flipH="1">
            <a:off x="7239000" y="3000380"/>
            <a:ext cx="457200" cy="1203061"/>
          </a:xfrm>
          <a:prstGeom prst="line">
            <a:avLst/>
          </a:prstGeom>
          <a:noFill/>
          <a:ln w="9525">
            <a:solidFill>
              <a:schemeClr val="bg2"/>
            </a:solidFill>
            <a:round/>
            <a:headEnd/>
            <a:tailEnd type="triangle" w="med" len="med"/>
          </a:ln>
          <a:effectLst/>
        </p:spPr>
        <p:txBody>
          <a:bodyPr wrap="none" anchor="ctr"/>
          <a:lstStyle/>
          <a:p>
            <a:endParaRPr lang="en-GB" dirty="0"/>
          </a:p>
        </p:txBody>
      </p:sp>
      <p:pic>
        <p:nvPicPr>
          <p:cNvPr id="59396" name="Picture 4" descr="C:\Program Files\Microsoft Resource DVD Artwork\DVD_ART\Artwork_Imagery\HARDWARE_IMAGERY\Illustration - Misc Hardware\Windows Vista Illustration Icons\Pocket PC.png"/>
          <p:cNvPicPr>
            <a:picLocks noChangeAspect="1" noChangeArrowheads="1"/>
          </p:cNvPicPr>
          <p:nvPr/>
        </p:nvPicPr>
        <p:blipFill>
          <a:blip r:embed="rId7" cstate="print"/>
          <a:srcRect/>
          <a:stretch>
            <a:fillRect/>
          </a:stretch>
        </p:blipFill>
        <p:spPr bwMode="auto">
          <a:xfrm>
            <a:off x="7086601" y="2438952"/>
            <a:ext cx="399648" cy="526338"/>
          </a:xfrm>
          <a:prstGeom prst="rect">
            <a:avLst/>
          </a:prstGeom>
          <a:noFill/>
          <a:effectLst>
            <a:glow rad="139700">
              <a:schemeClr val="accent5">
                <a:satMod val="175000"/>
                <a:alpha val="40000"/>
              </a:schemeClr>
            </a:glow>
          </a:effectLst>
        </p:spPr>
      </p:pic>
      <p:pic>
        <p:nvPicPr>
          <p:cNvPr id="59398" name="Picture 6" descr="C:\Program Files\Microsoft Resource DVD Artwork\DVD_ART\Artwork_Imagery\HARDWARE_IMAGERY\Illustration - Misc Hardware\Windows Vista Illustration Icons\Tablet.png"/>
          <p:cNvPicPr>
            <a:picLocks noChangeAspect="1" noChangeArrowheads="1"/>
          </p:cNvPicPr>
          <p:nvPr/>
        </p:nvPicPr>
        <p:blipFill>
          <a:blip r:embed="rId8"/>
          <a:srcRect/>
          <a:stretch>
            <a:fillRect/>
          </a:stretch>
        </p:blipFill>
        <p:spPr bwMode="auto">
          <a:xfrm flipH="1">
            <a:off x="4876800" y="1957728"/>
            <a:ext cx="838200" cy="882244"/>
          </a:xfrm>
          <a:prstGeom prst="rect">
            <a:avLst/>
          </a:prstGeom>
          <a:noFill/>
          <a:effectLst>
            <a:glow rad="139700">
              <a:schemeClr val="accent5">
                <a:satMod val="175000"/>
                <a:alpha val="40000"/>
              </a:schemeClr>
            </a:glow>
          </a:effectLst>
        </p:spPr>
      </p:pic>
      <p:sp>
        <p:nvSpPr>
          <p:cNvPr id="35" name="Line 22"/>
          <p:cNvSpPr>
            <a:spLocks noChangeShapeType="1"/>
          </p:cNvSpPr>
          <p:nvPr/>
        </p:nvSpPr>
        <p:spPr bwMode="auto">
          <a:xfrm flipH="1">
            <a:off x="3657600" y="4315729"/>
            <a:ext cx="762000" cy="48121"/>
          </a:xfrm>
          <a:prstGeom prst="line">
            <a:avLst/>
          </a:prstGeom>
          <a:noFill/>
          <a:ln w="9525">
            <a:solidFill>
              <a:schemeClr val="bg2"/>
            </a:solidFill>
            <a:round/>
            <a:headEnd/>
            <a:tailEnd type="triangle" w="med" len="med"/>
          </a:ln>
          <a:effectLst/>
        </p:spPr>
        <p:txBody>
          <a:bodyPr wrap="none" anchor="ctr"/>
          <a:lstStyle/>
          <a:p>
            <a:endParaRPr lang="en-GB" dirty="0"/>
          </a:p>
        </p:txBody>
      </p:sp>
      <p:pic>
        <p:nvPicPr>
          <p:cNvPr id="59415" name="Picture 23" descr="C:\Program Files\Microsoft Resource DVD Artwork\DVD_ART\Artwork_Imagery\HARDWARE_IMAGERY\Illustration - Misc Hardware\Windows Vista Illustration Icons\Accesspoint.png"/>
          <p:cNvPicPr>
            <a:picLocks noChangeAspect="1" noChangeArrowheads="1"/>
          </p:cNvPicPr>
          <p:nvPr/>
        </p:nvPicPr>
        <p:blipFill>
          <a:blip r:embed="rId9"/>
          <a:srcRect/>
          <a:stretch>
            <a:fillRect/>
          </a:stretch>
        </p:blipFill>
        <p:spPr bwMode="auto">
          <a:xfrm>
            <a:off x="4267201" y="3561808"/>
            <a:ext cx="1143000" cy="1203061"/>
          </a:xfrm>
          <a:prstGeom prst="rect">
            <a:avLst/>
          </a:prstGeom>
          <a:noFill/>
          <a:effectLst>
            <a:glow rad="139700">
              <a:schemeClr val="accent5">
                <a:satMod val="175000"/>
                <a:alpha val="40000"/>
              </a:schemeClr>
            </a:glow>
          </a:effectLst>
        </p:spPr>
      </p:pic>
      <p:pic>
        <p:nvPicPr>
          <p:cNvPr id="59417" name="Picture 25" descr="C:\Program Files\Microsoft Resource DVD Artwork\DVD_ART\Artwork_Imagery\HARDWARE_IMAGERY\Illustration - Misc Hardware\Windows Vista Illustration Icons\Small Business.png"/>
          <p:cNvPicPr>
            <a:picLocks noChangeAspect="1" noChangeArrowheads="1"/>
          </p:cNvPicPr>
          <p:nvPr/>
        </p:nvPicPr>
        <p:blipFill>
          <a:blip r:embed="rId10"/>
          <a:srcRect/>
          <a:stretch>
            <a:fillRect/>
          </a:stretch>
        </p:blipFill>
        <p:spPr bwMode="auto">
          <a:xfrm>
            <a:off x="2" y="3481607"/>
            <a:ext cx="1625397" cy="1710806"/>
          </a:xfrm>
          <a:prstGeom prst="rect">
            <a:avLst/>
          </a:prstGeom>
          <a:noFill/>
        </p:spPr>
      </p:pic>
      <p:sp>
        <p:nvSpPr>
          <p:cNvPr id="68" name="Line 17"/>
          <p:cNvSpPr>
            <a:spLocks noChangeShapeType="1"/>
          </p:cNvSpPr>
          <p:nvPr/>
        </p:nvSpPr>
        <p:spPr bwMode="auto">
          <a:xfrm flipV="1">
            <a:off x="1447800" y="4203441"/>
            <a:ext cx="990600" cy="0"/>
          </a:xfrm>
          <a:prstGeom prst="line">
            <a:avLst/>
          </a:prstGeom>
          <a:noFill/>
          <a:ln w="9525">
            <a:solidFill>
              <a:schemeClr val="bg2"/>
            </a:solidFill>
            <a:round/>
            <a:headEnd type="triangle"/>
            <a:tailEnd type="triangle" w="med" len="med"/>
          </a:ln>
          <a:effectLst/>
        </p:spPr>
        <p:txBody>
          <a:bodyPr wrap="none" anchor="ctr"/>
          <a:lstStyle/>
          <a:p>
            <a:endParaRPr lang="en-GB" dirty="0"/>
          </a:p>
        </p:txBody>
      </p:sp>
      <p:sp>
        <p:nvSpPr>
          <p:cNvPr id="71" name="Rectangle 3"/>
          <p:cNvSpPr txBox="1">
            <a:spLocks noChangeArrowheads="1"/>
          </p:cNvSpPr>
          <p:nvPr/>
        </p:nvSpPr>
        <p:spPr bwMode="auto">
          <a:xfrm>
            <a:off x="6477001" y="3321197"/>
            <a:ext cx="10668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The Office</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sp>
        <p:nvSpPr>
          <p:cNvPr id="72" name="Rectangle 3"/>
          <p:cNvSpPr txBox="1">
            <a:spLocks noChangeArrowheads="1"/>
          </p:cNvSpPr>
          <p:nvPr/>
        </p:nvSpPr>
        <p:spPr bwMode="auto">
          <a:xfrm>
            <a:off x="3124201" y="2920176"/>
            <a:ext cx="10668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Mobile</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sp>
        <p:nvSpPr>
          <p:cNvPr id="73" name="Rectangle 3"/>
          <p:cNvSpPr txBox="1">
            <a:spLocks noChangeArrowheads="1"/>
          </p:cNvSpPr>
          <p:nvPr/>
        </p:nvSpPr>
        <p:spPr bwMode="auto">
          <a:xfrm>
            <a:off x="1066800" y="4764869"/>
            <a:ext cx="17526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Other Businesses</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sp>
        <p:nvSpPr>
          <p:cNvPr id="74" name="Rectangle 3"/>
          <p:cNvSpPr txBox="1">
            <a:spLocks noChangeArrowheads="1"/>
          </p:cNvSpPr>
          <p:nvPr/>
        </p:nvSpPr>
        <p:spPr bwMode="auto">
          <a:xfrm>
            <a:off x="152400" y="2839972"/>
            <a:ext cx="19812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In the Digital Home</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pic>
        <p:nvPicPr>
          <p:cNvPr id="48" name="Picture 3" descr="C:\Program Files\Microsoft Resource DVD Artwork\DVD_ART\Artwork_Imagery\HARDWARE_IMAGERY\Illustration - Misc Hardware\Windows Vista Illustration Icons\Home.png"/>
          <p:cNvPicPr>
            <a:picLocks noChangeAspect="1" noChangeArrowheads="1"/>
          </p:cNvPicPr>
          <p:nvPr/>
        </p:nvPicPr>
        <p:blipFill>
          <a:blip r:embed="rId11"/>
          <a:srcRect/>
          <a:stretch>
            <a:fillRect/>
          </a:stretch>
        </p:blipFill>
        <p:spPr bwMode="auto">
          <a:xfrm>
            <a:off x="1" y="1075483"/>
            <a:ext cx="1524000" cy="1604081"/>
          </a:xfrm>
          <a:prstGeom prst="rect">
            <a:avLst/>
          </a:prstGeom>
          <a:noFill/>
        </p:spPr>
      </p:pic>
      <p:pic>
        <p:nvPicPr>
          <p:cNvPr id="49" name="Picture 2" descr="C:\Program Files\Microsoft Resource DVD Artwork\DVD_ART\Artwork_Imagery\HARDWARE_IMAGERY\Illustration - Misc Hardware\Windows Vista Illustration Icons\Parental Controls.png"/>
          <p:cNvPicPr>
            <a:picLocks noChangeAspect="1" noChangeArrowheads="1"/>
          </p:cNvPicPr>
          <p:nvPr/>
        </p:nvPicPr>
        <p:blipFill>
          <a:blip r:embed="rId12"/>
          <a:srcRect/>
          <a:stretch>
            <a:fillRect/>
          </a:stretch>
        </p:blipFill>
        <p:spPr bwMode="auto">
          <a:xfrm>
            <a:off x="1066800" y="1476503"/>
            <a:ext cx="1524000" cy="1604081"/>
          </a:xfrm>
          <a:prstGeom prst="rect">
            <a:avLst/>
          </a:prstGeom>
          <a:noFill/>
          <a:effectLst>
            <a:glow rad="139700">
              <a:schemeClr val="accent5">
                <a:satMod val="175000"/>
                <a:alpha val="40000"/>
              </a:schemeClr>
            </a:glow>
          </a:effectLst>
        </p:spPr>
      </p:pic>
      <p:pic>
        <p:nvPicPr>
          <p:cNvPr id="50" name="Picture 12" descr="MSN_Girl"/>
          <p:cNvPicPr>
            <a:picLocks noChangeAspect="1" noChangeArrowheads="1"/>
          </p:cNvPicPr>
          <p:nvPr/>
        </p:nvPicPr>
        <p:blipFill>
          <a:blip r:embed="rId13" cstate="print"/>
          <a:srcRect/>
          <a:stretch>
            <a:fillRect/>
          </a:stretch>
        </p:blipFill>
        <p:spPr bwMode="auto">
          <a:xfrm>
            <a:off x="3058499" y="1556710"/>
            <a:ext cx="644525" cy="985841"/>
          </a:xfrm>
          <a:prstGeom prst="rect">
            <a:avLst/>
          </a:prstGeom>
          <a:noFill/>
        </p:spPr>
      </p:pic>
      <p:sp>
        <p:nvSpPr>
          <p:cNvPr id="51" name="Line 17"/>
          <p:cNvSpPr>
            <a:spLocks noChangeShapeType="1"/>
          </p:cNvSpPr>
          <p:nvPr/>
        </p:nvSpPr>
        <p:spPr bwMode="auto">
          <a:xfrm flipH="1">
            <a:off x="2971800" y="3160788"/>
            <a:ext cx="76200" cy="561428"/>
          </a:xfrm>
          <a:prstGeom prst="line">
            <a:avLst/>
          </a:prstGeom>
          <a:noFill/>
          <a:ln w="9525">
            <a:solidFill>
              <a:schemeClr val="bg2"/>
            </a:solidFill>
            <a:round/>
            <a:headEnd type="triangle"/>
            <a:tailEnd type="triangle" w="med" len="med"/>
          </a:ln>
          <a:effectLst/>
        </p:spPr>
        <p:txBody>
          <a:bodyPr wrap="none" anchor="ctr"/>
          <a:lstStyle/>
          <a:p>
            <a:endParaRPr lang="en-GB" dirty="0"/>
          </a:p>
        </p:txBody>
      </p:sp>
      <p:pic>
        <p:nvPicPr>
          <p:cNvPr id="52" name="Picture 5" descr="C:\Program Files\Microsoft Resource DVD Artwork\DVD_ART\Artwork_Imagery\HARDWARE_IMAGERY\Illustration - Misc Hardware\Windows Vista Illustration Icons\Cell phone smart phone.png"/>
          <p:cNvPicPr>
            <a:picLocks noChangeAspect="1" noChangeArrowheads="1"/>
          </p:cNvPicPr>
          <p:nvPr/>
        </p:nvPicPr>
        <p:blipFill>
          <a:blip r:embed="rId14" cstate="print"/>
          <a:srcRect/>
          <a:stretch>
            <a:fillRect/>
          </a:stretch>
        </p:blipFill>
        <p:spPr bwMode="auto">
          <a:xfrm rot="815133">
            <a:off x="3510449" y="2112612"/>
            <a:ext cx="685800" cy="721836"/>
          </a:xfrm>
          <a:prstGeom prst="rect">
            <a:avLst/>
          </a:prstGeom>
          <a:noFill/>
        </p:spPr>
      </p:pic>
      <p:pic>
        <p:nvPicPr>
          <p:cNvPr id="53" name="Picture 3" descr="C:\Program Files\Microsoft Resource DVD Artwork\DVD_ART\Artwork_Imagery\HARDWARE_IMAGERY\Illustration - Misc Hardware\eHome icons\laptop.png"/>
          <p:cNvPicPr>
            <a:picLocks noChangeAspect="1" noChangeArrowheads="1"/>
          </p:cNvPicPr>
          <p:nvPr/>
        </p:nvPicPr>
        <p:blipFill>
          <a:blip r:embed="rId15" cstate="print"/>
          <a:srcRect/>
          <a:stretch>
            <a:fillRect/>
          </a:stretch>
        </p:blipFill>
        <p:spPr bwMode="auto">
          <a:xfrm>
            <a:off x="2636358" y="2278544"/>
            <a:ext cx="955541" cy="781989"/>
          </a:xfrm>
          <a:prstGeom prst="rect">
            <a:avLst/>
          </a:prstGeom>
          <a:noFill/>
          <a:effectLst>
            <a:glow rad="139700">
              <a:schemeClr val="accent5">
                <a:satMod val="175000"/>
                <a:alpha val="40000"/>
              </a:schemeClr>
            </a:glow>
          </a:effectLst>
        </p:spPr>
      </p:pic>
      <p:sp>
        <p:nvSpPr>
          <p:cNvPr id="54" name="Title 78"/>
          <p:cNvSpPr>
            <a:spLocks noGrp="1"/>
          </p:cNvSpPr>
          <p:nvPr>
            <p:ph type="title"/>
          </p:nvPr>
        </p:nvSpPr>
        <p:spPr>
          <a:xfrm>
            <a:off x="396806" y="467857"/>
            <a:ext cx="8570146" cy="757078"/>
          </a:xfrm>
        </p:spPr>
        <p:txBody>
          <a:bodyPr/>
          <a:lstStyle/>
          <a:p>
            <a:r>
              <a:rPr lang="en-US" dirty="0" smtClean="0">
                <a:latin typeface="Segoe" charset="0"/>
              </a:rPr>
              <a:t>The Growing Small Business</a:t>
            </a:r>
            <a:endParaRPr lang="en-GB" dirty="0"/>
          </a:p>
        </p:txBody>
      </p:sp>
      <p:pic>
        <p:nvPicPr>
          <p:cNvPr id="55" name="Picture 2" descr="C:\Program Files\Microsoft Resource DVD Artwork\DVD_ART\Artwork_Imagery\HARDWARE_IMAGERY\Illustration - Misc Hardware\Windows Vista Illustration Icons\Printer.png"/>
          <p:cNvPicPr>
            <a:picLocks noChangeAspect="1" noChangeArrowheads="1"/>
          </p:cNvPicPr>
          <p:nvPr/>
        </p:nvPicPr>
        <p:blipFill>
          <a:blip r:embed="rId16"/>
          <a:srcRect/>
          <a:stretch>
            <a:fillRect/>
          </a:stretch>
        </p:blipFill>
        <p:spPr bwMode="auto">
          <a:xfrm>
            <a:off x="5953254" y="4035535"/>
            <a:ext cx="1657505" cy="1744904"/>
          </a:xfrm>
          <a:prstGeom prst="rect">
            <a:avLst/>
          </a:prstGeom>
          <a:noFill/>
        </p:spPr>
      </p:pic>
      <p:pic>
        <p:nvPicPr>
          <p:cNvPr id="84" name="Picture 9" descr="C:\Program Files\Microsoft Resource DVD Artwork\DVD_ART\Artwork_Imagery\Shapes and Graphics\MSN Illustration Icon\MSN icon envelope only.png">
            <a:hlinkClick r:id="rId17" action="ppaction://hlinksldjump" tooltip="Professional e-Mail"/>
          </p:cNvPr>
          <p:cNvPicPr>
            <a:picLocks noChangeAspect="1" noChangeArrowheads="1"/>
          </p:cNvPicPr>
          <p:nvPr/>
        </p:nvPicPr>
        <p:blipFill>
          <a:blip r:embed="rId18" cstate="print"/>
          <a:srcRect b="42857"/>
          <a:stretch>
            <a:fillRect/>
          </a:stretch>
        </p:blipFill>
        <p:spPr bwMode="auto">
          <a:xfrm>
            <a:off x="55755" y="5521916"/>
            <a:ext cx="978836" cy="962448"/>
          </a:xfrm>
          <a:prstGeom prst="rect">
            <a:avLst/>
          </a:prstGeom>
          <a:noFill/>
        </p:spPr>
      </p:pic>
      <p:pic>
        <p:nvPicPr>
          <p:cNvPr id="85" name="Picture 11" descr="C:\Program Files\Microsoft Resource DVD Artwork\DVD_ART\Artwork_Imagery\Shapes and Graphics\documents folders Pages\newspaper daily news smalle.png">
            <a:hlinkClick r:id="rId19" action="ppaction://hlinksldjump" tooltip="Sell and Market your business"/>
          </p:cNvPr>
          <p:cNvPicPr>
            <a:picLocks noChangeAspect="1" noChangeArrowheads="1"/>
          </p:cNvPicPr>
          <p:nvPr/>
        </p:nvPicPr>
        <p:blipFill>
          <a:blip r:embed="rId20" cstate="print"/>
          <a:srcRect t="-10684" r="-12698"/>
          <a:stretch>
            <a:fillRect/>
          </a:stretch>
        </p:blipFill>
        <p:spPr bwMode="auto">
          <a:xfrm>
            <a:off x="3237091" y="5618240"/>
            <a:ext cx="990600" cy="830914"/>
          </a:xfrm>
          <a:prstGeom prst="rect">
            <a:avLst/>
          </a:prstGeom>
          <a:noFill/>
        </p:spPr>
      </p:pic>
      <p:pic>
        <p:nvPicPr>
          <p:cNvPr id="86" name="Picture 17" descr="C:\Program Files\Microsoft Resource DVD Artwork\DVD_ART\Artwork_Imagery\HARDWARE_IMAGERY\Illustration - Misc Hardware\Windows Vista Illustration Icons\Search Documents.png">
            <a:hlinkClick r:id="rId21" action="ppaction://hlinksldjump" tooltip="Find all your information quickly"/>
          </p:cNvPr>
          <p:cNvPicPr>
            <a:picLocks noChangeAspect="1" noChangeArrowheads="1"/>
          </p:cNvPicPr>
          <p:nvPr/>
        </p:nvPicPr>
        <p:blipFill>
          <a:blip r:embed="rId22" cstate="print"/>
          <a:srcRect/>
          <a:stretch>
            <a:fillRect/>
          </a:stretch>
        </p:blipFill>
        <p:spPr bwMode="auto">
          <a:xfrm>
            <a:off x="2219603" y="5566910"/>
            <a:ext cx="914400" cy="962448"/>
          </a:xfrm>
          <a:prstGeom prst="rect">
            <a:avLst/>
          </a:prstGeom>
          <a:noFill/>
        </p:spPr>
      </p:pic>
      <p:pic>
        <p:nvPicPr>
          <p:cNvPr id="87" name="Picture 18" descr="C:\Program Files\Microsoft Resource DVD Artwork\DVD_ART\Artwork_Imagery\HARDWARE_IMAGERY\Illustration - Misc Hardware\Windows Vista Illustration Icons\Backup.png">
            <a:hlinkClick r:id="rId23" action="ppaction://hlinksldjump" tooltip="Backup and secure your data"/>
          </p:cNvPr>
          <p:cNvPicPr>
            <a:picLocks noChangeAspect="1" noChangeArrowheads="1"/>
          </p:cNvPicPr>
          <p:nvPr/>
        </p:nvPicPr>
        <p:blipFill>
          <a:blip r:embed="rId24" cstate="print"/>
          <a:srcRect/>
          <a:stretch>
            <a:fillRect/>
          </a:stretch>
        </p:blipFill>
        <p:spPr bwMode="auto">
          <a:xfrm>
            <a:off x="7145580" y="5566910"/>
            <a:ext cx="838200" cy="882244"/>
          </a:xfrm>
          <a:prstGeom prst="rect">
            <a:avLst/>
          </a:prstGeom>
          <a:noFill/>
        </p:spPr>
      </p:pic>
      <p:pic>
        <p:nvPicPr>
          <p:cNvPr id="88" name="Picture 20" descr="C:\Program Files\Microsoft Resource DVD Artwork\DVD_ART\Artwork_Imagery\Shapes and Graphics\MSN Illustration Icon\MSN icon calendar.png">
            <a:hlinkClick r:id="rId25" action="ppaction://hlinksldjump" tooltip="Calendars"/>
          </p:cNvPr>
          <p:cNvPicPr>
            <a:picLocks noChangeAspect="1" noChangeArrowheads="1"/>
          </p:cNvPicPr>
          <p:nvPr/>
        </p:nvPicPr>
        <p:blipFill>
          <a:blip r:embed="rId26" cstate="print"/>
          <a:srcRect b="42857"/>
          <a:stretch>
            <a:fillRect/>
          </a:stretch>
        </p:blipFill>
        <p:spPr bwMode="auto">
          <a:xfrm>
            <a:off x="1137679" y="5486705"/>
            <a:ext cx="978836" cy="962448"/>
          </a:xfrm>
          <a:prstGeom prst="rect">
            <a:avLst/>
          </a:prstGeom>
          <a:noFill/>
        </p:spPr>
      </p:pic>
      <p:pic>
        <p:nvPicPr>
          <p:cNvPr id="89" name="Picture 10" descr="C:\Program Files\Microsoft Resource DVD Artwork\DVD_ART\Artwork_Imagery\Shapes and Graphics\documents folders Pages\Order.png">
            <a:hlinkClick r:id="rId27" action="ppaction://hlinksldjump" tooltip="Improve your customer relationships"/>
          </p:cNvPr>
          <p:cNvPicPr>
            <a:picLocks noChangeAspect="1" noChangeArrowheads="1"/>
          </p:cNvPicPr>
          <p:nvPr/>
        </p:nvPicPr>
        <p:blipFill>
          <a:blip r:embed="rId28"/>
          <a:srcRect l="14388" t="12403" r="13674" b="19380"/>
          <a:stretch>
            <a:fillRect/>
          </a:stretch>
        </p:blipFill>
        <p:spPr bwMode="auto">
          <a:xfrm>
            <a:off x="5186807" y="5521917"/>
            <a:ext cx="838199" cy="970469"/>
          </a:xfrm>
          <a:prstGeom prst="rect">
            <a:avLst/>
          </a:prstGeom>
          <a:noFill/>
        </p:spPr>
      </p:pic>
      <p:pic>
        <p:nvPicPr>
          <p:cNvPr id="90" name="Picture 21" descr="C:\Program Files\Microsoft Resource DVD Artwork\DVD_ART\Artwork_Imagery\Shapes and Graphics\MSN Illustration Icon\MSN icon member center.png">
            <a:hlinkClick r:id="rId27" action="ppaction://hlinksldjump" tooltip="Improve your customer relationships"/>
          </p:cNvPr>
          <p:cNvPicPr>
            <a:picLocks noChangeAspect="1" noChangeArrowheads="1"/>
          </p:cNvPicPr>
          <p:nvPr/>
        </p:nvPicPr>
        <p:blipFill>
          <a:blip r:embed="rId29" cstate="print"/>
          <a:srcRect b="40000"/>
          <a:stretch>
            <a:fillRect/>
          </a:stretch>
        </p:blipFill>
        <p:spPr bwMode="auto">
          <a:xfrm>
            <a:off x="4330781" y="5486707"/>
            <a:ext cx="932225" cy="962448"/>
          </a:xfrm>
          <a:prstGeom prst="rect">
            <a:avLst/>
          </a:prstGeom>
          <a:noFill/>
        </p:spPr>
      </p:pic>
      <p:pic>
        <p:nvPicPr>
          <p:cNvPr id="91" name="Picture 22" descr="C:\Program Files\Microsoft Resource DVD Artwork\DVD_ART\Artwork_Imagery\Shapes and Graphics\ribbons - banners\security shield.png">
            <a:hlinkClick r:id="rId23" action="ppaction://hlinksldjump" tooltip="Backup and secure your data"/>
          </p:cNvPr>
          <p:cNvPicPr>
            <a:picLocks noChangeAspect="1" noChangeArrowheads="1"/>
          </p:cNvPicPr>
          <p:nvPr/>
        </p:nvPicPr>
        <p:blipFill>
          <a:blip r:embed="rId30" cstate="print"/>
          <a:srcRect/>
          <a:stretch>
            <a:fillRect/>
          </a:stretch>
        </p:blipFill>
        <p:spPr bwMode="auto">
          <a:xfrm>
            <a:off x="8086869" y="5566912"/>
            <a:ext cx="1057133" cy="797027"/>
          </a:xfrm>
          <a:prstGeom prst="rect">
            <a:avLst/>
          </a:prstGeom>
          <a:noFill/>
        </p:spPr>
      </p:pic>
      <p:grpSp>
        <p:nvGrpSpPr>
          <p:cNvPr id="3" name="Group 57"/>
          <p:cNvGrpSpPr/>
          <p:nvPr/>
        </p:nvGrpSpPr>
        <p:grpSpPr>
          <a:xfrm>
            <a:off x="6090978" y="5604336"/>
            <a:ext cx="1010552" cy="762459"/>
            <a:chOff x="6092036" y="5217157"/>
            <a:chExt cx="1010727" cy="724395"/>
          </a:xfrm>
        </p:grpSpPr>
        <p:pic>
          <p:nvPicPr>
            <p:cNvPr id="59" name="Picture 18" descr="XP icon window">
              <a:hlinkClick r:id="rId31" action="ppaction://hlinksldjump" tooltip="Run the right applications for your business"/>
            </p:cNvPr>
            <p:cNvPicPr>
              <a:picLocks noChangeAspect="1" noChangeArrowheads="1"/>
            </p:cNvPicPr>
            <p:nvPr/>
          </p:nvPicPr>
          <p:blipFill>
            <a:blip r:embed="rId32"/>
            <a:srcRect/>
            <a:stretch>
              <a:fillRect/>
            </a:stretch>
          </p:blipFill>
          <p:spPr bwMode="auto">
            <a:xfrm>
              <a:off x="6129156" y="5257800"/>
              <a:ext cx="914559" cy="666750"/>
            </a:xfrm>
            <a:prstGeom prst="rect">
              <a:avLst/>
            </a:prstGeom>
            <a:noFill/>
          </p:spPr>
        </p:pic>
        <p:sp>
          <p:nvSpPr>
            <p:cNvPr id="60" name="Line 20"/>
            <p:cNvSpPr>
              <a:spLocks noChangeShapeType="1"/>
            </p:cNvSpPr>
            <p:nvPr/>
          </p:nvSpPr>
          <p:spPr bwMode="auto">
            <a:xfrm>
              <a:off x="6201610" y="5467726"/>
              <a:ext cx="758715" cy="0"/>
            </a:xfrm>
            <a:prstGeom prst="line">
              <a:avLst/>
            </a:prstGeom>
            <a:noFill/>
            <a:ln w="9525">
              <a:solidFill>
                <a:schemeClr val="tx1"/>
              </a:solidFill>
              <a:round/>
              <a:headEnd/>
              <a:tailEnd/>
            </a:ln>
            <a:effectLst/>
          </p:spPr>
          <p:txBody>
            <a:bodyPr/>
            <a:lstStyle/>
            <a:p>
              <a:endParaRPr lang="en-GB" dirty="0"/>
            </a:p>
          </p:txBody>
        </p:sp>
        <p:sp>
          <p:nvSpPr>
            <p:cNvPr id="61" name="Line 21"/>
            <p:cNvSpPr>
              <a:spLocks noChangeShapeType="1"/>
            </p:cNvSpPr>
            <p:nvPr/>
          </p:nvSpPr>
          <p:spPr bwMode="auto">
            <a:xfrm>
              <a:off x="6201610" y="5554203"/>
              <a:ext cx="758715" cy="0"/>
            </a:xfrm>
            <a:prstGeom prst="line">
              <a:avLst/>
            </a:prstGeom>
            <a:noFill/>
            <a:ln w="9525">
              <a:solidFill>
                <a:schemeClr val="tx1"/>
              </a:solidFill>
              <a:round/>
              <a:headEnd/>
              <a:tailEnd/>
            </a:ln>
            <a:effectLst/>
          </p:spPr>
          <p:txBody>
            <a:bodyPr/>
            <a:lstStyle/>
            <a:p>
              <a:endParaRPr lang="en-GB" dirty="0"/>
            </a:p>
          </p:txBody>
        </p:sp>
        <p:sp>
          <p:nvSpPr>
            <p:cNvPr id="62" name="Line 22"/>
            <p:cNvSpPr>
              <a:spLocks noChangeShapeType="1"/>
            </p:cNvSpPr>
            <p:nvPr/>
          </p:nvSpPr>
          <p:spPr bwMode="auto">
            <a:xfrm>
              <a:off x="6201610" y="5636920"/>
              <a:ext cx="758715" cy="0"/>
            </a:xfrm>
            <a:prstGeom prst="line">
              <a:avLst/>
            </a:prstGeom>
            <a:noFill/>
            <a:ln w="9525">
              <a:solidFill>
                <a:schemeClr val="tx1"/>
              </a:solidFill>
              <a:round/>
              <a:headEnd/>
              <a:tailEnd/>
            </a:ln>
            <a:effectLst/>
          </p:spPr>
          <p:txBody>
            <a:bodyPr/>
            <a:lstStyle/>
            <a:p>
              <a:endParaRPr lang="en-GB" dirty="0"/>
            </a:p>
          </p:txBody>
        </p:sp>
        <p:sp>
          <p:nvSpPr>
            <p:cNvPr id="63" name="Line 23"/>
            <p:cNvSpPr>
              <a:spLocks noChangeShapeType="1"/>
            </p:cNvSpPr>
            <p:nvPr/>
          </p:nvSpPr>
          <p:spPr bwMode="auto">
            <a:xfrm>
              <a:off x="6201610" y="5715877"/>
              <a:ext cx="758715" cy="0"/>
            </a:xfrm>
            <a:prstGeom prst="line">
              <a:avLst/>
            </a:prstGeom>
            <a:noFill/>
            <a:ln w="9525">
              <a:solidFill>
                <a:schemeClr val="tx1"/>
              </a:solidFill>
              <a:round/>
              <a:headEnd/>
              <a:tailEnd/>
            </a:ln>
            <a:effectLst/>
          </p:spPr>
          <p:txBody>
            <a:bodyPr/>
            <a:lstStyle/>
            <a:p>
              <a:endParaRPr lang="en-GB" dirty="0"/>
            </a:p>
          </p:txBody>
        </p:sp>
        <p:sp>
          <p:nvSpPr>
            <p:cNvPr id="64" name="Line 24"/>
            <p:cNvSpPr>
              <a:spLocks noChangeShapeType="1"/>
            </p:cNvSpPr>
            <p:nvPr/>
          </p:nvSpPr>
          <p:spPr bwMode="auto">
            <a:xfrm>
              <a:off x="6201610" y="5794835"/>
              <a:ext cx="758715" cy="0"/>
            </a:xfrm>
            <a:prstGeom prst="line">
              <a:avLst/>
            </a:prstGeom>
            <a:noFill/>
            <a:ln w="9525">
              <a:solidFill>
                <a:schemeClr val="tx1"/>
              </a:solidFill>
              <a:round/>
              <a:headEnd/>
              <a:tailEnd/>
            </a:ln>
            <a:effectLst/>
          </p:spPr>
          <p:txBody>
            <a:bodyPr/>
            <a:lstStyle/>
            <a:p>
              <a:endParaRPr lang="en-GB" dirty="0"/>
            </a:p>
          </p:txBody>
        </p:sp>
        <p:sp>
          <p:nvSpPr>
            <p:cNvPr id="65" name="Rectangle 64">
              <a:hlinkClick r:id="rId31" action="ppaction://hlinksldjump" tooltip="Run the right application for your business"/>
            </p:cNvPr>
            <p:cNvSpPr/>
            <p:nvPr/>
          </p:nvSpPr>
          <p:spPr>
            <a:xfrm>
              <a:off x="6092036" y="5217157"/>
              <a:ext cx="1010727" cy="724395"/>
            </a:xfrm>
            <a:prstGeom prst="rect">
              <a:avLst/>
            </a:prstGeom>
            <a:solidFill>
              <a:srgbClr val="48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ransition>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ounded Rectangle 48"/>
          <p:cNvSpPr/>
          <p:nvPr/>
        </p:nvSpPr>
        <p:spPr>
          <a:xfrm>
            <a:off x="0" y="5459972"/>
            <a:ext cx="9144000" cy="1156882"/>
          </a:xfrm>
          <a:prstGeom prst="roundRect">
            <a:avLst/>
          </a:prstGeom>
          <a:solidFill>
            <a:srgbClr val="E25B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419" name="Picture 3" descr="C:\Program Files\Microsoft Resource DVD Artwork\DVD_ART\Artwork_Imagery\HARDWARE_IMAGERY\Illustration - Misc Hardware\Windows Vista Illustration Icons\Home.png"/>
          <p:cNvPicPr>
            <a:picLocks noChangeAspect="1" noChangeArrowheads="1"/>
          </p:cNvPicPr>
          <p:nvPr/>
        </p:nvPicPr>
        <p:blipFill>
          <a:blip r:embed="rId3"/>
          <a:srcRect/>
          <a:stretch>
            <a:fillRect/>
          </a:stretch>
        </p:blipFill>
        <p:spPr bwMode="auto">
          <a:xfrm>
            <a:off x="1" y="1075483"/>
            <a:ext cx="1524000" cy="1604081"/>
          </a:xfrm>
          <a:prstGeom prst="rect">
            <a:avLst/>
          </a:prstGeom>
          <a:noFill/>
        </p:spPr>
      </p:pic>
      <p:pic>
        <p:nvPicPr>
          <p:cNvPr id="37894" name="Picture 6" descr="Server sm"/>
          <p:cNvPicPr>
            <a:picLocks noChangeAspect="1" noChangeArrowheads="1"/>
          </p:cNvPicPr>
          <p:nvPr/>
        </p:nvPicPr>
        <p:blipFill>
          <a:blip r:embed="rId4"/>
          <a:srcRect/>
          <a:stretch>
            <a:fillRect/>
          </a:stretch>
        </p:blipFill>
        <p:spPr bwMode="auto">
          <a:xfrm>
            <a:off x="4114801" y="3481607"/>
            <a:ext cx="1066799" cy="1646451"/>
          </a:xfrm>
          <a:prstGeom prst="rect">
            <a:avLst/>
          </a:prstGeom>
          <a:noFill/>
          <a:effectLst>
            <a:glow rad="139700">
              <a:schemeClr val="accent5">
                <a:satMod val="175000"/>
                <a:alpha val="40000"/>
              </a:schemeClr>
            </a:glow>
          </a:effectLst>
        </p:spPr>
      </p:pic>
      <p:pic>
        <p:nvPicPr>
          <p:cNvPr id="37897" name="Picture 9" descr="XP icon my computer"/>
          <p:cNvPicPr>
            <a:picLocks noChangeAspect="1" noChangeArrowheads="1"/>
          </p:cNvPicPr>
          <p:nvPr/>
        </p:nvPicPr>
        <p:blipFill>
          <a:blip r:embed="rId5" cstate="print"/>
          <a:srcRect/>
          <a:stretch>
            <a:fillRect/>
          </a:stretch>
        </p:blipFill>
        <p:spPr bwMode="auto">
          <a:xfrm>
            <a:off x="8001002" y="2037935"/>
            <a:ext cx="898525" cy="945739"/>
          </a:xfrm>
          <a:prstGeom prst="rect">
            <a:avLst/>
          </a:prstGeom>
          <a:noFill/>
        </p:spPr>
      </p:pic>
      <p:pic>
        <p:nvPicPr>
          <p:cNvPr id="37900" name="Picture 12" descr="MSN_Girl"/>
          <p:cNvPicPr>
            <a:picLocks noChangeAspect="1" noChangeArrowheads="1"/>
          </p:cNvPicPr>
          <p:nvPr/>
        </p:nvPicPr>
        <p:blipFill>
          <a:blip r:embed="rId6" cstate="print"/>
          <a:srcRect/>
          <a:stretch>
            <a:fillRect/>
          </a:stretch>
        </p:blipFill>
        <p:spPr bwMode="auto">
          <a:xfrm>
            <a:off x="3058499" y="1556710"/>
            <a:ext cx="644525" cy="985841"/>
          </a:xfrm>
          <a:prstGeom prst="rect">
            <a:avLst/>
          </a:prstGeom>
          <a:noFill/>
        </p:spPr>
      </p:pic>
      <p:pic>
        <p:nvPicPr>
          <p:cNvPr id="37901" name="Picture 13" descr="XP_Woman"/>
          <p:cNvPicPr>
            <a:picLocks noChangeAspect="1" noChangeArrowheads="1"/>
          </p:cNvPicPr>
          <p:nvPr/>
        </p:nvPicPr>
        <p:blipFill>
          <a:blip r:embed="rId7"/>
          <a:srcRect/>
          <a:stretch>
            <a:fillRect/>
          </a:stretch>
        </p:blipFill>
        <p:spPr bwMode="auto">
          <a:xfrm>
            <a:off x="7391400" y="1957728"/>
            <a:ext cx="660400" cy="922346"/>
          </a:xfrm>
          <a:prstGeom prst="rect">
            <a:avLst/>
          </a:prstGeom>
          <a:noFill/>
        </p:spPr>
      </p:pic>
      <p:pic>
        <p:nvPicPr>
          <p:cNvPr id="37902" name="Picture 14" descr="XP_Man"/>
          <p:cNvPicPr>
            <a:picLocks noChangeAspect="1" noChangeArrowheads="1"/>
          </p:cNvPicPr>
          <p:nvPr/>
        </p:nvPicPr>
        <p:blipFill>
          <a:blip r:embed="rId8" cstate="print"/>
          <a:srcRect/>
          <a:stretch>
            <a:fillRect/>
          </a:stretch>
        </p:blipFill>
        <p:spPr bwMode="auto">
          <a:xfrm>
            <a:off x="5638802" y="1797320"/>
            <a:ext cx="695325" cy="982499"/>
          </a:xfrm>
          <a:prstGeom prst="rect">
            <a:avLst/>
          </a:prstGeom>
          <a:noFill/>
        </p:spPr>
      </p:pic>
      <p:sp>
        <p:nvSpPr>
          <p:cNvPr id="37904" name="Line 16"/>
          <p:cNvSpPr>
            <a:spLocks noChangeShapeType="1"/>
          </p:cNvSpPr>
          <p:nvPr/>
        </p:nvSpPr>
        <p:spPr bwMode="auto">
          <a:xfrm flipH="1">
            <a:off x="4953000" y="2920176"/>
            <a:ext cx="381000" cy="561428"/>
          </a:xfrm>
          <a:prstGeom prst="line">
            <a:avLst/>
          </a:prstGeom>
          <a:noFill/>
          <a:ln w="9525">
            <a:solidFill>
              <a:schemeClr val="bg2"/>
            </a:solidFill>
            <a:round/>
            <a:headEnd/>
            <a:tailEnd type="triangle" w="med" len="med"/>
          </a:ln>
          <a:effectLst/>
        </p:spPr>
        <p:txBody>
          <a:bodyPr wrap="none" anchor="ctr"/>
          <a:lstStyle/>
          <a:p>
            <a:endParaRPr lang="en-GB" dirty="0"/>
          </a:p>
        </p:txBody>
      </p:sp>
      <p:sp>
        <p:nvSpPr>
          <p:cNvPr id="37905" name="Line 17"/>
          <p:cNvSpPr>
            <a:spLocks noChangeShapeType="1"/>
          </p:cNvSpPr>
          <p:nvPr/>
        </p:nvSpPr>
        <p:spPr bwMode="auto">
          <a:xfrm flipH="1">
            <a:off x="2971800" y="3160788"/>
            <a:ext cx="76200" cy="561428"/>
          </a:xfrm>
          <a:prstGeom prst="line">
            <a:avLst/>
          </a:prstGeom>
          <a:noFill/>
          <a:ln w="9525">
            <a:solidFill>
              <a:schemeClr val="bg2"/>
            </a:solidFill>
            <a:round/>
            <a:headEnd type="triangle"/>
            <a:tailEnd type="triangle" w="med" len="med"/>
          </a:ln>
          <a:effectLst/>
        </p:spPr>
        <p:txBody>
          <a:bodyPr wrap="none" anchor="ctr"/>
          <a:lstStyle/>
          <a:p>
            <a:endParaRPr lang="en-GB" dirty="0"/>
          </a:p>
        </p:txBody>
      </p:sp>
      <p:sp>
        <p:nvSpPr>
          <p:cNvPr id="37906" name="Line 18"/>
          <p:cNvSpPr>
            <a:spLocks noChangeShapeType="1"/>
          </p:cNvSpPr>
          <p:nvPr/>
        </p:nvSpPr>
        <p:spPr bwMode="auto">
          <a:xfrm flipH="1">
            <a:off x="5410200" y="2839972"/>
            <a:ext cx="1524000" cy="1042652"/>
          </a:xfrm>
          <a:prstGeom prst="line">
            <a:avLst/>
          </a:prstGeom>
          <a:noFill/>
          <a:ln w="9525">
            <a:solidFill>
              <a:schemeClr val="bg2"/>
            </a:solidFill>
            <a:round/>
            <a:headEnd/>
            <a:tailEnd type="triangle" w="med" len="med"/>
          </a:ln>
          <a:effectLst/>
        </p:spPr>
        <p:txBody>
          <a:bodyPr wrap="none" anchor="ctr"/>
          <a:lstStyle/>
          <a:p>
            <a:endParaRPr lang="en-GB" dirty="0"/>
          </a:p>
        </p:txBody>
      </p:sp>
      <p:grpSp>
        <p:nvGrpSpPr>
          <p:cNvPr id="2" name="Group 19"/>
          <p:cNvGrpSpPr>
            <a:grpSpLocks/>
          </p:cNvGrpSpPr>
          <p:nvPr/>
        </p:nvGrpSpPr>
        <p:grpSpPr bwMode="auto">
          <a:xfrm>
            <a:off x="2514601" y="3802421"/>
            <a:ext cx="1182688" cy="848826"/>
            <a:chOff x="5040" y="2544"/>
            <a:chExt cx="745" cy="508"/>
          </a:xfrm>
        </p:grpSpPr>
        <p:pic>
          <p:nvPicPr>
            <p:cNvPr id="37908" name="Picture 20"/>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5040" y="2544"/>
              <a:ext cx="745" cy="508"/>
            </a:xfrm>
            <a:prstGeom prst="rect">
              <a:avLst/>
            </a:prstGeom>
            <a:noFill/>
          </p:spPr>
        </p:pic>
        <p:sp>
          <p:nvSpPr>
            <p:cNvPr id="37909" name="Rectangle 21"/>
            <p:cNvSpPr>
              <a:spLocks noChangeArrowheads="1"/>
            </p:cNvSpPr>
            <p:nvPr/>
          </p:nvSpPr>
          <p:spPr bwMode="auto">
            <a:xfrm>
              <a:off x="5136" y="2688"/>
              <a:ext cx="528" cy="192"/>
            </a:xfrm>
            <a:prstGeom prst="rect">
              <a:avLst/>
            </a:prstGeom>
            <a:noFill/>
            <a:ln w="9525">
              <a:noFill/>
              <a:miter lim="800000"/>
              <a:headEnd/>
              <a:tailEnd/>
            </a:ln>
            <a:effectLst/>
          </p:spPr>
          <p:txBody>
            <a:bodyPr/>
            <a:lstStyle/>
            <a:p>
              <a:pPr algn="ctr"/>
              <a:r>
                <a:rPr lang="en-US" sz="1400" dirty="0">
                  <a:latin typeface="Segoe" charset="0"/>
                </a:rPr>
                <a:t>Internet</a:t>
              </a:r>
            </a:p>
            <a:p>
              <a:pPr algn="ctr"/>
              <a:endParaRPr lang="en-US" sz="1400" dirty="0">
                <a:latin typeface="Segoe" charset="0"/>
              </a:endParaRPr>
            </a:p>
          </p:txBody>
        </p:sp>
      </p:grpSp>
      <p:sp>
        <p:nvSpPr>
          <p:cNvPr id="37910" name="Line 22"/>
          <p:cNvSpPr>
            <a:spLocks noChangeShapeType="1"/>
          </p:cNvSpPr>
          <p:nvPr/>
        </p:nvSpPr>
        <p:spPr bwMode="auto">
          <a:xfrm>
            <a:off x="5410200" y="4604461"/>
            <a:ext cx="914400" cy="160408"/>
          </a:xfrm>
          <a:prstGeom prst="line">
            <a:avLst/>
          </a:prstGeom>
          <a:noFill/>
          <a:ln w="9525">
            <a:solidFill>
              <a:schemeClr val="bg2"/>
            </a:solidFill>
            <a:round/>
            <a:headEnd/>
            <a:tailEnd type="triangle" w="med" len="med"/>
          </a:ln>
          <a:effectLst/>
        </p:spPr>
        <p:txBody>
          <a:bodyPr wrap="none" anchor="ctr"/>
          <a:lstStyle/>
          <a:p>
            <a:endParaRPr lang="en-GB" dirty="0"/>
          </a:p>
        </p:txBody>
      </p:sp>
      <p:pic>
        <p:nvPicPr>
          <p:cNvPr id="59396" name="Picture 4" descr="C:\Program Files\Microsoft Resource DVD Artwork\DVD_ART\Artwork_Imagery\HARDWARE_IMAGERY\Illustration - Misc Hardware\Windows Vista Illustration Icons\Pocket PC.png"/>
          <p:cNvPicPr>
            <a:picLocks noChangeAspect="1" noChangeArrowheads="1"/>
          </p:cNvPicPr>
          <p:nvPr/>
        </p:nvPicPr>
        <p:blipFill>
          <a:blip r:embed="rId10" cstate="print"/>
          <a:srcRect/>
          <a:stretch>
            <a:fillRect/>
          </a:stretch>
        </p:blipFill>
        <p:spPr bwMode="auto">
          <a:xfrm>
            <a:off x="7086601" y="2438952"/>
            <a:ext cx="399648" cy="526338"/>
          </a:xfrm>
          <a:prstGeom prst="rect">
            <a:avLst/>
          </a:prstGeom>
          <a:noFill/>
        </p:spPr>
      </p:pic>
      <p:pic>
        <p:nvPicPr>
          <p:cNvPr id="59397" name="Picture 5" descr="C:\Program Files\Microsoft Resource DVD Artwork\DVD_ART\Artwork_Imagery\HARDWARE_IMAGERY\Illustration - Misc Hardware\Windows Vista Illustration Icons\Cell phone smart phone.png"/>
          <p:cNvPicPr>
            <a:picLocks noChangeAspect="1" noChangeArrowheads="1"/>
          </p:cNvPicPr>
          <p:nvPr/>
        </p:nvPicPr>
        <p:blipFill>
          <a:blip r:embed="rId11" cstate="print"/>
          <a:srcRect/>
          <a:stretch>
            <a:fillRect/>
          </a:stretch>
        </p:blipFill>
        <p:spPr bwMode="auto">
          <a:xfrm rot="815133">
            <a:off x="3510449" y="2112612"/>
            <a:ext cx="685800" cy="721836"/>
          </a:xfrm>
          <a:prstGeom prst="rect">
            <a:avLst/>
          </a:prstGeom>
          <a:noFill/>
        </p:spPr>
      </p:pic>
      <p:pic>
        <p:nvPicPr>
          <p:cNvPr id="59398" name="Picture 6" descr="C:\Program Files\Microsoft Resource DVD Artwork\DVD_ART\Artwork_Imagery\HARDWARE_IMAGERY\Illustration - Misc Hardware\Windows Vista Illustration Icons\Tablet.png"/>
          <p:cNvPicPr>
            <a:picLocks noChangeAspect="1" noChangeArrowheads="1"/>
          </p:cNvPicPr>
          <p:nvPr/>
        </p:nvPicPr>
        <p:blipFill>
          <a:blip r:embed="rId12"/>
          <a:srcRect/>
          <a:stretch>
            <a:fillRect/>
          </a:stretch>
        </p:blipFill>
        <p:spPr bwMode="auto">
          <a:xfrm flipH="1">
            <a:off x="4876800" y="1957728"/>
            <a:ext cx="838200" cy="882244"/>
          </a:xfrm>
          <a:prstGeom prst="rect">
            <a:avLst/>
          </a:prstGeom>
          <a:noFill/>
        </p:spPr>
      </p:pic>
      <p:sp>
        <p:nvSpPr>
          <p:cNvPr id="35" name="Line 22"/>
          <p:cNvSpPr>
            <a:spLocks noChangeShapeType="1"/>
          </p:cNvSpPr>
          <p:nvPr/>
        </p:nvSpPr>
        <p:spPr bwMode="auto">
          <a:xfrm flipH="1" flipV="1">
            <a:off x="3657600" y="4363852"/>
            <a:ext cx="381000" cy="48121"/>
          </a:xfrm>
          <a:prstGeom prst="line">
            <a:avLst/>
          </a:prstGeom>
          <a:noFill/>
          <a:ln w="9525">
            <a:solidFill>
              <a:schemeClr val="bg2"/>
            </a:solidFill>
            <a:round/>
            <a:headEnd type="triangle"/>
            <a:tailEnd type="triangle" w="med" len="med"/>
          </a:ln>
          <a:effectLst>
            <a:glow rad="139700">
              <a:schemeClr val="accent5">
                <a:satMod val="175000"/>
                <a:alpha val="40000"/>
              </a:schemeClr>
            </a:glow>
          </a:effectLst>
        </p:spPr>
        <p:txBody>
          <a:bodyPr wrap="none" anchor="ctr"/>
          <a:lstStyle/>
          <a:p>
            <a:endParaRPr lang="en-GB" dirty="0"/>
          </a:p>
        </p:txBody>
      </p:sp>
      <p:pic>
        <p:nvPicPr>
          <p:cNvPr id="59415" name="Picture 23" descr="C:\Program Files\Microsoft Resource DVD Artwork\DVD_ART\Artwork_Imagery\HARDWARE_IMAGERY\Illustration - Misc Hardware\Windows Vista Illustration Icons\Accesspoint.png"/>
          <p:cNvPicPr>
            <a:picLocks noChangeAspect="1" noChangeArrowheads="1"/>
          </p:cNvPicPr>
          <p:nvPr/>
        </p:nvPicPr>
        <p:blipFill>
          <a:blip r:embed="rId13"/>
          <a:srcRect/>
          <a:stretch>
            <a:fillRect/>
          </a:stretch>
        </p:blipFill>
        <p:spPr bwMode="auto">
          <a:xfrm>
            <a:off x="7620000" y="3240992"/>
            <a:ext cx="1143000" cy="1203061"/>
          </a:xfrm>
          <a:prstGeom prst="rect">
            <a:avLst/>
          </a:prstGeom>
          <a:noFill/>
        </p:spPr>
      </p:pic>
      <p:sp>
        <p:nvSpPr>
          <p:cNvPr id="62" name="Line 18"/>
          <p:cNvSpPr>
            <a:spLocks noChangeShapeType="1"/>
          </p:cNvSpPr>
          <p:nvPr/>
        </p:nvSpPr>
        <p:spPr bwMode="auto">
          <a:xfrm flipH="1">
            <a:off x="5410200" y="4123237"/>
            <a:ext cx="2209800" cy="160408"/>
          </a:xfrm>
          <a:prstGeom prst="line">
            <a:avLst/>
          </a:prstGeom>
          <a:noFill/>
          <a:ln w="9525">
            <a:solidFill>
              <a:schemeClr val="bg2"/>
            </a:solidFill>
            <a:round/>
            <a:headEnd type="triangle"/>
            <a:tailEnd type="triangle" w="med" len="med"/>
          </a:ln>
          <a:effectLst/>
        </p:spPr>
        <p:txBody>
          <a:bodyPr wrap="none" anchor="ctr"/>
          <a:lstStyle/>
          <a:p>
            <a:endParaRPr lang="en-GB" dirty="0"/>
          </a:p>
        </p:txBody>
      </p:sp>
      <p:pic>
        <p:nvPicPr>
          <p:cNvPr id="59417" name="Picture 25" descr="C:\Program Files\Microsoft Resource DVD Artwork\DVD_ART\Artwork_Imagery\HARDWARE_IMAGERY\Illustration - Misc Hardware\Windows Vista Illustration Icons\Small Business.png"/>
          <p:cNvPicPr>
            <a:picLocks noChangeAspect="1" noChangeArrowheads="1"/>
          </p:cNvPicPr>
          <p:nvPr/>
        </p:nvPicPr>
        <p:blipFill>
          <a:blip r:embed="rId14"/>
          <a:srcRect/>
          <a:stretch>
            <a:fillRect/>
          </a:stretch>
        </p:blipFill>
        <p:spPr bwMode="auto">
          <a:xfrm>
            <a:off x="2" y="3481607"/>
            <a:ext cx="1625397" cy="1710806"/>
          </a:xfrm>
          <a:prstGeom prst="rect">
            <a:avLst/>
          </a:prstGeom>
          <a:noFill/>
        </p:spPr>
      </p:pic>
      <p:sp>
        <p:nvSpPr>
          <p:cNvPr id="68" name="Line 17"/>
          <p:cNvSpPr>
            <a:spLocks noChangeShapeType="1"/>
          </p:cNvSpPr>
          <p:nvPr/>
        </p:nvSpPr>
        <p:spPr bwMode="auto">
          <a:xfrm flipV="1">
            <a:off x="1447800" y="4203441"/>
            <a:ext cx="990600" cy="0"/>
          </a:xfrm>
          <a:prstGeom prst="line">
            <a:avLst/>
          </a:prstGeom>
          <a:noFill/>
          <a:ln w="9525">
            <a:solidFill>
              <a:schemeClr val="bg2"/>
            </a:solidFill>
            <a:round/>
            <a:headEnd type="triangle"/>
            <a:tailEnd type="triangle" w="med" len="med"/>
          </a:ln>
          <a:effectLst/>
        </p:spPr>
        <p:txBody>
          <a:bodyPr wrap="none" anchor="ctr"/>
          <a:lstStyle/>
          <a:p>
            <a:endParaRPr lang="en-GB" dirty="0"/>
          </a:p>
        </p:txBody>
      </p:sp>
      <p:sp>
        <p:nvSpPr>
          <p:cNvPr id="71" name="Rectangle 3"/>
          <p:cNvSpPr txBox="1">
            <a:spLocks noChangeArrowheads="1"/>
          </p:cNvSpPr>
          <p:nvPr/>
        </p:nvSpPr>
        <p:spPr bwMode="auto">
          <a:xfrm>
            <a:off x="6477001" y="3321197"/>
            <a:ext cx="10668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The Office</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sp>
        <p:nvSpPr>
          <p:cNvPr id="72" name="Rectangle 3"/>
          <p:cNvSpPr txBox="1">
            <a:spLocks noChangeArrowheads="1"/>
          </p:cNvSpPr>
          <p:nvPr/>
        </p:nvSpPr>
        <p:spPr bwMode="auto">
          <a:xfrm>
            <a:off x="3124201" y="2920176"/>
            <a:ext cx="10668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Mobile</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sp>
        <p:nvSpPr>
          <p:cNvPr id="73" name="Rectangle 3"/>
          <p:cNvSpPr txBox="1">
            <a:spLocks noChangeArrowheads="1"/>
          </p:cNvSpPr>
          <p:nvPr/>
        </p:nvSpPr>
        <p:spPr bwMode="auto">
          <a:xfrm>
            <a:off x="1066800" y="4764869"/>
            <a:ext cx="17526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Other Businesses</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sp>
        <p:nvSpPr>
          <p:cNvPr id="74" name="Rectangle 3"/>
          <p:cNvSpPr txBox="1">
            <a:spLocks noChangeArrowheads="1"/>
          </p:cNvSpPr>
          <p:nvPr/>
        </p:nvSpPr>
        <p:spPr bwMode="auto">
          <a:xfrm>
            <a:off x="152400" y="2839972"/>
            <a:ext cx="1981200" cy="561428"/>
          </a:xfrm>
          <a:prstGeom prst="rect">
            <a:avLst/>
          </a:prstGeom>
          <a:noFill/>
          <a:ln w="12700">
            <a:noFill/>
            <a:miter lim="800000"/>
            <a:headEnd/>
            <a:tailEnd/>
          </a:ln>
          <a:effectLst/>
        </p:spPr>
        <p:txBody>
          <a:bodyPr vert="horz" wrap="square" lIns="90471" tIns="44443" rIns="90471" bIns="44443" numCol="1" anchor="ctr"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sz="1300" b="1" kern="0" dirty="0" smtClean="0">
                <a:solidFill>
                  <a:srgbClr val="090D3A"/>
                </a:solidFill>
                <a:latin typeface="Segoe" charset="0"/>
                <a:ea typeface="+mj-ea"/>
                <a:cs typeface="+mj-cs"/>
              </a:rPr>
              <a:t>In the Digital Home</a:t>
            </a:r>
            <a:endParaRPr kumimoji="0" lang="en-US" sz="1300" b="1" i="0" u="none" strike="noStrike" kern="0" cap="none" spc="0" normalizeH="0" baseline="0" noProof="0" dirty="0" smtClean="0">
              <a:ln>
                <a:noFill/>
              </a:ln>
              <a:solidFill>
                <a:srgbClr val="090D3A"/>
              </a:solidFill>
              <a:effectLst/>
              <a:uLnTx/>
              <a:uFillTx/>
              <a:latin typeface="Segoe" charset="0"/>
              <a:ea typeface="+mj-ea"/>
              <a:cs typeface="+mj-cs"/>
            </a:endParaRPr>
          </a:p>
        </p:txBody>
      </p:sp>
      <p:pic>
        <p:nvPicPr>
          <p:cNvPr id="59395" name="Picture 3" descr="C:\Program Files\Microsoft Resource DVD Artwork\DVD_ART\Artwork_Imagery\HARDWARE_IMAGERY\Illustration - Misc Hardware\eHome icons\laptop.png"/>
          <p:cNvPicPr>
            <a:picLocks noChangeAspect="1" noChangeArrowheads="1"/>
          </p:cNvPicPr>
          <p:nvPr/>
        </p:nvPicPr>
        <p:blipFill>
          <a:blip r:embed="rId15" cstate="print"/>
          <a:srcRect/>
          <a:stretch>
            <a:fillRect/>
          </a:stretch>
        </p:blipFill>
        <p:spPr bwMode="auto">
          <a:xfrm>
            <a:off x="2636358" y="2278544"/>
            <a:ext cx="955541" cy="781989"/>
          </a:xfrm>
          <a:prstGeom prst="rect">
            <a:avLst/>
          </a:prstGeom>
          <a:noFill/>
        </p:spPr>
      </p:pic>
      <p:pic>
        <p:nvPicPr>
          <p:cNvPr id="60418" name="Picture 2" descr="C:\Program Files\Microsoft Resource DVD Artwork\DVD_ART\Artwork_Imagery\HARDWARE_IMAGERY\Illustration - Misc Hardware\Windows Vista Illustration Icons\Parental Controls.png"/>
          <p:cNvPicPr>
            <a:picLocks noChangeAspect="1" noChangeArrowheads="1"/>
          </p:cNvPicPr>
          <p:nvPr/>
        </p:nvPicPr>
        <p:blipFill>
          <a:blip r:embed="rId16"/>
          <a:srcRect/>
          <a:stretch>
            <a:fillRect/>
          </a:stretch>
        </p:blipFill>
        <p:spPr bwMode="auto">
          <a:xfrm>
            <a:off x="1066800" y="1476503"/>
            <a:ext cx="1524000" cy="1604081"/>
          </a:xfrm>
          <a:prstGeom prst="rect">
            <a:avLst/>
          </a:prstGeom>
          <a:noFill/>
        </p:spPr>
      </p:pic>
      <p:sp>
        <p:nvSpPr>
          <p:cNvPr id="50" name="Title 78"/>
          <p:cNvSpPr>
            <a:spLocks noGrp="1"/>
          </p:cNvSpPr>
          <p:nvPr>
            <p:ph type="title"/>
          </p:nvPr>
        </p:nvSpPr>
        <p:spPr>
          <a:xfrm>
            <a:off x="396806" y="467857"/>
            <a:ext cx="8570146" cy="757078"/>
          </a:xfrm>
        </p:spPr>
        <p:txBody>
          <a:bodyPr/>
          <a:lstStyle/>
          <a:p>
            <a:r>
              <a:rPr lang="en-US" dirty="0" smtClean="0">
                <a:latin typeface="Segoe" charset="0"/>
              </a:rPr>
              <a:t>The Expanded Small Business</a:t>
            </a:r>
            <a:endParaRPr lang="en-GB" dirty="0"/>
          </a:p>
        </p:txBody>
      </p:sp>
      <p:pic>
        <p:nvPicPr>
          <p:cNvPr id="51" name="Picture 2" descr="C:\Program Files\Microsoft Resource DVD Artwork\DVD_ART\Artwork_Imagery\HARDWARE_IMAGERY\Illustration - Misc Hardware\Windows Vista Illustration Icons\Printer.png"/>
          <p:cNvPicPr>
            <a:picLocks noChangeAspect="1" noChangeArrowheads="1"/>
          </p:cNvPicPr>
          <p:nvPr/>
        </p:nvPicPr>
        <p:blipFill>
          <a:blip r:embed="rId17"/>
          <a:srcRect/>
          <a:stretch>
            <a:fillRect/>
          </a:stretch>
        </p:blipFill>
        <p:spPr bwMode="auto">
          <a:xfrm>
            <a:off x="5953254" y="4035535"/>
            <a:ext cx="1657505" cy="1744904"/>
          </a:xfrm>
          <a:prstGeom prst="rect">
            <a:avLst/>
          </a:prstGeom>
          <a:noFill/>
        </p:spPr>
      </p:pic>
      <p:pic>
        <p:nvPicPr>
          <p:cNvPr id="60" name="Picture 9" descr="C:\Program Files\Microsoft Resource DVD Artwork\DVD_ART\Artwork_Imagery\Shapes and Graphics\MSN Illustration Icon\MSN icon envelope only.png">
            <a:hlinkClick r:id="rId18" action="ppaction://hlinksldjump" tooltip="Professional e-Mail"/>
          </p:cNvPr>
          <p:cNvPicPr>
            <a:picLocks noChangeAspect="1" noChangeArrowheads="1"/>
          </p:cNvPicPr>
          <p:nvPr/>
        </p:nvPicPr>
        <p:blipFill>
          <a:blip r:embed="rId19" cstate="print"/>
          <a:srcRect b="42857"/>
          <a:stretch>
            <a:fillRect/>
          </a:stretch>
        </p:blipFill>
        <p:spPr bwMode="auto">
          <a:xfrm>
            <a:off x="55755" y="5521916"/>
            <a:ext cx="978836" cy="962448"/>
          </a:xfrm>
          <a:prstGeom prst="rect">
            <a:avLst/>
          </a:prstGeom>
          <a:noFill/>
        </p:spPr>
      </p:pic>
      <p:pic>
        <p:nvPicPr>
          <p:cNvPr id="61" name="Picture 11" descr="C:\Program Files\Microsoft Resource DVD Artwork\DVD_ART\Artwork_Imagery\Shapes and Graphics\documents folders Pages\newspaper daily news smalle.png">
            <a:hlinkClick r:id="rId20" action="ppaction://hlinksldjump" tooltip="Sell and Market your business"/>
          </p:cNvPr>
          <p:cNvPicPr>
            <a:picLocks noChangeAspect="1" noChangeArrowheads="1"/>
          </p:cNvPicPr>
          <p:nvPr/>
        </p:nvPicPr>
        <p:blipFill>
          <a:blip r:embed="rId21" cstate="print"/>
          <a:srcRect t="-10684" r="-12698"/>
          <a:stretch>
            <a:fillRect/>
          </a:stretch>
        </p:blipFill>
        <p:spPr bwMode="auto">
          <a:xfrm>
            <a:off x="3237091" y="5618240"/>
            <a:ext cx="990600" cy="830914"/>
          </a:xfrm>
          <a:prstGeom prst="rect">
            <a:avLst/>
          </a:prstGeom>
          <a:noFill/>
        </p:spPr>
      </p:pic>
      <p:pic>
        <p:nvPicPr>
          <p:cNvPr id="63" name="Picture 17" descr="C:\Program Files\Microsoft Resource DVD Artwork\DVD_ART\Artwork_Imagery\HARDWARE_IMAGERY\Illustration - Misc Hardware\Windows Vista Illustration Icons\Search Documents.png">
            <a:hlinkClick r:id="rId22" action="ppaction://hlinksldjump" tooltip="Find all your information quickly"/>
          </p:cNvPr>
          <p:cNvPicPr>
            <a:picLocks noChangeAspect="1" noChangeArrowheads="1"/>
          </p:cNvPicPr>
          <p:nvPr/>
        </p:nvPicPr>
        <p:blipFill>
          <a:blip r:embed="rId23" cstate="print"/>
          <a:srcRect/>
          <a:stretch>
            <a:fillRect/>
          </a:stretch>
        </p:blipFill>
        <p:spPr bwMode="auto">
          <a:xfrm>
            <a:off x="2219603" y="5566910"/>
            <a:ext cx="914400" cy="962448"/>
          </a:xfrm>
          <a:prstGeom prst="rect">
            <a:avLst/>
          </a:prstGeom>
          <a:noFill/>
        </p:spPr>
      </p:pic>
      <p:pic>
        <p:nvPicPr>
          <p:cNvPr id="64" name="Picture 18" descr="C:\Program Files\Microsoft Resource DVD Artwork\DVD_ART\Artwork_Imagery\HARDWARE_IMAGERY\Illustration - Misc Hardware\Windows Vista Illustration Icons\Backup.png">
            <a:hlinkClick r:id="rId24" action="ppaction://hlinksldjump" tooltip="Backup and secure your data"/>
          </p:cNvPr>
          <p:cNvPicPr>
            <a:picLocks noChangeAspect="1" noChangeArrowheads="1"/>
          </p:cNvPicPr>
          <p:nvPr/>
        </p:nvPicPr>
        <p:blipFill>
          <a:blip r:embed="rId25" cstate="print"/>
          <a:srcRect/>
          <a:stretch>
            <a:fillRect/>
          </a:stretch>
        </p:blipFill>
        <p:spPr bwMode="auto">
          <a:xfrm>
            <a:off x="7145580" y="5566910"/>
            <a:ext cx="838200" cy="882244"/>
          </a:xfrm>
          <a:prstGeom prst="rect">
            <a:avLst/>
          </a:prstGeom>
          <a:noFill/>
        </p:spPr>
      </p:pic>
      <p:pic>
        <p:nvPicPr>
          <p:cNvPr id="65" name="Picture 20" descr="C:\Program Files\Microsoft Resource DVD Artwork\DVD_ART\Artwork_Imagery\Shapes and Graphics\MSN Illustration Icon\MSN icon calendar.png">
            <a:hlinkClick r:id="rId26" action="ppaction://hlinksldjump" tooltip="Calendars"/>
          </p:cNvPr>
          <p:cNvPicPr>
            <a:picLocks noChangeAspect="1" noChangeArrowheads="1"/>
          </p:cNvPicPr>
          <p:nvPr/>
        </p:nvPicPr>
        <p:blipFill>
          <a:blip r:embed="rId27" cstate="print"/>
          <a:srcRect b="42857"/>
          <a:stretch>
            <a:fillRect/>
          </a:stretch>
        </p:blipFill>
        <p:spPr bwMode="auto">
          <a:xfrm>
            <a:off x="1137679" y="5486705"/>
            <a:ext cx="978836" cy="962448"/>
          </a:xfrm>
          <a:prstGeom prst="rect">
            <a:avLst/>
          </a:prstGeom>
          <a:noFill/>
        </p:spPr>
      </p:pic>
      <p:pic>
        <p:nvPicPr>
          <p:cNvPr id="66" name="Picture 10" descr="C:\Program Files\Microsoft Resource DVD Artwork\DVD_ART\Artwork_Imagery\Shapes and Graphics\documents folders Pages\Order.png">
            <a:hlinkClick r:id="rId28" action="ppaction://hlinksldjump" tooltip="Improve your customer relationships"/>
          </p:cNvPr>
          <p:cNvPicPr>
            <a:picLocks noChangeAspect="1" noChangeArrowheads="1"/>
          </p:cNvPicPr>
          <p:nvPr/>
        </p:nvPicPr>
        <p:blipFill>
          <a:blip r:embed="rId29"/>
          <a:srcRect l="14388" t="12403" r="13674" b="19380"/>
          <a:stretch>
            <a:fillRect/>
          </a:stretch>
        </p:blipFill>
        <p:spPr bwMode="auto">
          <a:xfrm>
            <a:off x="5186807" y="5521917"/>
            <a:ext cx="838199" cy="970469"/>
          </a:xfrm>
          <a:prstGeom prst="rect">
            <a:avLst/>
          </a:prstGeom>
          <a:noFill/>
        </p:spPr>
      </p:pic>
      <p:pic>
        <p:nvPicPr>
          <p:cNvPr id="67" name="Picture 21" descr="C:\Program Files\Microsoft Resource DVD Artwork\DVD_ART\Artwork_Imagery\Shapes and Graphics\MSN Illustration Icon\MSN icon member center.png">
            <a:hlinkClick r:id="rId28" action="ppaction://hlinksldjump" tooltip="Improve your customer relationships"/>
          </p:cNvPr>
          <p:cNvPicPr>
            <a:picLocks noChangeAspect="1" noChangeArrowheads="1"/>
          </p:cNvPicPr>
          <p:nvPr/>
        </p:nvPicPr>
        <p:blipFill>
          <a:blip r:embed="rId30" cstate="print"/>
          <a:srcRect b="40000"/>
          <a:stretch>
            <a:fillRect/>
          </a:stretch>
        </p:blipFill>
        <p:spPr bwMode="auto">
          <a:xfrm>
            <a:off x="4330781" y="5486707"/>
            <a:ext cx="932225" cy="962448"/>
          </a:xfrm>
          <a:prstGeom prst="rect">
            <a:avLst/>
          </a:prstGeom>
          <a:noFill/>
        </p:spPr>
      </p:pic>
      <p:pic>
        <p:nvPicPr>
          <p:cNvPr id="69" name="Picture 22" descr="C:\Program Files\Microsoft Resource DVD Artwork\DVD_ART\Artwork_Imagery\Shapes and Graphics\ribbons - banners\security shield.png">
            <a:hlinkClick r:id="rId24" action="ppaction://hlinksldjump" tooltip="Backup and secure your data"/>
          </p:cNvPr>
          <p:cNvPicPr>
            <a:picLocks noChangeAspect="1" noChangeArrowheads="1"/>
          </p:cNvPicPr>
          <p:nvPr/>
        </p:nvPicPr>
        <p:blipFill>
          <a:blip r:embed="rId31" cstate="print"/>
          <a:srcRect/>
          <a:stretch>
            <a:fillRect/>
          </a:stretch>
        </p:blipFill>
        <p:spPr bwMode="auto">
          <a:xfrm>
            <a:off x="8086869" y="5566912"/>
            <a:ext cx="1057133" cy="797027"/>
          </a:xfrm>
          <a:prstGeom prst="rect">
            <a:avLst/>
          </a:prstGeom>
          <a:noFill/>
        </p:spPr>
      </p:pic>
      <p:grpSp>
        <p:nvGrpSpPr>
          <p:cNvPr id="3" name="Group 74"/>
          <p:cNvGrpSpPr/>
          <p:nvPr/>
        </p:nvGrpSpPr>
        <p:grpSpPr>
          <a:xfrm>
            <a:off x="6090978" y="5604336"/>
            <a:ext cx="1010552" cy="762459"/>
            <a:chOff x="6092036" y="5217157"/>
            <a:chExt cx="1010727" cy="724395"/>
          </a:xfrm>
        </p:grpSpPr>
        <p:pic>
          <p:nvPicPr>
            <p:cNvPr id="76" name="Picture 18" descr="XP icon window">
              <a:hlinkClick r:id="rId32" action="ppaction://hlinksldjump" tooltip="Run the right applications for your business"/>
            </p:cNvPr>
            <p:cNvPicPr>
              <a:picLocks noChangeAspect="1" noChangeArrowheads="1"/>
            </p:cNvPicPr>
            <p:nvPr/>
          </p:nvPicPr>
          <p:blipFill>
            <a:blip r:embed="rId33"/>
            <a:srcRect/>
            <a:stretch>
              <a:fillRect/>
            </a:stretch>
          </p:blipFill>
          <p:spPr bwMode="auto">
            <a:xfrm>
              <a:off x="6129156" y="5257800"/>
              <a:ext cx="914559" cy="666750"/>
            </a:xfrm>
            <a:prstGeom prst="rect">
              <a:avLst/>
            </a:prstGeom>
            <a:noFill/>
          </p:spPr>
        </p:pic>
        <p:sp>
          <p:nvSpPr>
            <p:cNvPr id="77" name="Line 20"/>
            <p:cNvSpPr>
              <a:spLocks noChangeShapeType="1"/>
            </p:cNvSpPr>
            <p:nvPr/>
          </p:nvSpPr>
          <p:spPr bwMode="auto">
            <a:xfrm>
              <a:off x="6201610" y="5467726"/>
              <a:ext cx="758715" cy="0"/>
            </a:xfrm>
            <a:prstGeom prst="line">
              <a:avLst/>
            </a:prstGeom>
            <a:noFill/>
            <a:ln w="9525">
              <a:solidFill>
                <a:schemeClr val="tx1"/>
              </a:solidFill>
              <a:round/>
              <a:headEnd/>
              <a:tailEnd/>
            </a:ln>
            <a:effectLst/>
          </p:spPr>
          <p:txBody>
            <a:bodyPr/>
            <a:lstStyle/>
            <a:p>
              <a:endParaRPr lang="en-GB" dirty="0"/>
            </a:p>
          </p:txBody>
        </p:sp>
        <p:sp>
          <p:nvSpPr>
            <p:cNvPr id="78" name="Line 21"/>
            <p:cNvSpPr>
              <a:spLocks noChangeShapeType="1"/>
            </p:cNvSpPr>
            <p:nvPr/>
          </p:nvSpPr>
          <p:spPr bwMode="auto">
            <a:xfrm>
              <a:off x="6201610" y="5554203"/>
              <a:ext cx="758715" cy="0"/>
            </a:xfrm>
            <a:prstGeom prst="line">
              <a:avLst/>
            </a:prstGeom>
            <a:noFill/>
            <a:ln w="9525">
              <a:solidFill>
                <a:schemeClr val="tx1"/>
              </a:solidFill>
              <a:round/>
              <a:headEnd/>
              <a:tailEnd/>
            </a:ln>
            <a:effectLst/>
          </p:spPr>
          <p:txBody>
            <a:bodyPr/>
            <a:lstStyle/>
            <a:p>
              <a:endParaRPr lang="en-GB" dirty="0"/>
            </a:p>
          </p:txBody>
        </p:sp>
        <p:sp>
          <p:nvSpPr>
            <p:cNvPr id="79" name="Line 22"/>
            <p:cNvSpPr>
              <a:spLocks noChangeShapeType="1"/>
            </p:cNvSpPr>
            <p:nvPr/>
          </p:nvSpPr>
          <p:spPr bwMode="auto">
            <a:xfrm>
              <a:off x="6201610" y="5636920"/>
              <a:ext cx="758715" cy="0"/>
            </a:xfrm>
            <a:prstGeom prst="line">
              <a:avLst/>
            </a:prstGeom>
            <a:noFill/>
            <a:ln w="9525">
              <a:solidFill>
                <a:schemeClr val="tx1"/>
              </a:solidFill>
              <a:round/>
              <a:headEnd/>
              <a:tailEnd/>
            </a:ln>
            <a:effectLst/>
          </p:spPr>
          <p:txBody>
            <a:bodyPr/>
            <a:lstStyle/>
            <a:p>
              <a:endParaRPr lang="en-GB" dirty="0"/>
            </a:p>
          </p:txBody>
        </p:sp>
        <p:sp>
          <p:nvSpPr>
            <p:cNvPr id="80" name="Line 23"/>
            <p:cNvSpPr>
              <a:spLocks noChangeShapeType="1"/>
            </p:cNvSpPr>
            <p:nvPr/>
          </p:nvSpPr>
          <p:spPr bwMode="auto">
            <a:xfrm>
              <a:off x="6201610" y="5715877"/>
              <a:ext cx="758715" cy="0"/>
            </a:xfrm>
            <a:prstGeom prst="line">
              <a:avLst/>
            </a:prstGeom>
            <a:noFill/>
            <a:ln w="9525">
              <a:solidFill>
                <a:schemeClr val="tx1"/>
              </a:solidFill>
              <a:round/>
              <a:headEnd/>
              <a:tailEnd/>
            </a:ln>
            <a:effectLst/>
          </p:spPr>
          <p:txBody>
            <a:bodyPr/>
            <a:lstStyle/>
            <a:p>
              <a:endParaRPr lang="en-GB" dirty="0"/>
            </a:p>
          </p:txBody>
        </p:sp>
        <p:sp>
          <p:nvSpPr>
            <p:cNvPr id="81" name="Line 24"/>
            <p:cNvSpPr>
              <a:spLocks noChangeShapeType="1"/>
            </p:cNvSpPr>
            <p:nvPr/>
          </p:nvSpPr>
          <p:spPr bwMode="auto">
            <a:xfrm>
              <a:off x="6201610" y="5794835"/>
              <a:ext cx="758715" cy="0"/>
            </a:xfrm>
            <a:prstGeom prst="line">
              <a:avLst/>
            </a:prstGeom>
            <a:noFill/>
            <a:ln w="9525">
              <a:solidFill>
                <a:schemeClr val="tx1"/>
              </a:solidFill>
              <a:round/>
              <a:headEnd/>
              <a:tailEnd/>
            </a:ln>
            <a:effectLst/>
          </p:spPr>
          <p:txBody>
            <a:bodyPr/>
            <a:lstStyle/>
            <a:p>
              <a:endParaRPr lang="en-GB" dirty="0"/>
            </a:p>
          </p:txBody>
        </p:sp>
        <p:sp>
          <p:nvSpPr>
            <p:cNvPr id="82" name="Rectangle 81">
              <a:hlinkClick r:id="rId32" action="ppaction://hlinksldjump" tooltip="Run the right application for your business"/>
            </p:cNvPr>
            <p:cNvSpPr/>
            <p:nvPr/>
          </p:nvSpPr>
          <p:spPr>
            <a:xfrm>
              <a:off x="6092036" y="5217157"/>
              <a:ext cx="1010727" cy="724395"/>
            </a:xfrm>
            <a:prstGeom prst="rect">
              <a:avLst/>
            </a:prstGeom>
            <a:solidFill>
              <a:srgbClr val="48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ransition>
    <p:strips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Generic Architecture Diagram</a:t>
            </a:r>
            <a:endParaRPr lang="en-GB" dirty="0"/>
          </a:p>
        </p:txBody>
      </p:sp>
      <p:sp>
        <p:nvSpPr>
          <p:cNvPr id="4" name="Rounded Rectangle 3"/>
          <p:cNvSpPr/>
          <p:nvPr/>
        </p:nvSpPr>
        <p:spPr>
          <a:xfrm>
            <a:off x="142875" y="5188199"/>
            <a:ext cx="8858250" cy="180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5" name="TextBox 21"/>
          <p:cNvSpPr txBox="1">
            <a:spLocks noChangeArrowheads="1"/>
          </p:cNvSpPr>
          <p:nvPr/>
        </p:nvSpPr>
        <p:spPr bwMode="auto">
          <a:xfrm rot="-5400000">
            <a:off x="-172185" y="5943426"/>
            <a:ext cx="1428635" cy="369332"/>
          </a:xfrm>
          <a:prstGeom prst="rect">
            <a:avLst/>
          </a:prstGeom>
          <a:noFill/>
          <a:ln w="9525">
            <a:noFill/>
            <a:miter lim="800000"/>
            <a:headEnd/>
            <a:tailEnd/>
          </a:ln>
        </p:spPr>
        <p:txBody>
          <a:bodyPr>
            <a:spAutoFit/>
          </a:bodyPr>
          <a:lstStyle/>
          <a:p>
            <a:pPr algn="ctr"/>
            <a:r>
              <a:rPr lang="en-GB" dirty="0"/>
              <a:t>Services</a:t>
            </a:r>
          </a:p>
        </p:txBody>
      </p:sp>
      <p:sp>
        <p:nvSpPr>
          <p:cNvPr id="6" name="Rounded Rectangle 5"/>
          <p:cNvSpPr/>
          <p:nvPr/>
        </p:nvSpPr>
        <p:spPr>
          <a:xfrm>
            <a:off x="142875" y="3233225"/>
            <a:ext cx="8858250" cy="180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7" name="TextBox 19"/>
          <p:cNvSpPr txBox="1">
            <a:spLocks noChangeArrowheads="1"/>
          </p:cNvSpPr>
          <p:nvPr/>
        </p:nvSpPr>
        <p:spPr bwMode="auto">
          <a:xfrm rot="-5400000">
            <a:off x="7828815" y="3913261"/>
            <a:ext cx="1428634" cy="369332"/>
          </a:xfrm>
          <a:prstGeom prst="rect">
            <a:avLst/>
          </a:prstGeom>
          <a:noFill/>
          <a:ln w="9525">
            <a:noFill/>
            <a:miter lim="800000"/>
            <a:headEnd/>
            <a:tailEnd/>
          </a:ln>
        </p:spPr>
        <p:txBody>
          <a:bodyPr>
            <a:spAutoFit/>
          </a:bodyPr>
          <a:lstStyle/>
          <a:p>
            <a:pPr algn="ctr"/>
            <a:r>
              <a:rPr lang="en-GB" dirty="0"/>
              <a:t>Servers</a:t>
            </a:r>
          </a:p>
        </p:txBody>
      </p:sp>
      <p:sp>
        <p:nvSpPr>
          <p:cNvPr id="8" name="Rounded Rectangle 7"/>
          <p:cNvSpPr/>
          <p:nvPr/>
        </p:nvSpPr>
        <p:spPr>
          <a:xfrm>
            <a:off x="142875" y="1278252"/>
            <a:ext cx="8858250" cy="180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pic>
        <p:nvPicPr>
          <p:cNvPr id="9" name="Picture 2" descr="C:\Program Files\Microsoft Resource DVD Artwork\DVD_ART\Artwork_Imagery\HARDWARE_IMAGERY\Photos - OEM Hardware\Windows CE Embedded Devices\Hyundai ImageQuest W152 (Thin Client).png"/>
          <p:cNvPicPr>
            <a:picLocks noChangeAspect="1" noChangeArrowheads="1"/>
          </p:cNvPicPr>
          <p:nvPr/>
        </p:nvPicPr>
        <p:blipFill>
          <a:blip r:embed="rId2" cstate="email"/>
          <a:srcRect/>
          <a:stretch>
            <a:fillRect/>
          </a:stretch>
        </p:blipFill>
        <p:spPr bwMode="auto">
          <a:xfrm>
            <a:off x="714350" y="1353443"/>
            <a:ext cx="1533525" cy="1579017"/>
          </a:xfrm>
          <a:prstGeom prst="rect">
            <a:avLst/>
          </a:prstGeom>
          <a:noFill/>
          <a:ln w="9525">
            <a:noFill/>
            <a:miter lim="800000"/>
            <a:headEnd/>
            <a:tailEnd/>
          </a:ln>
        </p:spPr>
      </p:pic>
      <p:pic>
        <p:nvPicPr>
          <p:cNvPr id="10" name="Picture 13" descr="C:\Program Files\Microsoft Resource DVD Artwork\DVD_ART\Artwork_Imagery\HARDWARE_IMAGERY\Illustration - Misc Hardware\XML Icons\Server.png"/>
          <p:cNvPicPr>
            <a:picLocks noChangeAspect="1" noChangeArrowheads="1"/>
          </p:cNvPicPr>
          <p:nvPr/>
        </p:nvPicPr>
        <p:blipFill>
          <a:blip r:embed="rId3" cstate="email"/>
          <a:srcRect/>
          <a:stretch>
            <a:fillRect/>
          </a:stretch>
        </p:blipFill>
        <p:spPr bwMode="auto">
          <a:xfrm>
            <a:off x="7215189" y="3308417"/>
            <a:ext cx="1087437" cy="1689298"/>
          </a:xfrm>
          <a:prstGeom prst="rect">
            <a:avLst/>
          </a:prstGeom>
          <a:noFill/>
          <a:ln w="9525">
            <a:noFill/>
            <a:miter lim="800000"/>
            <a:headEnd/>
            <a:tailEnd/>
          </a:ln>
        </p:spPr>
      </p:pic>
      <p:pic>
        <p:nvPicPr>
          <p:cNvPr id="11" name="Picture 14" descr="C:\Program Files\Microsoft Resource DVD Artwork\DVD_ART\Artwork_Imagery\HARDWARE_IMAGERY\Illustration - Misc Hardware\XML Icons\Internet cloud web.png"/>
          <p:cNvPicPr>
            <a:picLocks noChangeAspect="1" noChangeArrowheads="1"/>
          </p:cNvPicPr>
          <p:nvPr/>
        </p:nvPicPr>
        <p:blipFill>
          <a:blip r:embed="rId4" cstate="email"/>
          <a:srcRect/>
          <a:stretch>
            <a:fillRect/>
          </a:stretch>
        </p:blipFill>
        <p:spPr bwMode="auto">
          <a:xfrm>
            <a:off x="857250" y="5639347"/>
            <a:ext cx="2209800" cy="1002550"/>
          </a:xfrm>
          <a:prstGeom prst="rect">
            <a:avLst/>
          </a:prstGeom>
          <a:noFill/>
          <a:ln w="9525">
            <a:noFill/>
            <a:miter lim="800000"/>
            <a:headEnd/>
            <a:tailEnd/>
          </a:ln>
        </p:spPr>
      </p:pic>
      <p:sp>
        <p:nvSpPr>
          <p:cNvPr id="12" name="TextBox 17"/>
          <p:cNvSpPr txBox="1">
            <a:spLocks noChangeArrowheads="1"/>
          </p:cNvSpPr>
          <p:nvPr/>
        </p:nvSpPr>
        <p:spPr bwMode="auto">
          <a:xfrm rot="-5400000">
            <a:off x="-243623" y="1958286"/>
            <a:ext cx="1428634" cy="369332"/>
          </a:xfrm>
          <a:prstGeom prst="rect">
            <a:avLst/>
          </a:prstGeom>
          <a:noFill/>
          <a:ln w="9525">
            <a:noFill/>
            <a:miter lim="800000"/>
            <a:headEnd/>
            <a:tailEnd/>
          </a:ln>
        </p:spPr>
        <p:txBody>
          <a:bodyPr>
            <a:spAutoFit/>
          </a:bodyPr>
          <a:lstStyle/>
          <a:p>
            <a:pPr algn="ctr"/>
            <a:r>
              <a:rPr lang="en-GB" dirty="0"/>
              <a:t>Clients</a:t>
            </a:r>
          </a:p>
        </p:txBody>
      </p:sp>
      <p:sp>
        <p:nvSpPr>
          <p:cNvPr id="13" name="TextBox 12"/>
          <p:cNvSpPr txBox="1"/>
          <p:nvPr/>
        </p:nvSpPr>
        <p:spPr>
          <a:xfrm>
            <a:off x="2714612" y="1654197"/>
            <a:ext cx="5214974" cy="954107"/>
          </a:xfrm>
          <a:prstGeom prst="rect">
            <a:avLst/>
          </a:prstGeom>
          <a:noFill/>
        </p:spPr>
        <p:txBody>
          <a:bodyPr wrap="square" rtlCol="0">
            <a:spAutoFit/>
          </a:bodyPr>
          <a:lstStyle/>
          <a:p>
            <a:r>
              <a:rPr lang="en-GB" sz="2800" dirty="0" smtClean="0"/>
              <a:t>Devices that do work connected or disconnected</a:t>
            </a:r>
            <a:endParaRPr lang="en-GB" sz="2800" dirty="0"/>
          </a:p>
        </p:txBody>
      </p:sp>
      <p:sp>
        <p:nvSpPr>
          <p:cNvPr id="14" name="TextBox 13"/>
          <p:cNvSpPr txBox="1"/>
          <p:nvPr/>
        </p:nvSpPr>
        <p:spPr>
          <a:xfrm>
            <a:off x="1785918" y="3383609"/>
            <a:ext cx="5214974" cy="1384995"/>
          </a:xfrm>
          <a:prstGeom prst="rect">
            <a:avLst/>
          </a:prstGeom>
          <a:noFill/>
        </p:spPr>
        <p:txBody>
          <a:bodyPr wrap="square" rtlCol="0">
            <a:spAutoFit/>
          </a:bodyPr>
          <a:lstStyle/>
          <a:p>
            <a:r>
              <a:rPr lang="en-GB" sz="2800" dirty="0" smtClean="0"/>
              <a:t>Technology that you own that sits “at the centre” delivering value for your business</a:t>
            </a:r>
            <a:endParaRPr lang="en-GB" sz="2800" dirty="0"/>
          </a:p>
        </p:txBody>
      </p:sp>
      <p:sp>
        <p:nvSpPr>
          <p:cNvPr id="15" name="TextBox 14"/>
          <p:cNvSpPr txBox="1"/>
          <p:nvPr/>
        </p:nvSpPr>
        <p:spPr>
          <a:xfrm>
            <a:off x="3286116" y="5309469"/>
            <a:ext cx="5214974" cy="1384995"/>
          </a:xfrm>
          <a:prstGeom prst="rect">
            <a:avLst/>
          </a:prstGeom>
          <a:noFill/>
        </p:spPr>
        <p:txBody>
          <a:bodyPr wrap="square" rtlCol="0">
            <a:spAutoFit/>
          </a:bodyPr>
          <a:lstStyle/>
          <a:p>
            <a:r>
              <a:rPr lang="en-GB" sz="2800" dirty="0" smtClean="0"/>
              <a:t>Services that you use “in the cloud” – either free or paid for, however you don’t own it</a:t>
            </a:r>
            <a:endParaRPr lang="en-GB" sz="2800" dirty="0"/>
          </a:p>
        </p:txBody>
      </p:sp>
    </p:spTree>
  </p:cSld>
  <p:clrMapOvr>
    <a:masterClrMapping/>
  </p:clrMapOvr>
  <p:transition>
    <p:strips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142875" y="5188199"/>
            <a:ext cx="8858250" cy="180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8915" name="TextBox 21"/>
          <p:cNvSpPr txBox="1">
            <a:spLocks noChangeArrowheads="1"/>
          </p:cNvSpPr>
          <p:nvPr/>
        </p:nvSpPr>
        <p:spPr bwMode="auto">
          <a:xfrm rot="-5400000">
            <a:off x="-172185" y="5943426"/>
            <a:ext cx="1428635" cy="369332"/>
          </a:xfrm>
          <a:prstGeom prst="rect">
            <a:avLst/>
          </a:prstGeom>
          <a:noFill/>
          <a:ln w="9525">
            <a:noFill/>
            <a:miter lim="800000"/>
            <a:headEnd/>
            <a:tailEnd/>
          </a:ln>
        </p:spPr>
        <p:txBody>
          <a:bodyPr>
            <a:spAutoFit/>
          </a:bodyPr>
          <a:lstStyle/>
          <a:p>
            <a:pPr algn="ctr"/>
            <a:r>
              <a:rPr lang="en-GB" dirty="0"/>
              <a:t>Services</a:t>
            </a:r>
          </a:p>
        </p:txBody>
      </p:sp>
      <p:sp>
        <p:nvSpPr>
          <p:cNvPr id="19" name="Rounded Rectangle 18"/>
          <p:cNvSpPr/>
          <p:nvPr/>
        </p:nvSpPr>
        <p:spPr>
          <a:xfrm>
            <a:off x="142875" y="3233225"/>
            <a:ext cx="8858250" cy="180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8917" name="TextBox 19"/>
          <p:cNvSpPr txBox="1">
            <a:spLocks noChangeArrowheads="1"/>
          </p:cNvSpPr>
          <p:nvPr/>
        </p:nvSpPr>
        <p:spPr bwMode="auto">
          <a:xfrm rot="-5400000">
            <a:off x="7828815" y="3913261"/>
            <a:ext cx="1428634" cy="369332"/>
          </a:xfrm>
          <a:prstGeom prst="rect">
            <a:avLst/>
          </a:prstGeom>
          <a:noFill/>
          <a:ln w="9525">
            <a:noFill/>
            <a:miter lim="800000"/>
            <a:headEnd/>
            <a:tailEnd/>
          </a:ln>
        </p:spPr>
        <p:txBody>
          <a:bodyPr>
            <a:spAutoFit/>
          </a:bodyPr>
          <a:lstStyle/>
          <a:p>
            <a:pPr algn="ctr"/>
            <a:r>
              <a:rPr lang="en-GB" dirty="0"/>
              <a:t>Servers</a:t>
            </a:r>
          </a:p>
        </p:txBody>
      </p:sp>
      <p:sp>
        <p:nvSpPr>
          <p:cNvPr id="17" name="Rounded Rectangle 16"/>
          <p:cNvSpPr/>
          <p:nvPr/>
        </p:nvSpPr>
        <p:spPr>
          <a:xfrm>
            <a:off x="142875" y="1278252"/>
            <a:ext cx="8858250" cy="1804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6391" name="Title 1"/>
          <p:cNvSpPr>
            <a:spLocks noGrp="1"/>
          </p:cNvSpPr>
          <p:nvPr>
            <p:ph type="title"/>
          </p:nvPr>
        </p:nvSpPr>
        <p:spPr/>
        <p:txBody>
          <a:bodyPr/>
          <a:lstStyle/>
          <a:p>
            <a:pPr eaLnBrk="1" hangingPunct="1">
              <a:defRPr/>
            </a:pPr>
            <a:r>
              <a:rPr lang="en-GB" dirty="0" smtClean="0"/>
              <a:t>The Technologies for Today</a:t>
            </a:r>
          </a:p>
        </p:txBody>
      </p:sp>
      <p:pic>
        <p:nvPicPr>
          <p:cNvPr id="38920" name="Picture 2" descr="C:\Program Files\Microsoft Resource DVD Artwork\DVD_ART\Artwork_Imagery\HARDWARE_IMAGERY\Photos - OEM Hardware\Windows CE Embedded Devices\Hyundai ImageQuest W152 (Thin Client).png"/>
          <p:cNvPicPr>
            <a:picLocks noChangeAspect="1" noChangeArrowheads="1"/>
          </p:cNvPicPr>
          <p:nvPr/>
        </p:nvPicPr>
        <p:blipFill>
          <a:blip r:embed="rId3" cstate="email"/>
          <a:srcRect/>
          <a:stretch>
            <a:fillRect/>
          </a:stretch>
        </p:blipFill>
        <p:spPr bwMode="auto">
          <a:xfrm>
            <a:off x="714350" y="1353443"/>
            <a:ext cx="1533525" cy="1579017"/>
          </a:xfrm>
          <a:prstGeom prst="rect">
            <a:avLst/>
          </a:prstGeom>
          <a:noFill/>
          <a:ln w="9525">
            <a:noFill/>
            <a:miter lim="800000"/>
            <a:headEnd/>
            <a:tailEnd/>
          </a:ln>
        </p:spPr>
      </p:pic>
      <p:pic>
        <p:nvPicPr>
          <p:cNvPr id="38930" name="Picture 13" descr="C:\Program Files\Microsoft Resource DVD Artwork\DVD_ART\Artwork_Imagery\HARDWARE_IMAGERY\Illustration - Misc Hardware\XML Icons\Server.png"/>
          <p:cNvPicPr>
            <a:picLocks noChangeAspect="1" noChangeArrowheads="1"/>
          </p:cNvPicPr>
          <p:nvPr/>
        </p:nvPicPr>
        <p:blipFill>
          <a:blip r:embed="rId4" cstate="email"/>
          <a:srcRect/>
          <a:stretch>
            <a:fillRect/>
          </a:stretch>
        </p:blipFill>
        <p:spPr bwMode="auto">
          <a:xfrm>
            <a:off x="7215189" y="3308417"/>
            <a:ext cx="1087437" cy="1689298"/>
          </a:xfrm>
          <a:prstGeom prst="rect">
            <a:avLst/>
          </a:prstGeom>
          <a:noFill/>
          <a:ln w="9525">
            <a:noFill/>
            <a:miter lim="800000"/>
            <a:headEnd/>
            <a:tailEnd/>
          </a:ln>
        </p:spPr>
      </p:pic>
      <p:pic>
        <p:nvPicPr>
          <p:cNvPr id="38931" name="Picture 14" descr="C:\Program Files\Microsoft Resource DVD Artwork\DVD_ART\Artwork_Imagery\HARDWARE_IMAGERY\Illustration - Misc Hardware\XML Icons\Internet cloud web.png"/>
          <p:cNvPicPr>
            <a:picLocks noChangeAspect="1" noChangeArrowheads="1"/>
          </p:cNvPicPr>
          <p:nvPr/>
        </p:nvPicPr>
        <p:blipFill>
          <a:blip r:embed="rId5" cstate="email"/>
          <a:srcRect/>
          <a:stretch>
            <a:fillRect/>
          </a:stretch>
        </p:blipFill>
        <p:spPr bwMode="auto">
          <a:xfrm>
            <a:off x="857250" y="5639347"/>
            <a:ext cx="2209800" cy="1002550"/>
          </a:xfrm>
          <a:prstGeom prst="rect">
            <a:avLst/>
          </a:prstGeom>
          <a:noFill/>
          <a:ln w="9525">
            <a:noFill/>
            <a:miter lim="800000"/>
            <a:headEnd/>
            <a:tailEnd/>
          </a:ln>
        </p:spPr>
      </p:pic>
      <p:sp>
        <p:nvSpPr>
          <p:cNvPr id="38932" name="TextBox 17"/>
          <p:cNvSpPr txBox="1">
            <a:spLocks noChangeArrowheads="1"/>
          </p:cNvSpPr>
          <p:nvPr/>
        </p:nvSpPr>
        <p:spPr bwMode="auto">
          <a:xfrm rot="-5400000">
            <a:off x="-243623" y="1958286"/>
            <a:ext cx="1428634" cy="369332"/>
          </a:xfrm>
          <a:prstGeom prst="rect">
            <a:avLst/>
          </a:prstGeom>
          <a:noFill/>
          <a:ln w="9525">
            <a:noFill/>
            <a:miter lim="800000"/>
            <a:headEnd/>
            <a:tailEnd/>
          </a:ln>
        </p:spPr>
        <p:txBody>
          <a:bodyPr>
            <a:spAutoFit/>
          </a:bodyPr>
          <a:lstStyle/>
          <a:p>
            <a:pPr algn="ctr"/>
            <a:r>
              <a:rPr lang="en-GB" dirty="0"/>
              <a:t>Clients</a:t>
            </a:r>
          </a:p>
        </p:txBody>
      </p:sp>
      <p:pic>
        <p:nvPicPr>
          <p:cNvPr id="1026" name="Picture 2" descr="C:\Program Files\Microsoft Resource DVD Artwork\DVD_ART\BoxShots_Logos\Windows Vista Business\Windows Vista Business logo v w.png"/>
          <p:cNvPicPr>
            <a:picLocks noChangeAspect="1" noChangeArrowheads="1"/>
          </p:cNvPicPr>
          <p:nvPr/>
        </p:nvPicPr>
        <p:blipFill>
          <a:blip r:embed="rId6" cstate="screen"/>
          <a:srcRect/>
          <a:stretch>
            <a:fillRect/>
          </a:stretch>
        </p:blipFill>
        <p:spPr bwMode="auto">
          <a:xfrm>
            <a:off x="2214546" y="1428619"/>
            <a:ext cx="1714512" cy="1498889"/>
          </a:xfrm>
          <a:prstGeom prst="rect">
            <a:avLst/>
          </a:prstGeom>
          <a:noFill/>
        </p:spPr>
      </p:pic>
      <p:grpSp>
        <p:nvGrpSpPr>
          <p:cNvPr id="2" name="Group 35"/>
          <p:cNvGrpSpPr>
            <a:grpSpLocks noChangeAspect="1"/>
          </p:cNvGrpSpPr>
          <p:nvPr/>
        </p:nvGrpSpPr>
        <p:grpSpPr>
          <a:xfrm>
            <a:off x="3929060" y="1729386"/>
            <a:ext cx="3442913" cy="981247"/>
            <a:chOff x="4114871" y="1142984"/>
            <a:chExt cx="5100599" cy="1381125"/>
          </a:xfrm>
        </p:grpSpPr>
        <p:pic>
          <p:nvPicPr>
            <p:cNvPr id="1039" name="Picture 15" descr="C:\Program Files\Microsoft Resource DVD Artwork\DVD_ART\BoxShots_Logos\Office Standard 2007\Office Standard 2007 logo rev.png"/>
            <p:cNvPicPr>
              <a:picLocks noChangeAspect="1" noChangeArrowheads="1"/>
            </p:cNvPicPr>
            <p:nvPr/>
          </p:nvPicPr>
          <p:blipFill>
            <a:blip r:embed="rId7"/>
            <a:srcRect/>
            <a:stretch>
              <a:fillRect/>
            </a:stretch>
          </p:blipFill>
          <p:spPr bwMode="auto">
            <a:xfrm>
              <a:off x="4114871" y="1142984"/>
              <a:ext cx="3795713" cy="1381125"/>
            </a:xfrm>
            <a:prstGeom prst="rect">
              <a:avLst/>
            </a:prstGeom>
            <a:noFill/>
          </p:spPr>
        </p:pic>
        <p:pic>
          <p:nvPicPr>
            <p:cNvPr id="35" name="Picture 15" descr="C:\Program Files\Microsoft Resource DVD Artwork\DVD_ART\BoxShots_Logos\Office Standard 2007\Office Standard 2007 logo rev.png"/>
            <p:cNvPicPr>
              <a:picLocks noChangeAspect="1" noChangeArrowheads="1"/>
            </p:cNvPicPr>
            <p:nvPr/>
          </p:nvPicPr>
          <p:blipFill>
            <a:blip r:embed="rId8"/>
            <a:srcRect/>
            <a:stretch>
              <a:fillRect/>
            </a:stretch>
          </p:blipFill>
          <p:spPr bwMode="auto">
            <a:xfrm>
              <a:off x="7767691" y="1142984"/>
              <a:ext cx="1447779" cy="1381125"/>
            </a:xfrm>
            <a:prstGeom prst="rect">
              <a:avLst/>
            </a:prstGeom>
            <a:noFill/>
          </p:spPr>
        </p:pic>
      </p:grpSp>
      <p:pic>
        <p:nvPicPr>
          <p:cNvPr id="1040" name="Picture 16" descr="C:\Program Files\Microsoft Resource DVD Artwork\DVD_ART\BoxShots_Logos\Windows Mobile\Windows Mobile logo v r.png"/>
          <p:cNvPicPr>
            <a:picLocks noChangeAspect="1" noChangeArrowheads="1"/>
          </p:cNvPicPr>
          <p:nvPr/>
        </p:nvPicPr>
        <p:blipFill>
          <a:blip r:embed="rId9" cstate="screen"/>
          <a:srcRect/>
          <a:stretch>
            <a:fillRect/>
          </a:stretch>
        </p:blipFill>
        <p:spPr bwMode="auto">
          <a:xfrm>
            <a:off x="7457480" y="1428619"/>
            <a:ext cx="1543676" cy="1428644"/>
          </a:xfrm>
          <a:prstGeom prst="rect">
            <a:avLst/>
          </a:prstGeom>
          <a:noFill/>
        </p:spPr>
      </p:pic>
      <p:grpSp>
        <p:nvGrpSpPr>
          <p:cNvPr id="3" name="Group 41"/>
          <p:cNvGrpSpPr/>
          <p:nvPr/>
        </p:nvGrpSpPr>
        <p:grpSpPr>
          <a:xfrm>
            <a:off x="285752" y="3533990"/>
            <a:ext cx="6643702" cy="1278261"/>
            <a:chOff x="0" y="3429000"/>
            <a:chExt cx="6643702" cy="1214446"/>
          </a:xfrm>
        </p:grpSpPr>
        <p:pic>
          <p:nvPicPr>
            <p:cNvPr id="1043" name="Picture 19" descr="C:\Program Files\Microsoft Resource DVD Artwork\DVD_ART\BoxShots_Logos\Windows Small Business Server 2003 R2 Premium Edition\Windows small business server 2003 r2 premium logo r.png"/>
            <p:cNvPicPr>
              <a:picLocks noChangeAspect="1" noChangeArrowheads="1"/>
            </p:cNvPicPr>
            <p:nvPr/>
          </p:nvPicPr>
          <p:blipFill>
            <a:blip r:embed="rId10" cstate="screen"/>
            <a:srcRect/>
            <a:stretch>
              <a:fillRect/>
            </a:stretch>
          </p:blipFill>
          <p:spPr bwMode="auto">
            <a:xfrm>
              <a:off x="1175699" y="3429000"/>
              <a:ext cx="5468003" cy="1214446"/>
            </a:xfrm>
            <a:prstGeom prst="rect">
              <a:avLst/>
            </a:prstGeom>
            <a:noFill/>
          </p:spPr>
        </p:pic>
        <p:pic>
          <p:nvPicPr>
            <p:cNvPr id="41" name="Picture 19" descr="C:\Program Files\Microsoft Resource DVD Artwork\DVD_ART\BoxShots_Logos\Windows Small Business Server 2003 R2 Premium Edition\Windows small business server 2003 r2 premium logo r.png"/>
            <p:cNvPicPr>
              <a:picLocks noChangeAspect="1" noChangeArrowheads="1"/>
            </p:cNvPicPr>
            <p:nvPr/>
          </p:nvPicPr>
          <p:blipFill>
            <a:blip r:embed="rId11" cstate="screen"/>
            <a:srcRect/>
            <a:stretch>
              <a:fillRect/>
            </a:stretch>
          </p:blipFill>
          <p:spPr bwMode="auto">
            <a:xfrm>
              <a:off x="0" y="3429000"/>
              <a:ext cx="1214446" cy="1000132"/>
            </a:xfrm>
            <a:prstGeom prst="rect">
              <a:avLst/>
            </a:prstGeom>
            <a:noFill/>
          </p:spPr>
        </p:pic>
      </p:grpSp>
      <p:pic>
        <p:nvPicPr>
          <p:cNvPr id="1044" name="Picture 20" descr="C:\Program Files\Microsoft Resource DVD Artwork\DVD_ART\BoxShots_Logos\Office Live Premium\Office Live Premium logo r.png"/>
          <p:cNvPicPr>
            <a:picLocks noChangeAspect="1" noChangeArrowheads="1"/>
          </p:cNvPicPr>
          <p:nvPr/>
        </p:nvPicPr>
        <p:blipFill>
          <a:blip r:embed="rId12"/>
          <a:srcRect r="40000"/>
          <a:stretch>
            <a:fillRect/>
          </a:stretch>
        </p:blipFill>
        <p:spPr bwMode="auto">
          <a:xfrm>
            <a:off x="3000364" y="6015322"/>
            <a:ext cx="3429024" cy="940980"/>
          </a:xfrm>
          <a:prstGeom prst="rect">
            <a:avLst/>
          </a:prstGeom>
          <a:noFill/>
        </p:spPr>
      </p:pic>
      <p:pic>
        <p:nvPicPr>
          <p:cNvPr id="1045" name="Picture 21" descr="C:\Program Files\Microsoft Resource DVD Artwork\DVD_ART\BoxShots_Logos\Exchange Hosted Services\exchange hosted services logo rev.png"/>
          <p:cNvPicPr>
            <a:picLocks noChangeAspect="1" noChangeArrowheads="1"/>
          </p:cNvPicPr>
          <p:nvPr/>
        </p:nvPicPr>
        <p:blipFill>
          <a:blip r:embed="rId13" cstate="screen"/>
          <a:srcRect/>
          <a:stretch>
            <a:fillRect/>
          </a:stretch>
        </p:blipFill>
        <p:spPr bwMode="auto">
          <a:xfrm>
            <a:off x="6019835" y="5328847"/>
            <a:ext cx="2838447" cy="912048"/>
          </a:xfrm>
          <a:prstGeom prst="rect">
            <a:avLst/>
          </a:prstGeom>
          <a:noFill/>
        </p:spPr>
      </p:pic>
    </p:spTree>
  </p:cSld>
  <p:clrMapOvr>
    <a:masterClrMapping/>
  </p:clrMapOvr>
  <p:transition>
    <p:strips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954" name="Picture 2"/>
          <p:cNvPicPr>
            <a:picLocks noChangeAspect="1" noChangeArrowheads="1"/>
          </p:cNvPicPr>
          <p:nvPr/>
        </p:nvPicPr>
        <p:blipFill>
          <a:blip r:embed="rId3">
            <a:lum bright="18000"/>
          </a:blip>
          <a:srcRect/>
          <a:stretch>
            <a:fillRect/>
          </a:stretch>
        </p:blipFill>
        <p:spPr bwMode="auto">
          <a:xfrm>
            <a:off x="0" y="1335063"/>
            <a:ext cx="9144000" cy="1136224"/>
          </a:xfrm>
          <a:prstGeom prst="rect">
            <a:avLst/>
          </a:prstGeom>
          <a:noFill/>
          <a:ln w="12700" algn="ctr">
            <a:noFill/>
            <a:miter lim="800000"/>
            <a:headEnd type="none" w="sm" len="sm"/>
            <a:tailEnd type="none" w="sm" len="sm"/>
          </a:ln>
        </p:spPr>
      </p:pic>
      <p:sp>
        <p:nvSpPr>
          <p:cNvPr id="38915" name="Line 3"/>
          <p:cNvSpPr>
            <a:spLocks noChangeShapeType="1"/>
          </p:cNvSpPr>
          <p:nvPr/>
        </p:nvSpPr>
        <p:spPr bwMode="auto">
          <a:xfrm>
            <a:off x="484188" y="4910827"/>
            <a:ext cx="5334000" cy="0"/>
          </a:xfrm>
          <a:prstGeom prst="line">
            <a:avLst/>
          </a:prstGeom>
          <a:noFill/>
          <a:ln w="38100">
            <a:noFill/>
            <a:round/>
            <a:headEnd/>
            <a:tailEnd type="none" w="lg" len="sm"/>
          </a:ln>
        </p:spPr>
        <p:txBody>
          <a:bodyPr tIns="91440" bIns="91440">
            <a:spAutoFit/>
          </a:bodyPr>
          <a:lstStyle/>
          <a:p>
            <a:endParaRPr lang="en-GB"/>
          </a:p>
        </p:txBody>
      </p:sp>
      <p:grpSp>
        <p:nvGrpSpPr>
          <p:cNvPr id="2" name="Group 4"/>
          <p:cNvGrpSpPr>
            <a:grpSpLocks/>
          </p:cNvGrpSpPr>
          <p:nvPr/>
        </p:nvGrpSpPr>
        <p:grpSpPr bwMode="auto">
          <a:xfrm>
            <a:off x="6146800" y="2472958"/>
            <a:ext cx="2817813" cy="4396184"/>
            <a:chOff x="3798" y="1698"/>
            <a:chExt cx="1686" cy="2532"/>
          </a:xfrm>
        </p:grpSpPr>
        <p:pic>
          <p:nvPicPr>
            <p:cNvPr id="38935" name="Picture 5" descr="empty-red-rectangle"/>
            <p:cNvPicPr>
              <a:picLocks noChangeAspect="1" noChangeArrowheads="1"/>
            </p:cNvPicPr>
            <p:nvPr/>
          </p:nvPicPr>
          <p:blipFill>
            <a:blip r:embed="rId4"/>
            <a:srcRect/>
            <a:stretch>
              <a:fillRect/>
            </a:stretch>
          </p:blipFill>
          <p:spPr bwMode="auto">
            <a:xfrm>
              <a:off x="3798" y="1698"/>
              <a:ext cx="1686" cy="2532"/>
            </a:xfrm>
            <a:prstGeom prst="rect">
              <a:avLst/>
            </a:prstGeom>
            <a:noFill/>
            <a:ln w="9525">
              <a:noFill/>
              <a:miter lim="800000"/>
              <a:headEnd/>
              <a:tailEnd/>
            </a:ln>
          </p:spPr>
        </p:pic>
        <p:pic>
          <p:nvPicPr>
            <p:cNvPr id="38936" name="Picture 6" descr="red-top-faded"/>
            <p:cNvPicPr>
              <a:picLocks noChangeAspect="1" noChangeArrowheads="1"/>
            </p:cNvPicPr>
            <p:nvPr/>
          </p:nvPicPr>
          <p:blipFill>
            <a:blip r:embed="rId5"/>
            <a:srcRect/>
            <a:stretch>
              <a:fillRect/>
            </a:stretch>
          </p:blipFill>
          <p:spPr bwMode="auto">
            <a:xfrm>
              <a:off x="3821" y="1727"/>
              <a:ext cx="1626" cy="720"/>
            </a:xfrm>
            <a:prstGeom prst="rect">
              <a:avLst/>
            </a:prstGeom>
            <a:noFill/>
            <a:ln w="9525">
              <a:noFill/>
              <a:miter lim="800000"/>
              <a:headEnd/>
              <a:tailEnd/>
            </a:ln>
          </p:spPr>
        </p:pic>
        <p:pic>
          <p:nvPicPr>
            <p:cNvPr id="38937" name="Picture 7" descr="Customer-Results-Benefits"/>
            <p:cNvPicPr>
              <a:picLocks noChangeAspect="1" noChangeArrowheads="1"/>
            </p:cNvPicPr>
            <p:nvPr/>
          </p:nvPicPr>
          <p:blipFill>
            <a:blip r:embed="rId6"/>
            <a:srcRect/>
            <a:stretch>
              <a:fillRect/>
            </a:stretch>
          </p:blipFill>
          <p:spPr bwMode="auto">
            <a:xfrm>
              <a:off x="4077" y="1870"/>
              <a:ext cx="1153" cy="391"/>
            </a:xfrm>
            <a:prstGeom prst="rect">
              <a:avLst/>
            </a:prstGeom>
            <a:noFill/>
            <a:ln w="9525">
              <a:noFill/>
              <a:miter lim="800000"/>
              <a:headEnd/>
              <a:tailEnd/>
            </a:ln>
          </p:spPr>
        </p:pic>
      </p:grpSp>
      <p:sp>
        <p:nvSpPr>
          <p:cNvPr id="381960" name="Rectangle 8"/>
          <p:cNvSpPr>
            <a:spLocks noChangeArrowheads="1"/>
          </p:cNvSpPr>
          <p:nvPr/>
        </p:nvSpPr>
        <p:spPr bwMode="auto">
          <a:xfrm>
            <a:off x="6227764" y="3797996"/>
            <a:ext cx="2592387" cy="2865400"/>
          </a:xfrm>
          <a:prstGeom prst="rect">
            <a:avLst/>
          </a:prstGeom>
          <a:noFill/>
          <a:ln w="9525" algn="ctr">
            <a:noFill/>
            <a:miter lim="800000"/>
            <a:headEnd type="none" w="sm" len="sm"/>
            <a:tailEnd type="none" w="sm" len="sm"/>
          </a:ln>
        </p:spPr>
        <p:txBody>
          <a:bodyPr>
            <a:spAutoFit/>
          </a:bodyPr>
          <a:lstStyle/>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Reliable systems</a:t>
            </a:r>
          </a:p>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Remote e-mail/file access</a:t>
            </a:r>
          </a:p>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Shared diaries and calendars</a:t>
            </a:r>
          </a:p>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Supports customer relationship management system</a:t>
            </a:r>
          </a:p>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Server able to be linked to phones</a:t>
            </a:r>
          </a:p>
          <a:p>
            <a:pPr marL="193675" indent="-193675">
              <a:lnSpc>
                <a:spcPct val="85000"/>
              </a:lnSpc>
              <a:spcBef>
                <a:spcPct val="25000"/>
              </a:spcBef>
              <a:buClr>
                <a:schemeClr val="folHlink"/>
              </a:buClr>
              <a:buSzPct val="45000"/>
              <a:buFont typeface="Wingdings 2" pitchFamily="18" charset="2"/>
              <a:buChar char="¢"/>
            </a:pPr>
            <a:endParaRPr lang="en-US" sz="1700">
              <a:latin typeface="Trebuchet MS" pitchFamily="34" charset="0"/>
            </a:endParaRPr>
          </a:p>
        </p:txBody>
      </p:sp>
      <p:grpSp>
        <p:nvGrpSpPr>
          <p:cNvPr id="3" name="Group 9"/>
          <p:cNvGrpSpPr>
            <a:grpSpLocks/>
          </p:cNvGrpSpPr>
          <p:nvPr/>
        </p:nvGrpSpPr>
        <p:grpSpPr bwMode="auto">
          <a:xfrm>
            <a:off x="3162301" y="2472958"/>
            <a:ext cx="2817813" cy="4396184"/>
            <a:chOff x="2012" y="1698"/>
            <a:chExt cx="1686" cy="2532"/>
          </a:xfrm>
        </p:grpSpPr>
        <p:pic>
          <p:nvPicPr>
            <p:cNvPr id="38932" name="Picture 10" descr="empty-green-rectangle"/>
            <p:cNvPicPr>
              <a:picLocks noChangeAspect="1" noChangeArrowheads="1"/>
            </p:cNvPicPr>
            <p:nvPr/>
          </p:nvPicPr>
          <p:blipFill>
            <a:blip r:embed="rId7"/>
            <a:srcRect/>
            <a:stretch>
              <a:fillRect/>
            </a:stretch>
          </p:blipFill>
          <p:spPr bwMode="auto">
            <a:xfrm>
              <a:off x="2012" y="1698"/>
              <a:ext cx="1686" cy="2532"/>
            </a:xfrm>
            <a:prstGeom prst="rect">
              <a:avLst/>
            </a:prstGeom>
            <a:noFill/>
            <a:ln w="9525">
              <a:noFill/>
              <a:miter lim="800000"/>
              <a:headEnd/>
              <a:tailEnd/>
            </a:ln>
          </p:spPr>
        </p:pic>
        <p:pic>
          <p:nvPicPr>
            <p:cNvPr id="38933" name="Picture 11" descr="green-top-faded"/>
            <p:cNvPicPr>
              <a:picLocks noChangeAspect="1" noChangeArrowheads="1"/>
            </p:cNvPicPr>
            <p:nvPr/>
          </p:nvPicPr>
          <p:blipFill>
            <a:blip r:embed="rId8"/>
            <a:srcRect/>
            <a:stretch>
              <a:fillRect/>
            </a:stretch>
          </p:blipFill>
          <p:spPr bwMode="auto">
            <a:xfrm>
              <a:off x="2045" y="1718"/>
              <a:ext cx="1626" cy="720"/>
            </a:xfrm>
            <a:prstGeom prst="rect">
              <a:avLst/>
            </a:prstGeom>
            <a:noFill/>
            <a:ln w="9525">
              <a:noFill/>
              <a:miter lim="800000"/>
              <a:headEnd/>
              <a:tailEnd/>
            </a:ln>
          </p:spPr>
        </p:pic>
        <p:pic>
          <p:nvPicPr>
            <p:cNvPr id="38934" name="Picture 12" descr="Solution"/>
            <p:cNvPicPr>
              <a:picLocks noChangeAspect="1" noChangeArrowheads="1"/>
            </p:cNvPicPr>
            <p:nvPr/>
          </p:nvPicPr>
          <p:blipFill>
            <a:blip r:embed="rId9"/>
            <a:srcRect/>
            <a:stretch>
              <a:fillRect/>
            </a:stretch>
          </p:blipFill>
          <p:spPr bwMode="auto">
            <a:xfrm>
              <a:off x="2430" y="1935"/>
              <a:ext cx="834" cy="260"/>
            </a:xfrm>
            <a:prstGeom prst="rect">
              <a:avLst/>
            </a:prstGeom>
            <a:noFill/>
            <a:ln w="9525">
              <a:noFill/>
              <a:miter lim="800000"/>
              <a:headEnd/>
              <a:tailEnd/>
            </a:ln>
          </p:spPr>
        </p:pic>
      </p:grpSp>
      <p:sp>
        <p:nvSpPr>
          <p:cNvPr id="381965" name="Rectangle 13"/>
          <p:cNvSpPr>
            <a:spLocks noChangeArrowheads="1"/>
          </p:cNvSpPr>
          <p:nvPr/>
        </p:nvSpPr>
        <p:spPr bwMode="auto">
          <a:xfrm>
            <a:off x="3276601" y="3797996"/>
            <a:ext cx="2519363" cy="2159053"/>
          </a:xfrm>
          <a:prstGeom prst="rect">
            <a:avLst/>
          </a:prstGeom>
          <a:noFill/>
          <a:ln w="9525" algn="ctr">
            <a:noFill/>
            <a:miter lim="800000"/>
            <a:headEnd type="none" w="sm" len="sm"/>
            <a:tailEnd type="none" w="sm" len="sm"/>
          </a:ln>
        </p:spPr>
        <p:txBody>
          <a:bodyPr>
            <a:spAutoFit/>
          </a:bodyPr>
          <a:lstStyle/>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J. Duncan Davidson upgraded to Microsoft® Windows® Small Business Server 2003. </a:t>
            </a:r>
          </a:p>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The company now has a more stable backbone that supports growth.</a:t>
            </a:r>
          </a:p>
        </p:txBody>
      </p:sp>
      <p:grpSp>
        <p:nvGrpSpPr>
          <p:cNvPr id="4" name="Group 14"/>
          <p:cNvGrpSpPr>
            <a:grpSpLocks/>
          </p:cNvGrpSpPr>
          <p:nvPr/>
        </p:nvGrpSpPr>
        <p:grpSpPr bwMode="auto">
          <a:xfrm>
            <a:off x="179388" y="2472958"/>
            <a:ext cx="2817812" cy="4396184"/>
            <a:chOff x="227" y="1698"/>
            <a:chExt cx="1686" cy="2532"/>
          </a:xfrm>
        </p:grpSpPr>
        <p:pic>
          <p:nvPicPr>
            <p:cNvPr id="38929" name="Picture 15" descr="empty-blue-rectangle"/>
            <p:cNvPicPr>
              <a:picLocks noChangeAspect="1" noChangeArrowheads="1"/>
            </p:cNvPicPr>
            <p:nvPr/>
          </p:nvPicPr>
          <p:blipFill>
            <a:blip r:embed="rId10"/>
            <a:srcRect/>
            <a:stretch>
              <a:fillRect/>
            </a:stretch>
          </p:blipFill>
          <p:spPr bwMode="auto">
            <a:xfrm>
              <a:off x="227" y="1698"/>
              <a:ext cx="1686" cy="2532"/>
            </a:xfrm>
            <a:prstGeom prst="rect">
              <a:avLst/>
            </a:prstGeom>
            <a:noFill/>
            <a:ln w="9525">
              <a:noFill/>
              <a:miter lim="800000"/>
              <a:headEnd/>
              <a:tailEnd/>
            </a:ln>
          </p:spPr>
        </p:pic>
        <p:pic>
          <p:nvPicPr>
            <p:cNvPr id="38930" name="Picture 16" descr="blue-top-faded"/>
            <p:cNvPicPr>
              <a:picLocks noChangeAspect="1" noChangeArrowheads="1"/>
            </p:cNvPicPr>
            <p:nvPr/>
          </p:nvPicPr>
          <p:blipFill>
            <a:blip r:embed="rId11"/>
            <a:srcRect/>
            <a:stretch>
              <a:fillRect/>
            </a:stretch>
          </p:blipFill>
          <p:spPr bwMode="auto">
            <a:xfrm>
              <a:off x="249" y="1717"/>
              <a:ext cx="1626" cy="720"/>
            </a:xfrm>
            <a:prstGeom prst="rect">
              <a:avLst/>
            </a:prstGeom>
            <a:noFill/>
            <a:ln w="9525">
              <a:noFill/>
              <a:miter lim="800000"/>
              <a:headEnd/>
              <a:tailEnd/>
            </a:ln>
          </p:spPr>
        </p:pic>
        <p:pic>
          <p:nvPicPr>
            <p:cNvPr id="38931" name="Picture 17" descr="Customer--Business-Challeng"/>
            <p:cNvPicPr>
              <a:picLocks noChangeAspect="1" noChangeArrowheads="1"/>
            </p:cNvPicPr>
            <p:nvPr/>
          </p:nvPicPr>
          <p:blipFill>
            <a:blip r:embed="rId12"/>
            <a:srcRect/>
            <a:stretch>
              <a:fillRect/>
            </a:stretch>
          </p:blipFill>
          <p:spPr bwMode="auto">
            <a:xfrm>
              <a:off x="341" y="1859"/>
              <a:ext cx="1432" cy="412"/>
            </a:xfrm>
            <a:prstGeom prst="rect">
              <a:avLst/>
            </a:prstGeom>
            <a:noFill/>
            <a:ln w="9525">
              <a:noFill/>
              <a:miter lim="800000"/>
              <a:headEnd/>
              <a:tailEnd/>
            </a:ln>
          </p:spPr>
        </p:pic>
      </p:grpSp>
      <p:sp>
        <p:nvSpPr>
          <p:cNvPr id="381970" name="Rectangle 18"/>
          <p:cNvSpPr>
            <a:spLocks noChangeArrowheads="1"/>
          </p:cNvSpPr>
          <p:nvPr/>
        </p:nvSpPr>
        <p:spPr bwMode="auto">
          <a:xfrm>
            <a:off x="250825" y="3797995"/>
            <a:ext cx="2636838" cy="2224455"/>
          </a:xfrm>
          <a:prstGeom prst="rect">
            <a:avLst/>
          </a:prstGeom>
          <a:noFill/>
          <a:ln w="9525" algn="ctr">
            <a:noFill/>
            <a:miter lim="800000"/>
            <a:headEnd type="none" w="sm" len="sm"/>
            <a:tailEnd type="none" w="sm" len="sm"/>
          </a:ln>
        </p:spPr>
        <p:txBody>
          <a:bodyPr>
            <a:spAutoFit/>
          </a:bodyPr>
          <a:lstStyle/>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The company server was frequently crashing. </a:t>
            </a:r>
          </a:p>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Although there were back ups this was wasting valuable time. </a:t>
            </a:r>
          </a:p>
          <a:p>
            <a:pPr marL="193675" indent="-193675">
              <a:lnSpc>
                <a:spcPct val="85000"/>
              </a:lnSpc>
              <a:spcBef>
                <a:spcPct val="25000"/>
              </a:spcBef>
              <a:buClr>
                <a:schemeClr val="folHlink"/>
              </a:buClr>
              <a:buSzPct val="45000"/>
              <a:buFont typeface="Wingdings 2" pitchFamily="18" charset="2"/>
              <a:buChar char="¢"/>
            </a:pPr>
            <a:r>
              <a:rPr lang="en-US" sz="1700">
                <a:latin typeface="Trebuchet MS" pitchFamily="34" charset="0"/>
              </a:rPr>
              <a:t>The company wanted to install systems that linked the phone to IT.</a:t>
            </a:r>
          </a:p>
        </p:txBody>
      </p:sp>
      <p:pic>
        <p:nvPicPr>
          <p:cNvPr id="381971" name="Picture 19" descr="GEL Wide Arrow with Fade steel-gray"/>
          <p:cNvPicPr>
            <a:picLocks noChangeAspect="1" noChangeArrowheads="1"/>
          </p:cNvPicPr>
          <p:nvPr/>
        </p:nvPicPr>
        <p:blipFill>
          <a:blip r:embed="rId13"/>
          <a:srcRect/>
          <a:stretch>
            <a:fillRect/>
          </a:stretch>
        </p:blipFill>
        <p:spPr bwMode="auto">
          <a:xfrm>
            <a:off x="2843213" y="3004310"/>
            <a:ext cx="508000" cy="611556"/>
          </a:xfrm>
          <a:prstGeom prst="rect">
            <a:avLst/>
          </a:prstGeom>
          <a:noFill/>
          <a:ln w="9525">
            <a:noFill/>
            <a:miter lim="800000"/>
            <a:headEnd/>
            <a:tailEnd/>
          </a:ln>
        </p:spPr>
      </p:pic>
      <p:pic>
        <p:nvPicPr>
          <p:cNvPr id="381972" name="Picture 20" descr="GEL Wide Arrow with Fade steel-gray"/>
          <p:cNvPicPr>
            <a:picLocks noChangeAspect="1" noChangeArrowheads="1"/>
          </p:cNvPicPr>
          <p:nvPr/>
        </p:nvPicPr>
        <p:blipFill>
          <a:blip r:embed="rId13"/>
          <a:srcRect/>
          <a:stretch>
            <a:fillRect/>
          </a:stretch>
        </p:blipFill>
        <p:spPr bwMode="auto">
          <a:xfrm>
            <a:off x="5795963" y="3004310"/>
            <a:ext cx="508000" cy="611556"/>
          </a:xfrm>
          <a:prstGeom prst="rect">
            <a:avLst/>
          </a:prstGeom>
          <a:noFill/>
          <a:ln w="9525">
            <a:noFill/>
            <a:miter lim="800000"/>
            <a:headEnd/>
            <a:tailEnd/>
          </a:ln>
        </p:spPr>
      </p:pic>
      <p:sp>
        <p:nvSpPr>
          <p:cNvPr id="381973" name="Text Box 21"/>
          <p:cNvSpPr txBox="1">
            <a:spLocks noChangeArrowheads="1"/>
          </p:cNvSpPr>
          <p:nvPr/>
        </p:nvSpPr>
        <p:spPr bwMode="auto">
          <a:xfrm>
            <a:off x="250826" y="1487117"/>
            <a:ext cx="8677275" cy="798680"/>
          </a:xfrm>
          <a:prstGeom prst="rect">
            <a:avLst/>
          </a:prstGeom>
          <a:noFill/>
          <a:ln w="12700" algn="ctr">
            <a:noFill/>
            <a:miter lim="800000"/>
            <a:headEnd type="none" w="sm" len="sm"/>
            <a:tailEnd type="none" w="sm" len="sm"/>
          </a:ln>
        </p:spPr>
        <p:txBody>
          <a:bodyPr>
            <a:spAutoFit/>
          </a:bodyPr>
          <a:lstStyle/>
          <a:p>
            <a:pPr eaLnBrk="0" hangingPunct="0">
              <a:lnSpc>
                <a:spcPct val="85000"/>
              </a:lnSpc>
              <a:spcBef>
                <a:spcPct val="20000"/>
              </a:spcBef>
            </a:pPr>
            <a:r>
              <a:rPr lang="en-US" b="1" i="1">
                <a:solidFill>
                  <a:schemeClr val="bg1"/>
                </a:solidFill>
                <a:latin typeface="Trebuchet MS" pitchFamily="34" charset="0"/>
              </a:rPr>
              <a:t>“Upgrading has made a huge difference,” explains Davidson. “Our systems are much better-they’re easier to use and there are less crashes, saving a lot of time. It’s a solid platform and I’d hate to go back to how it was before.”</a:t>
            </a:r>
          </a:p>
        </p:txBody>
      </p:sp>
      <p:sp>
        <p:nvSpPr>
          <p:cNvPr id="381974" name="Rectangle 22"/>
          <p:cNvSpPr>
            <a:spLocks noGrp="1" noChangeArrowheads="1"/>
          </p:cNvSpPr>
          <p:nvPr>
            <p:ph type="title"/>
          </p:nvPr>
        </p:nvSpPr>
        <p:spPr/>
        <p:txBody>
          <a:bodyPr/>
          <a:lstStyle/>
          <a:p>
            <a:pPr>
              <a:defRPr/>
            </a:pPr>
            <a:endParaRPr lang="en-GB"/>
          </a:p>
        </p:txBody>
      </p:sp>
      <p:grpSp>
        <p:nvGrpSpPr>
          <p:cNvPr id="38926" name="Group 23"/>
          <p:cNvGrpSpPr>
            <a:grpSpLocks/>
          </p:cNvGrpSpPr>
          <p:nvPr/>
        </p:nvGrpSpPr>
        <p:grpSpPr bwMode="auto">
          <a:xfrm>
            <a:off x="250825" y="121978"/>
            <a:ext cx="8642350" cy="908979"/>
            <a:chOff x="204" y="28"/>
            <a:chExt cx="4309" cy="544"/>
          </a:xfrm>
        </p:grpSpPr>
        <p:pic>
          <p:nvPicPr>
            <p:cNvPr id="38927" name="Picture 24" descr="J Duncan Davidson logo"/>
            <p:cNvPicPr>
              <a:picLocks noChangeAspect="1" noChangeArrowheads="1"/>
            </p:cNvPicPr>
            <p:nvPr/>
          </p:nvPicPr>
          <p:blipFill>
            <a:blip r:embed="rId14"/>
            <a:srcRect/>
            <a:stretch>
              <a:fillRect/>
            </a:stretch>
          </p:blipFill>
          <p:spPr bwMode="auto">
            <a:xfrm>
              <a:off x="204" y="28"/>
              <a:ext cx="4308" cy="420"/>
            </a:xfrm>
            <a:prstGeom prst="rect">
              <a:avLst/>
            </a:prstGeom>
            <a:noFill/>
            <a:ln w="9525">
              <a:noFill/>
              <a:miter lim="800000"/>
              <a:headEnd/>
              <a:tailEnd/>
            </a:ln>
          </p:spPr>
        </p:pic>
        <p:pic>
          <p:nvPicPr>
            <p:cNvPr id="38928" name="Picture 25" descr="JDD Bar Logo"/>
            <p:cNvPicPr>
              <a:picLocks noChangeAspect="1" noChangeArrowheads="1"/>
            </p:cNvPicPr>
            <p:nvPr/>
          </p:nvPicPr>
          <p:blipFill>
            <a:blip r:embed="rId15"/>
            <a:srcRect/>
            <a:stretch>
              <a:fillRect/>
            </a:stretch>
          </p:blipFill>
          <p:spPr bwMode="auto">
            <a:xfrm>
              <a:off x="204" y="482"/>
              <a:ext cx="4309" cy="90"/>
            </a:xfrm>
            <a:prstGeom prst="rect">
              <a:avLst/>
            </a:prstGeom>
            <a:noFill/>
            <a:ln w="9525">
              <a:noFill/>
              <a:miter lim="800000"/>
              <a:headEnd/>
              <a:tailEnd/>
            </a:ln>
          </p:spPr>
        </p:pic>
      </p:grpSp>
    </p:spTree>
  </p:cSld>
  <p:clrMapOvr>
    <a:masterClrMapping/>
  </p:clrMapOvr>
  <p:transition>
    <p:strips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bwMode="auto">
          <a:xfrm>
            <a:off x="7288989" y="1351514"/>
            <a:ext cx="1594851" cy="868877"/>
          </a:xfrm>
          <a:prstGeom prst="rect">
            <a:avLst/>
          </a:prstGeom>
          <a:solidFill>
            <a:srgbClr val="7F9BDB">
              <a:alpha val="49804"/>
            </a:srgbClr>
          </a:solidFill>
          <a:ln w="9525" cap="flat" cmpd="sng" algn="ctr">
            <a:noFill/>
            <a:prstDash val="solid"/>
            <a:round/>
            <a:headEnd type="none" w="med" len="med"/>
            <a:tailEnd type="none" w="med" len="med"/>
          </a:ln>
          <a:effectLst>
            <a:softEdge rad="63500"/>
          </a:effectLst>
        </p:spPr>
        <p:txBody>
          <a:bodyPr vert="horz" wrap="square" lIns="91440" tIns="45720" rIns="91440" bIns="45720" numCol="1" rtlCol="0" anchor="t" anchorCtr="0" compatLnSpc="1">
            <a:prstTxWarp prst="textNoShape">
              <a:avLst/>
            </a:prstTxWarp>
          </a:bodyPr>
          <a:lstStyle/>
          <a:p>
            <a:endParaRPr lang="en-GB" smtClean="0"/>
          </a:p>
        </p:txBody>
      </p:sp>
      <p:sp>
        <p:nvSpPr>
          <p:cNvPr id="2" name="Title 1"/>
          <p:cNvSpPr>
            <a:spLocks noGrp="1"/>
          </p:cNvSpPr>
          <p:nvPr>
            <p:ph type="title"/>
          </p:nvPr>
        </p:nvSpPr>
        <p:spPr/>
        <p:txBody>
          <a:bodyPr/>
          <a:lstStyle/>
          <a:p>
            <a:r>
              <a:rPr lang="en-GB" dirty="0" smtClean="0"/>
              <a:t>Small Business Solutions</a:t>
            </a:r>
            <a:endParaRPr lang="en-GB" dirty="0"/>
          </a:p>
        </p:txBody>
      </p:sp>
      <p:graphicFrame>
        <p:nvGraphicFramePr>
          <p:cNvPr id="3" name="Table 2"/>
          <p:cNvGraphicFramePr>
            <a:graphicFrameLocks noGrp="1"/>
          </p:cNvGraphicFramePr>
          <p:nvPr/>
        </p:nvGraphicFramePr>
        <p:xfrm>
          <a:off x="249602" y="1382537"/>
          <a:ext cx="8643471" cy="4946292"/>
        </p:xfrm>
        <a:graphic>
          <a:graphicData uri="http://schemas.openxmlformats.org/drawingml/2006/table">
            <a:tbl>
              <a:tblPr firstRow="1" bandRow="1">
                <a:tableStyleId>{2D5ABB26-0587-4C30-8999-92F81FD0307C}</a:tableStyleId>
              </a:tblPr>
              <a:tblGrid>
                <a:gridCol w="1079565"/>
                <a:gridCol w="840434"/>
                <a:gridCol w="840434"/>
                <a:gridCol w="840434"/>
                <a:gridCol w="840434"/>
                <a:gridCol w="1680868"/>
                <a:gridCol w="840434"/>
                <a:gridCol w="840434"/>
                <a:gridCol w="840434"/>
              </a:tblGrid>
              <a:tr h="824382">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pPr>
                        <a:buFont typeface="Arial" pitchFamily="34" charset="0"/>
                        <a:buNone/>
                      </a:pPr>
                      <a:endParaRPr lang="en-GB" sz="1900" dirty="0"/>
                    </a:p>
                  </a:txBody>
                  <a:tcPr marL="91424" marR="91424" marT="48122" marB="48122"/>
                </a:tc>
                <a:tc>
                  <a:txBody>
                    <a:bodyPr/>
                    <a:lstStyle/>
                    <a:p>
                      <a:endParaRPr lang="en-GB" sz="1900"/>
                    </a:p>
                  </a:txBody>
                  <a:tcPr marL="91424" marR="91424" marT="48122" marB="48122"/>
                </a:tc>
                <a:tc>
                  <a:txBody>
                    <a:bodyPr/>
                    <a:lstStyle/>
                    <a:p>
                      <a:endParaRPr lang="en-GB" sz="1900" dirty="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r>
              <a:tr h="824382">
                <a:tc>
                  <a:txBody>
                    <a:bodyPr/>
                    <a:lstStyle/>
                    <a:p>
                      <a:endParaRPr lang="en-GB" sz="190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r>
              <a:tr h="824382">
                <a:tc>
                  <a:txBody>
                    <a:bodyPr/>
                    <a:lstStyle/>
                    <a:p>
                      <a:endParaRPr lang="en-GB" sz="190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r>
              <a:tr h="824382">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r>
              <a:tr h="824382">
                <a:tc>
                  <a:txBody>
                    <a:bodyPr/>
                    <a:lstStyle/>
                    <a:p>
                      <a:endParaRPr lang="en-GB" sz="1900"/>
                    </a:p>
                  </a:txBody>
                  <a:tcPr marL="91424" marR="91424" marT="48122" marB="48122"/>
                </a:tc>
                <a:tc>
                  <a:txBody>
                    <a:bodyPr/>
                    <a:lstStyle/>
                    <a:p>
                      <a:endParaRPr lang="en-GB" sz="1900" dirty="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a:p>
                  </a:txBody>
                  <a:tcPr marL="91424" marR="91424" marT="48122" marB="48122"/>
                </a:tc>
              </a:tr>
              <a:tr h="824382">
                <a:tc>
                  <a:txBody>
                    <a:bodyPr/>
                    <a:lstStyle/>
                    <a:p>
                      <a:endParaRPr lang="en-GB" sz="1900"/>
                    </a:p>
                  </a:txBody>
                  <a:tcPr marL="91424" marR="91424" marT="48122" marB="48122"/>
                </a:tc>
                <a:tc>
                  <a:txBody>
                    <a:bodyPr/>
                    <a:lstStyle/>
                    <a:p>
                      <a:endParaRPr lang="en-GB" sz="190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c>
                  <a:txBody>
                    <a:bodyPr/>
                    <a:lstStyle/>
                    <a:p>
                      <a:endParaRPr lang="en-GB" sz="1900" dirty="0"/>
                    </a:p>
                  </a:txBody>
                  <a:tcPr marL="91424" marR="91424" marT="48122" marB="48122"/>
                </a:tc>
              </a:tr>
            </a:tbl>
          </a:graphicData>
        </a:graphic>
      </p:graphicFrame>
      <p:sp>
        <p:nvSpPr>
          <p:cNvPr id="27" name="Rectangle 26"/>
          <p:cNvSpPr/>
          <p:nvPr/>
        </p:nvSpPr>
        <p:spPr bwMode="auto">
          <a:xfrm>
            <a:off x="1281822" y="2096478"/>
            <a:ext cx="7681512" cy="4283465"/>
          </a:xfrm>
          <a:prstGeom prst="rect">
            <a:avLst/>
          </a:prstGeom>
          <a:solidFill>
            <a:srgbClr val="7F9BDB">
              <a:alpha val="49804"/>
            </a:srgbClr>
          </a:solidFill>
          <a:ln w="9525" cap="flat" cmpd="sng" algn="ctr">
            <a:noFill/>
            <a:prstDash val="solid"/>
            <a:round/>
            <a:headEnd type="none" w="med" len="med"/>
            <a:tailEnd type="none" w="med" len="med"/>
          </a:ln>
          <a:effectLst>
            <a:softEdge rad="63500"/>
          </a:effectLst>
        </p:spPr>
        <p:txBody>
          <a:bodyPr vert="horz" wrap="square" lIns="91440" tIns="45720" rIns="91440" bIns="45720" numCol="1" rtlCol="0" anchor="t" anchorCtr="0" compatLnSpc="1">
            <a:prstTxWarp prst="textNoShape">
              <a:avLst/>
            </a:prstTxWarp>
          </a:bodyPr>
          <a:lstStyle/>
          <a:p>
            <a:pPr marL="0" indent="0" eaLnBrk="0" hangingPunct="0">
              <a:buFontTx/>
              <a:buNone/>
            </a:pPr>
            <a:r>
              <a:rPr lang="en-GB" sz="2000" dirty="0">
                <a:latin typeface="Segoe UI" pitchFamily="34" charset="0"/>
                <a:cs typeface="Segoe UI" pitchFamily="34" charset="0"/>
              </a:rPr>
              <a:t>Data backup and security</a:t>
            </a:r>
          </a:p>
          <a:p>
            <a:pPr marL="180975" indent="-180975" eaLnBrk="0" hangingPunct="0">
              <a:buFont typeface="Arial" pitchFamily="34" charset="0"/>
              <a:buChar char="•"/>
            </a:pPr>
            <a:r>
              <a:rPr lang="en-GB" sz="2000" dirty="0">
                <a:latin typeface="Segoe UI" pitchFamily="34" charset="0"/>
                <a:cs typeface="Segoe UI" pitchFamily="34" charset="0"/>
              </a:rPr>
              <a:t>Backup your files or machine </a:t>
            </a:r>
            <a:r>
              <a:rPr lang="en-GB" sz="2000" dirty="0" smtClean="0">
                <a:latin typeface="Segoe UI" pitchFamily="34" charset="0"/>
                <a:cs typeface="Segoe UI" pitchFamily="34" charset="0"/>
              </a:rPr>
              <a:t>automatically</a:t>
            </a:r>
          </a:p>
          <a:p>
            <a:pPr marL="180975" indent="-180975" eaLnBrk="0" hangingPunct="0">
              <a:buFont typeface="Arial" pitchFamily="34" charset="0"/>
              <a:buChar char="•"/>
            </a:pPr>
            <a:r>
              <a:rPr lang="en-GB" sz="2000" dirty="0" smtClean="0">
                <a:latin typeface="Segoe UI" pitchFamily="34" charset="0"/>
                <a:cs typeface="Segoe UI" pitchFamily="34" charset="0"/>
              </a:rPr>
              <a:t>Encrypt files or your hard disk for added protection</a:t>
            </a:r>
          </a:p>
          <a:p>
            <a:pPr marL="180975" indent="-180975" eaLnBrk="0" hangingPunct="0">
              <a:buFont typeface="Arial" pitchFamily="34" charset="0"/>
              <a:buChar char="•"/>
            </a:pPr>
            <a:r>
              <a:rPr lang="en-GB" sz="2000" dirty="0" smtClean="0">
                <a:latin typeface="Segoe UI" pitchFamily="34" charset="0"/>
                <a:cs typeface="Segoe UI" pitchFamily="34" charset="0"/>
              </a:rPr>
              <a:t>Understand what your IT is doing and how to change things</a:t>
            </a:r>
          </a:p>
          <a:p>
            <a:pPr marL="180975" indent="-180975" eaLnBrk="0" hangingPunct="0">
              <a:buFont typeface="Arial" pitchFamily="34" charset="0"/>
              <a:buChar char="•"/>
            </a:pPr>
            <a:r>
              <a:rPr lang="en-GB" sz="2000" dirty="0" smtClean="0">
                <a:latin typeface="Segoe UI" pitchFamily="34" charset="0"/>
                <a:cs typeface="Segoe UI" pitchFamily="34" charset="0"/>
              </a:rPr>
              <a:t>Roll </a:t>
            </a:r>
            <a:r>
              <a:rPr lang="en-GB" sz="2000" dirty="0">
                <a:latin typeface="Segoe UI" pitchFamily="34" charset="0"/>
                <a:cs typeface="Segoe UI" pitchFamily="34" charset="0"/>
              </a:rPr>
              <a:t>back to previous versions of a document </a:t>
            </a:r>
            <a:r>
              <a:rPr lang="en-GB" sz="2000" dirty="0" smtClean="0">
                <a:latin typeface="Segoe UI" pitchFamily="34" charset="0"/>
                <a:cs typeface="Segoe UI" pitchFamily="34" charset="0"/>
              </a:rPr>
              <a:t>simply</a:t>
            </a:r>
            <a:endParaRPr lang="en-GB" sz="2000" dirty="0">
              <a:latin typeface="Segoe UI" pitchFamily="34" charset="0"/>
              <a:cs typeface="Segoe UI" pitchFamily="34" charset="0"/>
            </a:endParaRPr>
          </a:p>
          <a:p>
            <a:pPr marL="180975" indent="-180975" eaLnBrk="0" hangingPunct="0">
              <a:buFont typeface="Arial" pitchFamily="34" charset="0"/>
              <a:buChar char="•"/>
            </a:pPr>
            <a:r>
              <a:rPr lang="en-GB" sz="2000" dirty="0" smtClean="0">
                <a:latin typeface="Segoe UI" pitchFamily="34" charset="0"/>
                <a:cs typeface="Segoe UI" pitchFamily="34" charset="0"/>
              </a:rPr>
              <a:t>Manage your system patching</a:t>
            </a:r>
          </a:p>
          <a:p>
            <a:pPr marL="180975" indent="-180975" eaLnBrk="0" hangingPunct="0">
              <a:buFont typeface="Arial" pitchFamily="34" charset="0"/>
              <a:buChar char="•"/>
            </a:pPr>
            <a:r>
              <a:rPr lang="en-GB" sz="2000" dirty="0" smtClean="0">
                <a:latin typeface="Segoe UI" pitchFamily="34" charset="0"/>
                <a:cs typeface="Segoe UI" pitchFamily="34" charset="0"/>
              </a:rPr>
              <a:t>Stop </a:t>
            </a:r>
            <a:r>
              <a:rPr lang="en-GB" sz="2000" dirty="0">
                <a:latin typeface="Segoe UI" pitchFamily="34" charset="0"/>
                <a:cs typeface="Segoe UI" pitchFamily="34" charset="0"/>
              </a:rPr>
              <a:t>spam and junk e-mail from impacting your business</a:t>
            </a:r>
          </a:p>
          <a:p>
            <a:pPr marL="180975" indent="-180975" eaLnBrk="0" hangingPunct="0">
              <a:buFont typeface="Arial" pitchFamily="34" charset="0"/>
              <a:buChar char="•"/>
            </a:pPr>
            <a:r>
              <a:rPr lang="en-GB" sz="2000" dirty="0" smtClean="0">
                <a:latin typeface="Segoe UI" pitchFamily="34" charset="0"/>
                <a:cs typeface="Segoe UI" pitchFamily="34" charset="0"/>
              </a:rPr>
              <a:t>Protect </a:t>
            </a:r>
            <a:r>
              <a:rPr lang="en-GB" sz="2000" dirty="0">
                <a:latin typeface="Segoe UI" pitchFamily="34" charset="0"/>
                <a:cs typeface="Segoe UI" pitchFamily="34" charset="0"/>
              </a:rPr>
              <a:t>your documents from “leaking” information or being viewed by the wrong people</a:t>
            </a:r>
          </a:p>
          <a:p>
            <a:pPr marL="180975" indent="-180975" eaLnBrk="0" hangingPunct="0">
              <a:buFont typeface="Arial" pitchFamily="34" charset="0"/>
              <a:buChar char="•"/>
            </a:pPr>
            <a:r>
              <a:rPr lang="en-GB" sz="2000" dirty="0" smtClean="0">
                <a:latin typeface="Segoe UI" pitchFamily="34" charset="0"/>
                <a:cs typeface="Segoe UI" pitchFamily="34" charset="0"/>
              </a:rPr>
              <a:t>Remove the risk from Phishing Mails</a:t>
            </a:r>
          </a:p>
        </p:txBody>
      </p:sp>
      <p:pic>
        <p:nvPicPr>
          <p:cNvPr id="37" name="Picture 9" descr="C:\Program Files\Microsoft Resource DVD Artwork\DVD_ART\Artwork_Imagery\Shapes and Graphics\MSN Illustration Icon\MSN icon envelope only.png">
            <a:hlinkClick r:id="rId2" action="ppaction://hlinksldjump" tooltip="Professional e-Mail"/>
          </p:cNvPr>
          <p:cNvPicPr>
            <a:picLocks noChangeAspect="1" noChangeArrowheads="1"/>
          </p:cNvPicPr>
          <p:nvPr/>
        </p:nvPicPr>
        <p:blipFill>
          <a:blip r:embed="rId3" cstate="print"/>
          <a:srcRect b="42857"/>
          <a:stretch>
            <a:fillRect/>
          </a:stretch>
        </p:blipFill>
        <p:spPr bwMode="auto">
          <a:xfrm>
            <a:off x="1403903" y="1442907"/>
            <a:ext cx="696612" cy="684949"/>
          </a:xfrm>
          <a:prstGeom prst="rect">
            <a:avLst/>
          </a:prstGeom>
          <a:noFill/>
        </p:spPr>
      </p:pic>
      <p:pic>
        <p:nvPicPr>
          <p:cNvPr id="38" name="Picture 11" descr="C:\Program Files\Microsoft Resource DVD Artwork\DVD_ART\Artwork_Imagery\Shapes and Graphics\documents folders Pages\newspaper daily news smalle.png">
            <a:hlinkClick r:id="rId4" action="ppaction://hlinksldjump" tooltip="Sell and Market your Business"/>
          </p:cNvPr>
          <p:cNvPicPr>
            <a:picLocks noChangeAspect="1" noChangeArrowheads="1"/>
          </p:cNvPicPr>
          <p:nvPr/>
        </p:nvPicPr>
        <p:blipFill>
          <a:blip r:embed="rId5" cstate="print"/>
          <a:srcRect t="-10684" r="-12698"/>
          <a:stretch>
            <a:fillRect/>
          </a:stretch>
        </p:blipFill>
        <p:spPr bwMode="auto">
          <a:xfrm>
            <a:off x="3918572" y="1510547"/>
            <a:ext cx="704984" cy="591339"/>
          </a:xfrm>
          <a:prstGeom prst="rect">
            <a:avLst/>
          </a:prstGeom>
          <a:noFill/>
        </p:spPr>
      </p:pic>
      <p:pic>
        <p:nvPicPr>
          <p:cNvPr id="39" name="Picture 17" descr="C:\Program Files\Microsoft Resource DVD Artwork\DVD_ART\Artwork_Imagery\HARDWARE_IMAGERY\Illustration - Misc Hardware\Windows Vista Illustration Icons\Search Documents.png">
            <a:hlinkClick r:id="rId6" action="ppaction://hlinksldjump" tooltip="Find all your information quickly"/>
          </p:cNvPr>
          <p:cNvPicPr>
            <a:picLocks noChangeAspect="1" noChangeArrowheads="1"/>
          </p:cNvPicPr>
          <p:nvPr/>
        </p:nvPicPr>
        <p:blipFill>
          <a:blip r:embed="rId7" cstate="print"/>
          <a:srcRect/>
          <a:stretch>
            <a:fillRect/>
          </a:stretch>
        </p:blipFill>
        <p:spPr bwMode="auto">
          <a:xfrm>
            <a:off x="3118183" y="1449015"/>
            <a:ext cx="650754" cy="684949"/>
          </a:xfrm>
          <a:prstGeom prst="rect">
            <a:avLst/>
          </a:prstGeom>
          <a:noFill/>
        </p:spPr>
      </p:pic>
      <p:pic>
        <p:nvPicPr>
          <p:cNvPr id="40" name="Picture 18" descr="C:\Program Files\Microsoft Resource DVD Artwork\DVD_ART\Artwork_Imagery\HARDWARE_IMAGERY\Illustration - Misc Hardware\Windows Vista Illustration Icons\Backup.png">
            <a:hlinkClick r:id="rId8" action="ppaction://hlinksldjump" tooltip="Backup and Security"/>
          </p:cNvPr>
          <p:cNvPicPr>
            <a:picLocks noChangeAspect="1" noChangeArrowheads="1"/>
          </p:cNvPicPr>
          <p:nvPr/>
        </p:nvPicPr>
        <p:blipFill>
          <a:blip r:embed="rId9" cstate="print"/>
          <a:srcRect/>
          <a:stretch>
            <a:fillRect/>
          </a:stretch>
        </p:blipFill>
        <p:spPr bwMode="auto">
          <a:xfrm>
            <a:off x="7326032" y="1466617"/>
            <a:ext cx="596524" cy="627869"/>
          </a:xfrm>
          <a:prstGeom prst="rect">
            <a:avLst/>
          </a:prstGeom>
          <a:solidFill>
            <a:srgbClr val="7F9BDB">
              <a:alpha val="50196"/>
            </a:srgbClr>
          </a:solidFill>
          <a:ln w="9525" cap="flat" cmpd="sng" algn="ctr">
            <a:noFill/>
            <a:prstDash val="solid"/>
            <a:round/>
            <a:headEnd type="none" w="med" len="med"/>
            <a:tailEnd type="none" w="med" len="med"/>
          </a:ln>
          <a:effectLst>
            <a:softEdge rad="63500"/>
          </a:effectLst>
        </p:spPr>
      </p:pic>
      <p:pic>
        <p:nvPicPr>
          <p:cNvPr id="41" name="Picture 10" descr="C:\Program Files\Microsoft Resource DVD Artwork\DVD_ART\Artwork_Imagery\Shapes and Graphics\documents folders Pages\Order.png">
            <a:hlinkClick r:id="rId10" action="ppaction://hlinksldjump" tooltip="Improve Customer Relationships"/>
          </p:cNvPr>
          <p:cNvPicPr>
            <a:picLocks noChangeAspect="1" noChangeArrowheads="1"/>
          </p:cNvPicPr>
          <p:nvPr/>
        </p:nvPicPr>
        <p:blipFill>
          <a:blip r:embed="rId11"/>
          <a:srcRect l="14388" t="12403" r="13674" b="19380"/>
          <a:stretch>
            <a:fillRect/>
          </a:stretch>
        </p:blipFill>
        <p:spPr bwMode="auto">
          <a:xfrm>
            <a:off x="5539389" y="1429871"/>
            <a:ext cx="596525" cy="689406"/>
          </a:xfrm>
          <a:prstGeom prst="rect">
            <a:avLst/>
          </a:prstGeom>
          <a:noFill/>
        </p:spPr>
      </p:pic>
      <p:pic>
        <p:nvPicPr>
          <p:cNvPr id="42" name="Picture 21" descr="C:\Program Files\Microsoft Resource DVD Artwork\DVD_ART\Artwork_Imagery\Shapes and Graphics\MSN Illustration Icon\MSN icon member center.png">
            <a:hlinkClick r:id="rId10" action="ppaction://hlinksldjump" tooltip="Improve Customer Relationships"/>
          </p:cNvPr>
          <p:cNvPicPr>
            <a:picLocks noChangeAspect="1" noChangeArrowheads="1"/>
          </p:cNvPicPr>
          <p:nvPr/>
        </p:nvPicPr>
        <p:blipFill>
          <a:blip r:embed="rId12" cstate="print"/>
          <a:srcRect b="40000"/>
          <a:stretch>
            <a:fillRect/>
          </a:stretch>
        </p:blipFill>
        <p:spPr bwMode="auto">
          <a:xfrm>
            <a:off x="4930177" y="1404856"/>
            <a:ext cx="663440" cy="683709"/>
          </a:xfrm>
          <a:prstGeom prst="rect">
            <a:avLst/>
          </a:prstGeom>
          <a:noFill/>
        </p:spPr>
      </p:pic>
      <p:pic>
        <p:nvPicPr>
          <p:cNvPr id="43" name="Picture 22" descr="C:\Program Files\Microsoft Resource DVD Artwork\DVD_ART\Artwork_Imagery\Shapes and Graphics\ribbons - banners\security shield.png">
            <a:hlinkClick r:id="rId8" action="ppaction://hlinksldjump" tooltip="Backup and Security"/>
          </p:cNvPr>
          <p:cNvPicPr>
            <a:picLocks noChangeAspect="1" noChangeArrowheads="1"/>
          </p:cNvPicPr>
          <p:nvPr/>
        </p:nvPicPr>
        <p:blipFill>
          <a:blip r:embed="rId13" cstate="print"/>
          <a:srcRect/>
          <a:stretch>
            <a:fillRect/>
          </a:stretch>
        </p:blipFill>
        <p:spPr bwMode="auto">
          <a:xfrm>
            <a:off x="8081429" y="1502940"/>
            <a:ext cx="752334" cy="567221"/>
          </a:xfrm>
          <a:prstGeom prst="rect">
            <a:avLst/>
          </a:prstGeom>
          <a:solidFill>
            <a:srgbClr val="7F9BDB">
              <a:alpha val="50196"/>
            </a:srgbClr>
          </a:solidFill>
          <a:ln w="9525" cap="flat" cmpd="sng" algn="ctr">
            <a:noFill/>
            <a:prstDash val="solid"/>
            <a:round/>
            <a:headEnd type="none" w="med" len="med"/>
            <a:tailEnd type="none" w="med" len="med"/>
          </a:ln>
          <a:effectLst>
            <a:softEdge rad="63500"/>
          </a:effectLst>
        </p:spPr>
      </p:pic>
      <p:pic>
        <p:nvPicPr>
          <p:cNvPr id="44" name="Picture 43" descr="C:\Program Files\Microsoft Resource DVD Artwork\DVD_ART\Artwork_Imagery\Shapes and Graphics\MSN Illustration Icon\MSN icon calendar.png">
            <a:hlinkClick r:id="rId14" action="ppaction://hlinksldjump" tooltip="Calendars"/>
          </p:cNvPr>
          <p:cNvPicPr>
            <a:picLocks noChangeAspect="1" noChangeArrowheads="1"/>
          </p:cNvPicPr>
          <p:nvPr/>
        </p:nvPicPr>
        <p:blipFill>
          <a:blip r:embed="rId15" cstate="print"/>
          <a:srcRect b="42857"/>
          <a:stretch>
            <a:fillRect/>
          </a:stretch>
        </p:blipFill>
        <p:spPr bwMode="auto">
          <a:xfrm>
            <a:off x="2248738" y="1441728"/>
            <a:ext cx="696612" cy="684949"/>
          </a:xfrm>
          <a:prstGeom prst="rect">
            <a:avLst/>
          </a:prstGeom>
          <a:noFill/>
        </p:spPr>
      </p:pic>
      <p:pic>
        <p:nvPicPr>
          <p:cNvPr id="45" name="Picture 2" descr="C:\Program Files\Microsoft Resource DVD Artwork\DVD_ART\BoxShots_Logos\Windows Vista\Windows Vista button.png">
            <a:hlinkClick r:id="rId16" action="ppaction://hlinksldjump" tooltip="Windows Vista Business or Ultimate Edition"/>
          </p:cNvPr>
          <p:cNvPicPr>
            <a:picLocks noChangeAspect="1" noChangeArrowheads="1"/>
          </p:cNvPicPr>
          <p:nvPr/>
        </p:nvPicPr>
        <p:blipFill>
          <a:blip r:embed="rId17" cstate="print"/>
          <a:srcRect/>
          <a:stretch>
            <a:fillRect/>
          </a:stretch>
        </p:blipFill>
        <p:spPr bwMode="auto">
          <a:xfrm>
            <a:off x="395556" y="2225290"/>
            <a:ext cx="779226" cy="818531"/>
          </a:xfrm>
          <a:prstGeom prst="rect">
            <a:avLst/>
          </a:prstGeom>
          <a:noFill/>
        </p:spPr>
      </p:pic>
      <p:pic>
        <p:nvPicPr>
          <p:cNvPr id="46" name="Picture 3" descr="C:\Program Files\Microsoft Resource DVD Artwork\DVD_ART\BoxShots_Logos\Office 2003 Generic\Office logo bug color.png">
            <a:hlinkClick r:id="rId18" action="ppaction://hlinksldjump" tooltip="Microsoft Office 2007 Small Business Edition"/>
          </p:cNvPr>
          <p:cNvPicPr>
            <a:picLocks noChangeAspect="1" noChangeArrowheads="1"/>
          </p:cNvPicPr>
          <p:nvPr/>
        </p:nvPicPr>
        <p:blipFill>
          <a:blip r:embed="rId19"/>
          <a:srcRect/>
          <a:stretch>
            <a:fillRect/>
          </a:stretch>
        </p:blipFill>
        <p:spPr bwMode="auto">
          <a:xfrm>
            <a:off x="403358" y="3072502"/>
            <a:ext cx="763621" cy="787002"/>
          </a:xfrm>
          <a:prstGeom prst="rect">
            <a:avLst/>
          </a:prstGeom>
          <a:noFill/>
        </p:spPr>
      </p:pic>
      <p:pic>
        <p:nvPicPr>
          <p:cNvPr id="47" name="Picture 4" descr="C:\Program Files\Microsoft Resource DVD Artwork\DVD_ART\BoxShots_Logos\Windows Small Business Server 2003 R2 Premium Edition\Windows small business server 2003 r2 premium logo blv.png">
            <a:hlinkClick r:id="" action="ppaction://noaction"/>
          </p:cNvPr>
          <p:cNvPicPr>
            <a:picLocks noChangeAspect="1" noChangeArrowheads="1"/>
          </p:cNvPicPr>
          <p:nvPr/>
        </p:nvPicPr>
        <p:blipFill>
          <a:blip r:embed="rId20"/>
          <a:srcRect l="16512" r="63079" b="53495"/>
          <a:stretch>
            <a:fillRect/>
          </a:stretch>
        </p:blipFill>
        <p:spPr bwMode="auto">
          <a:xfrm>
            <a:off x="350920" y="3888189"/>
            <a:ext cx="863856" cy="816781"/>
          </a:xfrm>
          <a:prstGeom prst="rect">
            <a:avLst/>
          </a:prstGeom>
          <a:noFill/>
        </p:spPr>
      </p:pic>
      <p:pic>
        <p:nvPicPr>
          <p:cNvPr id="48" name="Picture 5" descr="C:\Program Files\Microsoft Resource DVD Artwork\DVD_ART\BoxShots_Logos\Windows Mobile\Designed for Windows mobile logo color horiz.png">
            <a:hlinkClick r:id="" action="ppaction://noaction"/>
          </p:cNvPr>
          <p:cNvPicPr>
            <a:picLocks noChangeAspect="1" noChangeArrowheads="1"/>
          </p:cNvPicPr>
          <p:nvPr/>
        </p:nvPicPr>
        <p:blipFill>
          <a:blip r:embed="rId21" cstate="print"/>
          <a:srcRect/>
          <a:stretch>
            <a:fillRect/>
          </a:stretch>
        </p:blipFill>
        <p:spPr bwMode="auto">
          <a:xfrm>
            <a:off x="267809" y="4812242"/>
            <a:ext cx="1052010" cy="582711"/>
          </a:xfrm>
          <a:prstGeom prst="rect">
            <a:avLst/>
          </a:prstGeom>
          <a:noFill/>
        </p:spPr>
      </p:pic>
      <p:pic>
        <p:nvPicPr>
          <p:cNvPr id="49" name="Picture 3" descr="C:\Program Files\Microsoft Resource DVD Artwork\DVD_ART\BoxShots_Logos\Office Live Beta\Office Live Beta h.png">
            <a:hlinkClick r:id="" action="ppaction://noaction"/>
          </p:cNvPr>
          <p:cNvPicPr>
            <a:picLocks noChangeAspect="1" noChangeArrowheads="1"/>
          </p:cNvPicPr>
          <p:nvPr/>
        </p:nvPicPr>
        <p:blipFill>
          <a:blip r:embed="rId22" cstate="print"/>
          <a:srcRect/>
          <a:stretch>
            <a:fillRect/>
          </a:stretch>
        </p:blipFill>
        <p:spPr bwMode="auto">
          <a:xfrm>
            <a:off x="286280" y="5735806"/>
            <a:ext cx="1038191" cy="379144"/>
          </a:xfrm>
          <a:prstGeom prst="rect">
            <a:avLst/>
          </a:prstGeom>
          <a:noFill/>
        </p:spPr>
      </p:pic>
      <p:grpSp>
        <p:nvGrpSpPr>
          <p:cNvPr id="4" name="Group 52"/>
          <p:cNvGrpSpPr/>
          <p:nvPr/>
        </p:nvGrpSpPr>
        <p:grpSpPr>
          <a:xfrm>
            <a:off x="6433804" y="1493951"/>
            <a:ext cx="743915" cy="557118"/>
            <a:chOff x="6092036" y="5217157"/>
            <a:chExt cx="1010727" cy="724395"/>
          </a:xfrm>
        </p:grpSpPr>
        <p:pic>
          <p:nvPicPr>
            <p:cNvPr id="54" name="Picture 18" descr="XP icon window">
              <a:hlinkClick r:id="rId23" action="ppaction://hlinksldjump" tooltip="Run the right applications for your business"/>
            </p:cNvPr>
            <p:cNvPicPr>
              <a:picLocks noChangeAspect="1" noChangeArrowheads="1"/>
            </p:cNvPicPr>
            <p:nvPr/>
          </p:nvPicPr>
          <p:blipFill>
            <a:blip r:embed="rId24" cstate="print"/>
            <a:srcRect/>
            <a:stretch>
              <a:fillRect/>
            </a:stretch>
          </p:blipFill>
          <p:spPr bwMode="auto">
            <a:xfrm>
              <a:off x="6129156" y="5257800"/>
              <a:ext cx="914559" cy="666750"/>
            </a:xfrm>
            <a:prstGeom prst="rect">
              <a:avLst/>
            </a:prstGeom>
            <a:noFill/>
          </p:spPr>
        </p:pic>
        <p:sp>
          <p:nvSpPr>
            <p:cNvPr id="55" name="Line 20"/>
            <p:cNvSpPr>
              <a:spLocks noChangeShapeType="1"/>
            </p:cNvSpPr>
            <p:nvPr/>
          </p:nvSpPr>
          <p:spPr bwMode="auto">
            <a:xfrm>
              <a:off x="6201610" y="5467726"/>
              <a:ext cx="758715" cy="0"/>
            </a:xfrm>
            <a:prstGeom prst="line">
              <a:avLst/>
            </a:prstGeom>
            <a:noFill/>
            <a:ln w="9525">
              <a:solidFill>
                <a:schemeClr val="tx1"/>
              </a:solidFill>
              <a:round/>
              <a:headEnd/>
              <a:tailEnd/>
            </a:ln>
            <a:effectLst/>
          </p:spPr>
          <p:txBody>
            <a:bodyPr/>
            <a:lstStyle/>
            <a:p>
              <a:endParaRPr lang="en-GB" dirty="0"/>
            </a:p>
          </p:txBody>
        </p:sp>
        <p:sp>
          <p:nvSpPr>
            <p:cNvPr id="56" name="Line 21"/>
            <p:cNvSpPr>
              <a:spLocks noChangeShapeType="1"/>
            </p:cNvSpPr>
            <p:nvPr/>
          </p:nvSpPr>
          <p:spPr bwMode="auto">
            <a:xfrm>
              <a:off x="6201610" y="5554203"/>
              <a:ext cx="758715" cy="0"/>
            </a:xfrm>
            <a:prstGeom prst="line">
              <a:avLst/>
            </a:prstGeom>
            <a:noFill/>
            <a:ln w="9525">
              <a:solidFill>
                <a:schemeClr val="tx1"/>
              </a:solidFill>
              <a:round/>
              <a:headEnd/>
              <a:tailEnd/>
            </a:ln>
            <a:effectLst/>
          </p:spPr>
          <p:txBody>
            <a:bodyPr/>
            <a:lstStyle/>
            <a:p>
              <a:endParaRPr lang="en-GB" dirty="0"/>
            </a:p>
          </p:txBody>
        </p:sp>
        <p:sp>
          <p:nvSpPr>
            <p:cNvPr id="57" name="Line 22"/>
            <p:cNvSpPr>
              <a:spLocks noChangeShapeType="1"/>
            </p:cNvSpPr>
            <p:nvPr/>
          </p:nvSpPr>
          <p:spPr bwMode="auto">
            <a:xfrm>
              <a:off x="6201610" y="5636920"/>
              <a:ext cx="758715" cy="0"/>
            </a:xfrm>
            <a:prstGeom prst="line">
              <a:avLst/>
            </a:prstGeom>
            <a:noFill/>
            <a:ln w="9525">
              <a:solidFill>
                <a:schemeClr val="tx1"/>
              </a:solidFill>
              <a:round/>
              <a:headEnd/>
              <a:tailEnd/>
            </a:ln>
            <a:effectLst/>
          </p:spPr>
          <p:txBody>
            <a:bodyPr/>
            <a:lstStyle/>
            <a:p>
              <a:endParaRPr lang="en-GB" dirty="0"/>
            </a:p>
          </p:txBody>
        </p:sp>
        <p:sp>
          <p:nvSpPr>
            <p:cNvPr id="58" name="Line 23"/>
            <p:cNvSpPr>
              <a:spLocks noChangeShapeType="1"/>
            </p:cNvSpPr>
            <p:nvPr/>
          </p:nvSpPr>
          <p:spPr bwMode="auto">
            <a:xfrm>
              <a:off x="6201610" y="5715877"/>
              <a:ext cx="758715" cy="0"/>
            </a:xfrm>
            <a:prstGeom prst="line">
              <a:avLst/>
            </a:prstGeom>
            <a:noFill/>
            <a:ln w="9525">
              <a:solidFill>
                <a:schemeClr val="tx1"/>
              </a:solidFill>
              <a:round/>
              <a:headEnd/>
              <a:tailEnd/>
            </a:ln>
            <a:effectLst/>
          </p:spPr>
          <p:txBody>
            <a:bodyPr/>
            <a:lstStyle/>
            <a:p>
              <a:endParaRPr lang="en-GB" dirty="0"/>
            </a:p>
          </p:txBody>
        </p:sp>
        <p:sp>
          <p:nvSpPr>
            <p:cNvPr id="59" name="Line 24"/>
            <p:cNvSpPr>
              <a:spLocks noChangeShapeType="1"/>
            </p:cNvSpPr>
            <p:nvPr/>
          </p:nvSpPr>
          <p:spPr bwMode="auto">
            <a:xfrm>
              <a:off x="6201610" y="5794835"/>
              <a:ext cx="758715" cy="0"/>
            </a:xfrm>
            <a:prstGeom prst="line">
              <a:avLst/>
            </a:prstGeom>
            <a:noFill/>
            <a:ln w="9525">
              <a:solidFill>
                <a:schemeClr val="tx1"/>
              </a:solidFill>
              <a:round/>
              <a:headEnd/>
              <a:tailEnd/>
            </a:ln>
            <a:effectLst/>
          </p:spPr>
          <p:txBody>
            <a:bodyPr/>
            <a:lstStyle/>
            <a:p>
              <a:endParaRPr lang="en-GB" dirty="0"/>
            </a:p>
          </p:txBody>
        </p:sp>
        <p:sp>
          <p:nvSpPr>
            <p:cNvPr id="60" name="Rectangle 59">
              <a:hlinkClick r:id="rId23" action="ppaction://hlinksldjump" tooltip="Run the right application for your business"/>
            </p:cNvPr>
            <p:cNvSpPr/>
            <p:nvPr/>
          </p:nvSpPr>
          <p:spPr>
            <a:xfrm>
              <a:off x="6092036" y="5217157"/>
              <a:ext cx="1010727" cy="724395"/>
            </a:xfrm>
            <a:prstGeom prst="rect">
              <a:avLst/>
            </a:prstGeom>
            <a:solidFill>
              <a:srgbClr val="48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ransition>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Products depending on needs</a:t>
            </a:r>
            <a:endParaRPr lang="en-GB" dirty="0"/>
          </a:p>
        </p:txBody>
      </p:sp>
      <p:graphicFrame>
        <p:nvGraphicFramePr>
          <p:cNvPr id="3" name="Table 2"/>
          <p:cNvGraphicFramePr>
            <a:graphicFrameLocks noGrp="1"/>
          </p:cNvGraphicFramePr>
          <p:nvPr/>
        </p:nvGraphicFramePr>
        <p:xfrm>
          <a:off x="249601" y="1052661"/>
          <a:ext cx="8680118" cy="5338618"/>
        </p:xfrm>
        <a:graphic>
          <a:graphicData uri="http://schemas.openxmlformats.org/drawingml/2006/table">
            <a:tbl>
              <a:tblPr firstRow="1" bandRow="1">
                <a:tableStyleId>{2D5ABB26-0587-4C30-8999-92F81FD0307C}</a:tableStyleId>
              </a:tblPr>
              <a:tblGrid>
                <a:gridCol w="1530626"/>
                <a:gridCol w="1191582"/>
                <a:gridCol w="1191582"/>
                <a:gridCol w="1191582"/>
                <a:gridCol w="1191582"/>
                <a:gridCol w="2383164"/>
              </a:tblGrid>
              <a:tr h="1093098">
                <a:tc>
                  <a:txBody>
                    <a:bodyPr/>
                    <a:lstStyle/>
                    <a:p>
                      <a:pPr algn="ctr"/>
                      <a:endParaRPr lang="en-GB" sz="1900" dirty="0"/>
                    </a:p>
                  </a:txBody>
                  <a:tcPr marL="91424" marR="91424" marT="48122" marB="48122">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900" dirty="0" smtClean="0"/>
                        <a:t>Starter business</a:t>
                      </a: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marL="91424" marR="91424"/>
                </a:tc>
                <a:tc gridSpan="2">
                  <a:txBody>
                    <a:bodyPr/>
                    <a:lstStyle/>
                    <a:p>
                      <a:pPr algn="ctr">
                        <a:buFont typeface="Arial" pitchFamily="34" charset="0"/>
                        <a:buNone/>
                      </a:pPr>
                      <a:r>
                        <a:rPr lang="en-GB" sz="1900" dirty="0" smtClean="0"/>
                        <a:t>Growing</a:t>
                      </a: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marL="91424" marR="91424"/>
                </a:tc>
                <a:tc>
                  <a:txBody>
                    <a:bodyPr/>
                    <a:lstStyle/>
                    <a:p>
                      <a:pPr algn="ctr"/>
                      <a:r>
                        <a:rPr lang="en-GB" sz="1900" dirty="0" smtClean="0"/>
                        <a:t>Expanding</a:t>
                      </a:r>
                      <a:endParaRPr lang="en-GB" sz="1900" dirty="0"/>
                    </a:p>
                  </a:txBody>
                  <a:tcPr marL="91424" marR="91424" marT="48122" marB="48122">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849104">
                <a:tc>
                  <a:txBody>
                    <a:bodyPr/>
                    <a:lstStyle/>
                    <a:p>
                      <a:pPr algn="ctr"/>
                      <a:endParaRPr lang="en-GB" sz="1900"/>
                    </a:p>
                  </a:txBody>
                  <a:tcPr marL="91424" marR="91424" marT="48122" marB="48122">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849104">
                <a:tc>
                  <a:txBody>
                    <a:bodyPr/>
                    <a:lstStyle/>
                    <a:p>
                      <a:pPr algn="ctr"/>
                      <a:endParaRPr lang="en-GB" sz="1900"/>
                    </a:p>
                  </a:txBody>
                  <a:tcPr marL="91424" marR="91424" marT="48122" marB="48122">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849104">
                <a:tc>
                  <a:txBody>
                    <a:bodyPr/>
                    <a:lstStyle/>
                    <a:p>
                      <a:pPr algn="ctr"/>
                      <a:endParaRPr lang="en-GB" sz="1900"/>
                    </a:p>
                  </a:txBody>
                  <a:tcPr marL="91424" marR="91424" marT="48122" marB="48122">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849104">
                <a:tc>
                  <a:txBody>
                    <a:bodyPr/>
                    <a:lstStyle/>
                    <a:p>
                      <a:pPr algn="ctr"/>
                      <a:endParaRPr lang="en-GB" sz="1900"/>
                    </a:p>
                  </a:txBody>
                  <a:tcPr marL="91424" marR="91424" marT="48122" marB="48122">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849104">
                <a:tc>
                  <a:txBody>
                    <a:bodyPr/>
                    <a:lstStyle/>
                    <a:p>
                      <a:pPr algn="ctr"/>
                      <a:endParaRPr lang="en-GB" sz="1900"/>
                    </a:p>
                  </a:txBody>
                  <a:tcPr marL="91424" marR="91424" marT="48122" marB="48122">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endParaRPr lang="en-GB" sz="1900"/>
                    </a:p>
                  </a:txBody>
                  <a:tcPr marL="91424" marR="91424" marT="48122" marB="481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endParaRPr lang="en-GB" sz="1900" dirty="0"/>
                    </a:p>
                  </a:txBody>
                  <a:tcPr marL="91424" marR="91424" marT="48122" marB="4812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r>
            </a:tbl>
          </a:graphicData>
        </a:graphic>
      </p:graphicFrame>
      <p:sp>
        <p:nvSpPr>
          <p:cNvPr id="27" name="Rectangle 26"/>
          <p:cNvSpPr/>
          <p:nvPr/>
        </p:nvSpPr>
        <p:spPr bwMode="auto">
          <a:xfrm>
            <a:off x="1281822" y="2096478"/>
            <a:ext cx="7681512" cy="4283465"/>
          </a:xfrm>
          <a:prstGeom prst="rect">
            <a:avLst/>
          </a:prstGeom>
          <a:solidFill>
            <a:srgbClr val="7F9BDB">
              <a:alpha val="49804"/>
            </a:srgbClr>
          </a:solidFill>
          <a:ln w="9525" cap="flat" cmpd="sng" algn="ctr">
            <a:noFill/>
            <a:prstDash val="solid"/>
            <a:round/>
            <a:headEnd type="none" w="med" len="med"/>
            <a:tailEnd type="none" w="med" len="med"/>
          </a:ln>
          <a:effectLst>
            <a:softEdge rad="63500"/>
          </a:effectLst>
        </p:spPr>
        <p:txBody>
          <a:bodyPr vert="horz" wrap="square" lIns="91440" tIns="45720" rIns="91440" bIns="45720" numCol="1" rtlCol="0" anchor="t" anchorCtr="0" compatLnSpc="1">
            <a:prstTxWarp prst="textNoShape">
              <a:avLst/>
            </a:prstTxWarp>
          </a:bodyPr>
          <a:lstStyle/>
          <a:p>
            <a:pPr eaLnBrk="0" hangingPunct="0"/>
            <a:endParaRPr lang="en-GB" sz="2400" dirty="0" smtClean="0">
              <a:latin typeface="Segoe UI" pitchFamily="34" charset="0"/>
              <a:cs typeface="Segoe UI" pitchFamily="34" charset="0"/>
            </a:endParaRPr>
          </a:p>
        </p:txBody>
      </p:sp>
      <p:pic>
        <p:nvPicPr>
          <p:cNvPr id="30"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7692795" y="2267601"/>
            <a:ext cx="685679" cy="706798"/>
          </a:xfrm>
          <a:prstGeom prst="rect">
            <a:avLst/>
          </a:prstGeom>
          <a:noFill/>
        </p:spPr>
      </p:pic>
      <p:pic>
        <p:nvPicPr>
          <p:cNvPr id="31"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6858017" y="2267601"/>
            <a:ext cx="685679" cy="706798"/>
          </a:xfrm>
          <a:prstGeom prst="rect">
            <a:avLst/>
          </a:prstGeom>
          <a:noFill/>
        </p:spPr>
      </p:pic>
      <p:pic>
        <p:nvPicPr>
          <p:cNvPr id="37"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6858017" y="3084230"/>
            <a:ext cx="685679" cy="706798"/>
          </a:xfrm>
          <a:prstGeom prst="rect">
            <a:avLst/>
          </a:prstGeom>
          <a:noFill/>
        </p:spPr>
      </p:pic>
      <p:pic>
        <p:nvPicPr>
          <p:cNvPr id="38"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7692795" y="3084230"/>
            <a:ext cx="685679" cy="706798"/>
          </a:xfrm>
          <a:prstGeom prst="rect">
            <a:avLst/>
          </a:prstGeom>
          <a:noFill/>
        </p:spPr>
      </p:pic>
      <p:pic>
        <p:nvPicPr>
          <p:cNvPr id="44"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6858017" y="3903743"/>
            <a:ext cx="685679" cy="706798"/>
          </a:xfrm>
          <a:prstGeom prst="rect">
            <a:avLst/>
          </a:prstGeom>
          <a:noFill/>
        </p:spPr>
      </p:pic>
      <p:pic>
        <p:nvPicPr>
          <p:cNvPr id="45"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7692795" y="3903743"/>
            <a:ext cx="685679" cy="706798"/>
          </a:xfrm>
          <a:prstGeom prst="rect">
            <a:avLst/>
          </a:prstGeom>
          <a:noFill/>
        </p:spPr>
      </p:pic>
      <p:pic>
        <p:nvPicPr>
          <p:cNvPr id="50"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7692795" y="4741784"/>
            <a:ext cx="685679" cy="706798"/>
          </a:xfrm>
          <a:prstGeom prst="rect">
            <a:avLst/>
          </a:prstGeom>
          <a:noFill/>
        </p:spPr>
      </p:pic>
      <p:pic>
        <p:nvPicPr>
          <p:cNvPr id="56" name="Picture 6" descr="C:\Program Files\Microsoft Resource DVD Artwork\DVD_ART\Artwork_Imagery\Shapes and Graphics\Symbols\green checkmark2.png"/>
          <p:cNvPicPr>
            <a:picLocks noChangeAspect="1" noChangeArrowheads="1"/>
          </p:cNvPicPr>
          <p:nvPr/>
        </p:nvPicPr>
        <p:blipFill>
          <a:blip r:embed="rId2" cstate="print">
            <a:duotone>
              <a:prstClr val="black"/>
              <a:srgbClr val="FFFF00">
                <a:tint val="45000"/>
                <a:satMod val="400000"/>
              </a:srgbClr>
            </a:duotone>
          </a:blip>
          <a:srcRect/>
          <a:stretch>
            <a:fillRect/>
          </a:stretch>
        </p:blipFill>
        <p:spPr bwMode="auto">
          <a:xfrm>
            <a:off x="6858017" y="5563267"/>
            <a:ext cx="685679" cy="706798"/>
          </a:xfrm>
          <a:prstGeom prst="rect">
            <a:avLst/>
          </a:prstGeom>
          <a:noFill/>
        </p:spPr>
      </p:pic>
      <p:pic>
        <p:nvPicPr>
          <p:cNvPr id="58" name="Picture 2" descr="C:\Program Files\Microsoft Resource DVD Artwork\DVD_ART\BoxShots_Logos\Windows Vista\Windows Vista button.png">
            <a:hlinkClick r:id="rId3" action="ppaction://hlinksldjump" tooltip="Windows Vista Business or Ultimate Edition"/>
          </p:cNvPr>
          <p:cNvPicPr>
            <a:picLocks noChangeAspect="1" noChangeArrowheads="1"/>
          </p:cNvPicPr>
          <p:nvPr/>
        </p:nvPicPr>
        <p:blipFill>
          <a:blip r:embed="rId4" cstate="print"/>
          <a:srcRect/>
          <a:stretch>
            <a:fillRect/>
          </a:stretch>
        </p:blipFill>
        <p:spPr bwMode="auto">
          <a:xfrm>
            <a:off x="395556" y="2225290"/>
            <a:ext cx="779226" cy="818531"/>
          </a:xfrm>
          <a:prstGeom prst="rect">
            <a:avLst/>
          </a:prstGeom>
          <a:noFill/>
        </p:spPr>
      </p:pic>
      <p:pic>
        <p:nvPicPr>
          <p:cNvPr id="59" name="Picture 3" descr="C:\Program Files\Microsoft Resource DVD Artwork\DVD_ART\BoxShots_Logos\Office 2003 Generic\Office logo bug color.png">
            <a:hlinkClick r:id="rId5" action="ppaction://hlinksldjump" tooltip="Microsoft Office 2007 Small Business Edition"/>
          </p:cNvPr>
          <p:cNvPicPr>
            <a:picLocks noChangeAspect="1" noChangeArrowheads="1"/>
          </p:cNvPicPr>
          <p:nvPr/>
        </p:nvPicPr>
        <p:blipFill>
          <a:blip r:embed="rId6"/>
          <a:srcRect/>
          <a:stretch>
            <a:fillRect/>
          </a:stretch>
        </p:blipFill>
        <p:spPr bwMode="auto">
          <a:xfrm>
            <a:off x="403358" y="3072502"/>
            <a:ext cx="763621" cy="787002"/>
          </a:xfrm>
          <a:prstGeom prst="rect">
            <a:avLst/>
          </a:prstGeom>
          <a:noFill/>
        </p:spPr>
      </p:pic>
      <p:pic>
        <p:nvPicPr>
          <p:cNvPr id="60" name="Picture 4" descr="C:\Program Files\Microsoft Resource DVD Artwork\DVD_ART\BoxShots_Logos\Windows Small Business Server 2003 R2 Premium Edition\Windows small business server 2003 r2 premium logo blv.png">
            <a:hlinkClick r:id="" action="ppaction://noaction"/>
          </p:cNvPr>
          <p:cNvPicPr>
            <a:picLocks noChangeAspect="1" noChangeArrowheads="1"/>
          </p:cNvPicPr>
          <p:nvPr/>
        </p:nvPicPr>
        <p:blipFill>
          <a:blip r:embed="rId7"/>
          <a:srcRect l="16512" r="63079" b="53495"/>
          <a:stretch>
            <a:fillRect/>
          </a:stretch>
        </p:blipFill>
        <p:spPr bwMode="auto">
          <a:xfrm>
            <a:off x="350920" y="3888189"/>
            <a:ext cx="863856" cy="816781"/>
          </a:xfrm>
          <a:prstGeom prst="rect">
            <a:avLst/>
          </a:prstGeom>
          <a:noFill/>
        </p:spPr>
      </p:pic>
      <p:pic>
        <p:nvPicPr>
          <p:cNvPr id="61" name="Picture 5" descr="C:\Program Files\Microsoft Resource DVD Artwork\DVD_ART\BoxShots_Logos\Windows Mobile\Designed for Windows mobile logo color horiz.png">
            <a:hlinkClick r:id="" action="ppaction://noaction"/>
          </p:cNvPr>
          <p:cNvPicPr>
            <a:picLocks noChangeAspect="1" noChangeArrowheads="1"/>
          </p:cNvPicPr>
          <p:nvPr/>
        </p:nvPicPr>
        <p:blipFill>
          <a:blip r:embed="rId8" cstate="print"/>
          <a:srcRect/>
          <a:stretch>
            <a:fillRect/>
          </a:stretch>
        </p:blipFill>
        <p:spPr bwMode="auto">
          <a:xfrm>
            <a:off x="267809" y="4812242"/>
            <a:ext cx="1052010" cy="582711"/>
          </a:xfrm>
          <a:prstGeom prst="rect">
            <a:avLst/>
          </a:prstGeom>
          <a:noFill/>
        </p:spPr>
      </p:pic>
      <p:pic>
        <p:nvPicPr>
          <p:cNvPr id="62" name="Picture 3" descr="C:\Program Files\Microsoft Resource DVD Artwork\DVD_ART\BoxShots_Logos\Office Live Beta\Office Live Beta h.png">
            <a:hlinkClick r:id="" action="ppaction://noaction"/>
          </p:cNvPr>
          <p:cNvPicPr>
            <a:picLocks noChangeAspect="1" noChangeArrowheads="1"/>
          </p:cNvPicPr>
          <p:nvPr/>
        </p:nvPicPr>
        <p:blipFill>
          <a:blip r:embed="rId9" cstate="print"/>
          <a:srcRect/>
          <a:stretch>
            <a:fillRect/>
          </a:stretch>
        </p:blipFill>
        <p:spPr bwMode="auto">
          <a:xfrm>
            <a:off x="286280" y="5735806"/>
            <a:ext cx="1038191" cy="379144"/>
          </a:xfrm>
          <a:prstGeom prst="rect">
            <a:avLst/>
          </a:prstGeom>
          <a:noFill/>
        </p:spPr>
      </p:pic>
      <p:grpSp>
        <p:nvGrpSpPr>
          <p:cNvPr id="57" name="Group 56"/>
          <p:cNvGrpSpPr/>
          <p:nvPr/>
        </p:nvGrpSpPr>
        <p:grpSpPr>
          <a:xfrm>
            <a:off x="6929455" y="1428619"/>
            <a:ext cx="1507731" cy="627869"/>
            <a:chOff x="7326032" y="1393399"/>
            <a:chExt cx="1507731" cy="596524"/>
          </a:xfrm>
        </p:grpSpPr>
        <p:pic>
          <p:nvPicPr>
            <p:cNvPr id="74" name="Picture 18" descr="C:\Program Files\Microsoft Resource DVD Artwork\DVD_ART\Artwork_Imagery\HARDWARE_IMAGERY\Illustration - Misc Hardware\Windows Vista Illustration Icons\Backup.png">
              <a:hlinkClick r:id="rId10" action="ppaction://hlinksldjump" tooltip="Backup and Security"/>
            </p:cNvPr>
            <p:cNvPicPr>
              <a:picLocks noChangeAspect="1" noChangeArrowheads="1"/>
            </p:cNvPicPr>
            <p:nvPr/>
          </p:nvPicPr>
          <p:blipFill>
            <a:blip r:embed="rId11" cstate="print"/>
            <a:srcRect/>
            <a:stretch>
              <a:fillRect/>
            </a:stretch>
          </p:blipFill>
          <p:spPr bwMode="auto">
            <a:xfrm>
              <a:off x="7326032" y="1393399"/>
              <a:ext cx="596524" cy="596524"/>
            </a:xfrm>
            <a:prstGeom prst="rect">
              <a:avLst/>
            </a:prstGeom>
            <a:noFill/>
          </p:spPr>
        </p:pic>
        <p:pic>
          <p:nvPicPr>
            <p:cNvPr id="77" name="Picture 22" descr="C:\Program Files\Microsoft Resource DVD Artwork\DVD_ART\Artwork_Imagery\Shapes and Graphics\ribbons - banners\security shield.png">
              <a:hlinkClick r:id="rId10" action="ppaction://hlinksldjump" tooltip="Backup and Security"/>
            </p:cNvPr>
            <p:cNvPicPr>
              <a:picLocks noChangeAspect="1" noChangeArrowheads="1"/>
            </p:cNvPicPr>
            <p:nvPr/>
          </p:nvPicPr>
          <p:blipFill>
            <a:blip r:embed="rId12" cstate="print"/>
            <a:srcRect/>
            <a:stretch>
              <a:fillRect/>
            </a:stretch>
          </p:blipFill>
          <p:spPr bwMode="auto">
            <a:xfrm>
              <a:off x="8081429" y="1427908"/>
              <a:ext cx="752334" cy="538904"/>
            </a:xfrm>
            <a:prstGeom prst="rect">
              <a:avLst/>
            </a:prstGeom>
            <a:noFill/>
          </p:spPr>
        </p:pic>
      </p:grpSp>
      <p:grpSp>
        <p:nvGrpSpPr>
          <p:cNvPr id="63" name="Group 62"/>
          <p:cNvGrpSpPr/>
          <p:nvPr/>
        </p:nvGrpSpPr>
        <p:grpSpPr>
          <a:xfrm>
            <a:off x="2214547" y="1428619"/>
            <a:ext cx="1507731" cy="627869"/>
            <a:chOff x="7326032" y="1393399"/>
            <a:chExt cx="1507731" cy="596524"/>
          </a:xfrm>
        </p:grpSpPr>
        <p:pic>
          <p:nvPicPr>
            <p:cNvPr id="64" name="Picture 18" descr="C:\Program Files\Microsoft Resource DVD Artwork\DVD_ART\Artwork_Imagery\HARDWARE_IMAGERY\Illustration - Misc Hardware\Windows Vista Illustration Icons\Backup.png">
              <a:hlinkClick r:id="rId10" action="ppaction://hlinksldjump" tooltip="Backup and Security"/>
            </p:cNvPr>
            <p:cNvPicPr>
              <a:picLocks noChangeAspect="1" noChangeArrowheads="1"/>
            </p:cNvPicPr>
            <p:nvPr/>
          </p:nvPicPr>
          <p:blipFill>
            <a:blip r:embed="rId11" cstate="print"/>
            <a:srcRect/>
            <a:stretch>
              <a:fillRect/>
            </a:stretch>
          </p:blipFill>
          <p:spPr bwMode="auto">
            <a:xfrm>
              <a:off x="7326032" y="1393399"/>
              <a:ext cx="596524" cy="596524"/>
            </a:xfrm>
            <a:prstGeom prst="rect">
              <a:avLst/>
            </a:prstGeom>
            <a:noFill/>
          </p:spPr>
        </p:pic>
        <p:pic>
          <p:nvPicPr>
            <p:cNvPr id="65" name="Picture 22" descr="C:\Program Files\Microsoft Resource DVD Artwork\DVD_ART\Artwork_Imagery\Shapes and Graphics\ribbons - banners\security shield.png">
              <a:hlinkClick r:id="rId10" action="ppaction://hlinksldjump" tooltip="Backup and Security"/>
            </p:cNvPr>
            <p:cNvPicPr>
              <a:picLocks noChangeAspect="1" noChangeArrowheads="1"/>
            </p:cNvPicPr>
            <p:nvPr/>
          </p:nvPicPr>
          <p:blipFill>
            <a:blip r:embed="rId12" cstate="print"/>
            <a:srcRect/>
            <a:stretch>
              <a:fillRect/>
            </a:stretch>
          </p:blipFill>
          <p:spPr bwMode="auto">
            <a:xfrm>
              <a:off x="8081429" y="1427908"/>
              <a:ext cx="752334" cy="538904"/>
            </a:xfrm>
            <a:prstGeom prst="rect">
              <a:avLst/>
            </a:prstGeom>
            <a:noFill/>
          </p:spPr>
        </p:pic>
      </p:grpSp>
      <p:grpSp>
        <p:nvGrpSpPr>
          <p:cNvPr id="66" name="Group 65"/>
          <p:cNvGrpSpPr/>
          <p:nvPr/>
        </p:nvGrpSpPr>
        <p:grpSpPr>
          <a:xfrm>
            <a:off x="4714877" y="1428619"/>
            <a:ext cx="1507731" cy="627869"/>
            <a:chOff x="7326032" y="1393399"/>
            <a:chExt cx="1507731" cy="596524"/>
          </a:xfrm>
        </p:grpSpPr>
        <p:pic>
          <p:nvPicPr>
            <p:cNvPr id="67" name="Picture 18" descr="C:\Program Files\Microsoft Resource DVD Artwork\DVD_ART\Artwork_Imagery\HARDWARE_IMAGERY\Illustration - Misc Hardware\Windows Vista Illustration Icons\Backup.png">
              <a:hlinkClick r:id="rId10" action="ppaction://hlinksldjump" tooltip="Backup and Security"/>
            </p:cNvPr>
            <p:cNvPicPr>
              <a:picLocks noChangeAspect="1" noChangeArrowheads="1"/>
            </p:cNvPicPr>
            <p:nvPr/>
          </p:nvPicPr>
          <p:blipFill>
            <a:blip r:embed="rId11" cstate="print"/>
            <a:srcRect/>
            <a:stretch>
              <a:fillRect/>
            </a:stretch>
          </p:blipFill>
          <p:spPr bwMode="auto">
            <a:xfrm>
              <a:off x="7326032" y="1393399"/>
              <a:ext cx="596524" cy="596524"/>
            </a:xfrm>
            <a:prstGeom prst="rect">
              <a:avLst/>
            </a:prstGeom>
            <a:noFill/>
          </p:spPr>
        </p:pic>
        <p:pic>
          <p:nvPicPr>
            <p:cNvPr id="68" name="Picture 22" descr="C:\Program Files\Microsoft Resource DVD Artwork\DVD_ART\Artwork_Imagery\Shapes and Graphics\ribbons - banners\security shield.png">
              <a:hlinkClick r:id="rId10" action="ppaction://hlinksldjump" tooltip="Backup and Security"/>
            </p:cNvPr>
            <p:cNvPicPr>
              <a:picLocks noChangeAspect="1" noChangeArrowheads="1"/>
            </p:cNvPicPr>
            <p:nvPr/>
          </p:nvPicPr>
          <p:blipFill>
            <a:blip r:embed="rId12" cstate="print"/>
            <a:srcRect/>
            <a:stretch>
              <a:fillRect/>
            </a:stretch>
          </p:blipFill>
          <p:spPr bwMode="auto">
            <a:xfrm>
              <a:off x="8081429" y="1427908"/>
              <a:ext cx="752334" cy="538904"/>
            </a:xfrm>
            <a:prstGeom prst="rect">
              <a:avLst/>
            </a:prstGeom>
            <a:noFill/>
          </p:spPr>
        </p:pic>
      </p:grpSp>
      <p:pic>
        <p:nvPicPr>
          <p:cNvPr id="79"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2977887" y="2255729"/>
            <a:ext cx="685679" cy="706798"/>
          </a:xfrm>
          <a:prstGeom prst="rect">
            <a:avLst/>
          </a:prstGeom>
          <a:noFill/>
        </p:spPr>
      </p:pic>
      <p:pic>
        <p:nvPicPr>
          <p:cNvPr id="81"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2143109" y="2255729"/>
            <a:ext cx="685679" cy="706798"/>
          </a:xfrm>
          <a:prstGeom prst="rect">
            <a:avLst/>
          </a:prstGeom>
          <a:noFill/>
        </p:spPr>
      </p:pic>
      <p:pic>
        <p:nvPicPr>
          <p:cNvPr id="82"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2143109" y="3072357"/>
            <a:ext cx="685679" cy="706798"/>
          </a:xfrm>
          <a:prstGeom prst="rect">
            <a:avLst/>
          </a:prstGeom>
          <a:noFill/>
        </p:spPr>
      </p:pic>
      <p:pic>
        <p:nvPicPr>
          <p:cNvPr id="90"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2977887" y="3072357"/>
            <a:ext cx="685679" cy="706798"/>
          </a:xfrm>
          <a:prstGeom prst="rect">
            <a:avLst/>
          </a:prstGeom>
          <a:noFill/>
        </p:spPr>
      </p:pic>
      <p:pic>
        <p:nvPicPr>
          <p:cNvPr id="93" name="Picture 6" descr="C:\Program Files\Microsoft Resource DVD Artwork\DVD_ART\Artwork_Imagery\Shapes and Graphics\Symbols\green checkmark2.png"/>
          <p:cNvPicPr>
            <a:picLocks noChangeAspect="1" noChangeArrowheads="1"/>
          </p:cNvPicPr>
          <p:nvPr/>
        </p:nvPicPr>
        <p:blipFill>
          <a:blip r:embed="rId2" cstate="print">
            <a:duotone>
              <a:prstClr val="black"/>
              <a:srgbClr val="FFFF00">
                <a:tint val="45000"/>
                <a:satMod val="400000"/>
              </a:srgbClr>
            </a:duotone>
          </a:blip>
          <a:srcRect/>
          <a:stretch>
            <a:fillRect/>
          </a:stretch>
        </p:blipFill>
        <p:spPr bwMode="auto">
          <a:xfrm>
            <a:off x="2977887" y="4729912"/>
            <a:ext cx="685679" cy="706798"/>
          </a:xfrm>
          <a:prstGeom prst="rect">
            <a:avLst/>
          </a:prstGeom>
          <a:noFill/>
        </p:spPr>
      </p:pic>
      <p:pic>
        <p:nvPicPr>
          <p:cNvPr id="94" name="Picture 6" descr="C:\Program Files\Microsoft Resource DVD Artwork\DVD_ART\Artwork_Imagery\Shapes and Graphics\Symbols\green checkmark2.png"/>
          <p:cNvPicPr>
            <a:picLocks noChangeAspect="1" noChangeArrowheads="1"/>
          </p:cNvPicPr>
          <p:nvPr/>
        </p:nvPicPr>
        <p:blipFill>
          <a:blip r:embed="rId2" cstate="print">
            <a:duotone>
              <a:prstClr val="black"/>
              <a:srgbClr val="FFFF00">
                <a:tint val="45000"/>
                <a:satMod val="400000"/>
              </a:srgbClr>
            </a:duotone>
          </a:blip>
          <a:srcRect/>
          <a:stretch>
            <a:fillRect/>
          </a:stretch>
        </p:blipFill>
        <p:spPr bwMode="auto">
          <a:xfrm>
            <a:off x="2143109" y="5551395"/>
            <a:ext cx="685679" cy="706798"/>
          </a:xfrm>
          <a:prstGeom prst="rect">
            <a:avLst/>
          </a:prstGeom>
          <a:noFill/>
        </p:spPr>
      </p:pic>
      <p:pic>
        <p:nvPicPr>
          <p:cNvPr id="96"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5406779" y="2255729"/>
            <a:ext cx="685679" cy="706798"/>
          </a:xfrm>
          <a:prstGeom prst="rect">
            <a:avLst/>
          </a:prstGeom>
          <a:noFill/>
        </p:spPr>
      </p:pic>
      <p:pic>
        <p:nvPicPr>
          <p:cNvPr id="97"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4572001" y="2255729"/>
            <a:ext cx="685679" cy="706798"/>
          </a:xfrm>
          <a:prstGeom prst="rect">
            <a:avLst/>
          </a:prstGeom>
          <a:noFill/>
        </p:spPr>
      </p:pic>
      <p:pic>
        <p:nvPicPr>
          <p:cNvPr id="98"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4572001" y="3072357"/>
            <a:ext cx="685679" cy="706798"/>
          </a:xfrm>
          <a:prstGeom prst="rect">
            <a:avLst/>
          </a:prstGeom>
          <a:noFill/>
        </p:spPr>
      </p:pic>
      <p:pic>
        <p:nvPicPr>
          <p:cNvPr id="99"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5406779" y="3072357"/>
            <a:ext cx="685679" cy="706798"/>
          </a:xfrm>
          <a:prstGeom prst="rect">
            <a:avLst/>
          </a:prstGeom>
          <a:noFill/>
        </p:spPr>
      </p:pic>
      <p:pic>
        <p:nvPicPr>
          <p:cNvPr id="100" name="Picture 6" descr="C:\Program Files\Microsoft Resource DVD Artwork\DVD_ART\Artwork_Imagery\Shapes and Graphics\Symbols\green checkmark2.png"/>
          <p:cNvPicPr>
            <a:picLocks noChangeAspect="1" noChangeArrowheads="1"/>
          </p:cNvPicPr>
          <p:nvPr/>
        </p:nvPicPr>
        <p:blipFill>
          <a:blip r:embed="rId2" cstate="print">
            <a:duotone>
              <a:prstClr val="black"/>
              <a:srgbClr val="7030A0">
                <a:tint val="45000"/>
                <a:satMod val="400000"/>
              </a:srgbClr>
            </a:duotone>
          </a:blip>
          <a:srcRect/>
          <a:stretch>
            <a:fillRect/>
          </a:stretch>
        </p:blipFill>
        <p:spPr bwMode="auto">
          <a:xfrm>
            <a:off x="4572001" y="3891870"/>
            <a:ext cx="685679" cy="706798"/>
          </a:xfrm>
          <a:prstGeom prst="rect">
            <a:avLst/>
          </a:prstGeom>
          <a:noFill/>
        </p:spPr>
      </p:pic>
      <p:pic>
        <p:nvPicPr>
          <p:cNvPr id="101" name="Picture 6" descr="C:\Program Files\Microsoft Resource DVD Artwork\DVD_ART\Artwork_Imagery\Shapes and Graphics\Symbols\green checkmark2.png"/>
          <p:cNvPicPr>
            <a:picLocks noChangeAspect="1" noChangeArrowheads="1"/>
          </p:cNvPicPr>
          <p:nvPr/>
        </p:nvPicPr>
        <p:blipFill>
          <a:blip r:embed="rId2" cstate="print">
            <a:duotone>
              <a:prstClr val="black"/>
              <a:srgbClr val="FFFF00">
                <a:tint val="45000"/>
                <a:satMod val="400000"/>
              </a:srgbClr>
            </a:duotone>
          </a:blip>
          <a:srcRect/>
          <a:stretch>
            <a:fillRect/>
          </a:stretch>
        </p:blipFill>
        <p:spPr bwMode="auto">
          <a:xfrm>
            <a:off x="5406779" y="3891870"/>
            <a:ext cx="685679" cy="706798"/>
          </a:xfrm>
          <a:prstGeom prst="rect">
            <a:avLst/>
          </a:prstGeom>
          <a:noFill/>
        </p:spPr>
      </p:pic>
      <p:pic>
        <p:nvPicPr>
          <p:cNvPr id="102" name="Picture 6" descr="C:\Program Files\Microsoft Resource DVD Artwork\DVD_ART\Artwork_Imagery\Shapes and Graphics\Symbols\green checkmark2.png"/>
          <p:cNvPicPr>
            <a:picLocks noChangeAspect="1" noChangeArrowheads="1"/>
          </p:cNvPicPr>
          <p:nvPr/>
        </p:nvPicPr>
        <p:blipFill>
          <a:blip r:embed="rId2" cstate="print">
            <a:duotone>
              <a:prstClr val="black"/>
              <a:srgbClr val="FFFF00">
                <a:tint val="45000"/>
                <a:satMod val="400000"/>
              </a:srgbClr>
            </a:duotone>
          </a:blip>
          <a:srcRect/>
          <a:stretch>
            <a:fillRect/>
          </a:stretch>
        </p:blipFill>
        <p:spPr bwMode="auto">
          <a:xfrm>
            <a:off x="5406779" y="4729912"/>
            <a:ext cx="685679" cy="706798"/>
          </a:xfrm>
          <a:prstGeom prst="rect">
            <a:avLst/>
          </a:prstGeom>
          <a:noFill/>
        </p:spPr>
      </p:pic>
      <p:pic>
        <p:nvPicPr>
          <p:cNvPr id="103" name="Picture 6" descr="C:\Program Files\Microsoft Resource DVD Artwork\DVD_ART\Artwork_Imagery\Shapes and Graphics\Symbols\green checkmark2.png"/>
          <p:cNvPicPr>
            <a:picLocks noChangeAspect="1" noChangeArrowheads="1"/>
          </p:cNvPicPr>
          <p:nvPr/>
        </p:nvPicPr>
        <p:blipFill>
          <a:blip r:embed="rId2" cstate="print">
            <a:duotone>
              <a:prstClr val="black"/>
              <a:srgbClr val="7030A0">
                <a:tint val="45000"/>
                <a:satMod val="400000"/>
              </a:srgbClr>
            </a:duotone>
          </a:blip>
          <a:srcRect/>
          <a:stretch>
            <a:fillRect/>
          </a:stretch>
        </p:blipFill>
        <p:spPr bwMode="auto">
          <a:xfrm>
            <a:off x="4572001" y="5551395"/>
            <a:ext cx="685679" cy="706798"/>
          </a:xfrm>
          <a:prstGeom prst="rect">
            <a:avLst/>
          </a:prstGeom>
          <a:noFill/>
        </p:spPr>
      </p:pic>
      <p:pic>
        <p:nvPicPr>
          <p:cNvPr id="104" name="Picture 6" descr="C:\Program Files\Microsoft Resource DVD Artwork\DVD_ART\Artwork_Imagery\Shapes and Graphics\Symbols\green checkmark2.png"/>
          <p:cNvPicPr>
            <a:picLocks noChangeAspect="1" noChangeArrowheads="1"/>
          </p:cNvPicPr>
          <p:nvPr/>
        </p:nvPicPr>
        <p:blipFill>
          <a:blip r:embed="rId2" cstate="print"/>
          <a:srcRect/>
          <a:stretch>
            <a:fillRect/>
          </a:stretch>
        </p:blipFill>
        <p:spPr bwMode="auto">
          <a:xfrm>
            <a:off x="3857621" y="6511565"/>
            <a:ext cx="685679" cy="706798"/>
          </a:xfrm>
          <a:prstGeom prst="rect">
            <a:avLst/>
          </a:prstGeom>
          <a:noFill/>
        </p:spPr>
      </p:pic>
      <p:pic>
        <p:nvPicPr>
          <p:cNvPr id="105" name="Picture 6" descr="C:\Program Files\Microsoft Resource DVD Artwork\DVD_ART\Artwork_Imagery\Shapes and Graphics\Symbols\green checkmark2.png"/>
          <p:cNvPicPr>
            <a:picLocks noChangeAspect="1" noChangeArrowheads="1"/>
          </p:cNvPicPr>
          <p:nvPr/>
        </p:nvPicPr>
        <p:blipFill>
          <a:blip r:embed="rId2" cstate="print">
            <a:duotone>
              <a:prstClr val="black"/>
              <a:srgbClr val="FFFF00">
                <a:tint val="45000"/>
                <a:satMod val="400000"/>
              </a:srgbClr>
            </a:duotone>
          </a:blip>
          <a:srcRect/>
          <a:stretch>
            <a:fillRect/>
          </a:stretch>
        </p:blipFill>
        <p:spPr bwMode="auto">
          <a:xfrm>
            <a:off x="142845" y="6511565"/>
            <a:ext cx="685679" cy="706798"/>
          </a:xfrm>
          <a:prstGeom prst="rect">
            <a:avLst/>
          </a:prstGeom>
          <a:noFill/>
        </p:spPr>
      </p:pic>
      <p:pic>
        <p:nvPicPr>
          <p:cNvPr id="106" name="Picture 6" descr="C:\Program Files\Microsoft Resource DVD Artwork\DVD_ART\Artwork_Imagery\Shapes and Graphics\Symbols\green checkmark2.png"/>
          <p:cNvPicPr>
            <a:picLocks noChangeAspect="1" noChangeArrowheads="1"/>
          </p:cNvPicPr>
          <p:nvPr/>
        </p:nvPicPr>
        <p:blipFill>
          <a:blip r:embed="rId2" cstate="print">
            <a:duotone>
              <a:prstClr val="black"/>
              <a:srgbClr val="7030A0">
                <a:tint val="45000"/>
                <a:satMod val="400000"/>
              </a:srgbClr>
            </a:duotone>
          </a:blip>
          <a:srcRect/>
          <a:stretch>
            <a:fillRect/>
          </a:stretch>
        </p:blipFill>
        <p:spPr bwMode="auto">
          <a:xfrm>
            <a:off x="2000233" y="6511565"/>
            <a:ext cx="685679" cy="706798"/>
          </a:xfrm>
          <a:prstGeom prst="rect">
            <a:avLst/>
          </a:prstGeom>
          <a:noFill/>
        </p:spPr>
      </p:pic>
      <p:sp>
        <p:nvSpPr>
          <p:cNvPr id="107" name="TextBox 106"/>
          <p:cNvSpPr txBox="1"/>
          <p:nvPr/>
        </p:nvSpPr>
        <p:spPr>
          <a:xfrm>
            <a:off x="714349" y="6616854"/>
            <a:ext cx="877163" cy="369332"/>
          </a:xfrm>
          <a:prstGeom prst="rect">
            <a:avLst/>
          </a:prstGeom>
          <a:noFill/>
        </p:spPr>
        <p:txBody>
          <a:bodyPr wrap="none" rtlCol="0">
            <a:spAutoFit/>
          </a:bodyPr>
          <a:lstStyle/>
          <a:p>
            <a:r>
              <a:rPr lang="en-GB" dirty="0" smtClean="0"/>
              <a:t>Maybe</a:t>
            </a:r>
            <a:endParaRPr lang="en-GB" dirty="0"/>
          </a:p>
        </p:txBody>
      </p:sp>
      <p:sp>
        <p:nvSpPr>
          <p:cNvPr id="108" name="TextBox 107"/>
          <p:cNvSpPr txBox="1"/>
          <p:nvPr/>
        </p:nvSpPr>
        <p:spPr>
          <a:xfrm>
            <a:off x="2571737" y="6616854"/>
            <a:ext cx="877163" cy="369332"/>
          </a:xfrm>
          <a:prstGeom prst="rect">
            <a:avLst/>
          </a:prstGeom>
          <a:noFill/>
        </p:spPr>
        <p:txBody>
          <a:bodyPr wrap="none" rtlCol="0">
            <a:spAutoFit/>
          </a:bodyPr>
          <a:lstStyle/>
          <a:p>
            <a:r>
              <a:rPr lang="en-GB" dirty="0" smtClean="0"/>
              <a:t>One of</a:t>
            </a:r>
            <a:endParaRPr lang="en-GB" dirty="0"/>
          </a:p>
        </p:txBody>
      </p:sp>
      <p:sp>
        <p:nvSpPr>
          <p:cNvPr id="109" name="TextBox 108"/>
          <p:cNvSpPr txBox="1"/>
          <p:nvPr/>
        </p:nvSpPr>
        <p:spPr>
          <a:xfrm>
            <a:off x="4429125" y="6616854"/>
            <a:ext cx="561051" cy="369332"/>
          </a:xfrm>
          <a:prstGeom prst="rect">
            <a:avLst/>
          </a:prstGeom>
          <a:noFill/>
        </p:spPr>
        <p:txBody>
          <a:bodyPr wrap="none" rtlCol="0">
            <a:spAutoFit/>
          </a:bodyPr>
          <a:lstStyle/>
          <a:p>
            <a:r>
              <a:rPr lang="en-GB" dirty="0" smtClean="0"/>
              <a:t>Yes</a:t>
            </a:r>
            <a:endParaRPr lang="en-GB" dirty="0"/>
          </a:p>
        </p:txBody>
      </p:sp>
    </p:spTree>
  </p:cSld>
  <p:clrMapOvr>
    <a:masterClrMapping/>
  </p:clrMapOvr>
  <p:transition>
    <p:strips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Managing IT Principles</a:t>
            </a:r>
            <a:endParaRPr lang="en-GB" dirty="0"/>
          </a:p>
        </p:txBody>
      </p:sp>
      <p:graphicFrame>
        <p:nvGraphicFramePr>
          <p:cNvPr id="4" name="Content Placeholder 3"/>
          <p:cNvGraphicFramePr>
            <a:graphicFrameLocks noGrp="1"/>
          </p:cNvGraphicFramePr>
          <p:nvPr>
            <p:ph idx="1"/>
          </p:nvPr>
        </p:nvGraphicFramePr>
        <p:xfrm>
          <a:off x="274639" y="1428635"/>
          <a:ext cx="8766175" cy="5252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trips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28660" y="1428635"/>
          <a:ext cx="9858444" cy="49927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GB" dirty="0" smtClean="0"/>
              <a:t>Areas for discussion </a:t>
            </a:r>
            <a:r>
              <a:rPr lang="en-GB" smtClean="0"/>
              <a:t>or demo</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0204"/>
            <a:ext cx="7772400" cy="1203061"/>
          </a:xfrm>
        </p:spPr>
        <p:txBody>
          <a:bodyPr/>
          <a:lstStyle/>
          <a:p>
            <a:r>
              <a:rPr lang="en-GB" dirty="0" smtClean="0"/>
              <a:t>How to Buy</a:t>
            </a:r>
            <a:endParaRPr lang="en-GB" dirty="0"/>
          </a:p>
        </p:txBody>
      </p:sp>
      <p:graphicFrame>
        <p:nvGraphicFramePr>
          <p:cNvPr id="6" name="Content Placeholder 5"/>
          <p:cNvGraphicFramePr>
            <a:graphicFrameLocks noGrp="1"/>
          </p:cNvGraphicFramePr>
          <p:nvPr>
            <p:ph sz="half" idx="2"/>
          </p:nvPr>
        </p:nvGraphicFramePr>
        <p:xfrm>
          <a:off x="500034" y="1122856"/>
          <a:ext cx="8358246" cy="57947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endParaRPr lang="en-US"/>
          </a:p>
        </p:txBody>
      </p:sp>
      <p:sp>
        <p:nvSpPr>
          <p:cNvPr id="28675" name="Rectangle 3"/>
          <p:cNvSpPr>
            <a:spLocks noGrp="1" noChangeArrowheads="1"/>
          </p:cNvSpPr>
          <p:nvPr>
            <p:ph type="body" idx="1"/>
          </p:nvPr>
        </p:nvSpPr>
        <p:spPr/>
        <p:txBody>
          <a:bodyPr/>
          <a:lstStyle/>
          <a:p>
            <a:endParaRPr lang="en-US"/>
          </a:p>
        </p:txBody>
      </p:sp>
      <p:pic>
        <p:nvPicPr>
          <p:cNvPr id="28676" name="Picture 4"/>
          <p:cNvPicPr>
            <a:picLocks noChangeAspect="1" noChangeArrowheads="1"/>
          </p:cNvPicPr>
          <p:nvPr/>
        </p:nvPicPr>
        <p:blipFill>
          <a:blip r:embed="rId2"/>
          <a:srcRect/>
          <a:stretch>
            <a:fillRect/>
          </a:stretch>
        </p:blipFill>
        <p:spPr bwMode="auto">
          <a:xfrm>
            <a:off x="2" y="-28406"/>
            <a:ext cx="9324975" cy="7362063"/>
          </a:xfrm>
          <a:prstGeom prst="rect">
            <a:avLst/>
          </a:prstGeom>
          <a:noFill/>
          <a:ln w="9525">
            <a:noFill/>
            <a:miter lim="800000"/>
            <a:headEnd/>
            <a:tailEnd/>
          </a:ln>
          <a:effectLst/>
        </p:spPr>
      </p:pic>
    </p:spTree>
  </p:cSld>
  <p:clrMapOvr>
    <a:masterClrMapping/>
  </p:clrMapOvr>
  <p:transition>
    <p:strips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Getting started</a:t>
            </a:r>
            <a:endParaRPr lang="en-GB" dirty="0"/>
          </a:p>
        </p:txBody>
      </p:sp>
      <p:sp>
        <p:nvSpPr>
          <p:cNvPr id="3" name="Content Placeholder 2"/>
          <p:cNvSpPr>
            <a:spLocks noGrp="1"/>
          </p:cNvSpPr>
          <p:nvPr>
            <p:ph type="body" idx="4294967295"/>
          </p:nvPr>
        </p:nvSpPr>
        <p:spPr>
          <a:xfrm>
            <a:off x="214315" y="1278252"/>
            <a:ext cx="8929687" cy="4992701"/>
          </a:xfrm>
        </p:spPr>
        <p:txBody>
          <a:bodyPr/>
          <a:lstStyle/>
          <a:p>
            <a:r>
              <a:rPr lang="en-GB" dirty="0" smtClean="0"/>
              <a:t>Microsoft partners</a:t>
            </a:r>
          </a:p>
          <a:p>
            <a:pPr lvl="1"/>
            <a:r>
              <a:rPr lang="en-GB" dirty="0" smtClean="0"/>
              <a:t>Small Business Specialists</a:t>
            </a:r>
          </a:p>
          <a:p>
            <a:r>
              <a:rPr lang="en-GB" dirty="0" smtClean="0"/>
              <a:t>Microsoft Websites</a:t>
            </a:r>
          </a:p>
          <a:p>
            <a:pPr lvl="1"/>
            <a:r>
              <a:rPr lang="en-GB" dirty="0" smtClean="0"/>
              <a:t>bCentral – </a:t>
            </a:r>
            <a:r>
              <a:rPr lang="en-GB" dirty="0" smtClean="0">
                <a:hlinkClick r:id="rId3"/>
              </a:rPr>
              <a:t>http://www.bcentral.co.uk</a:t>
            </a:r>
            <a:endParaRPr lang="en-GB" dirty="0" smtClean="0"/>
          </a:p>
          <a:p>
            <a:pPr lvl="1"/>
            <a:r>
              <a:rPr lang="en-GB" dirty="0" smtClean="0"/>
              <a:t>Small Business + - </a:t>
            </a:r>
            <a:r>
              <a:rPr lang="en-GB" dirty="0" smtClean="0">
                <a:hlinkClick r:id="rId4"/>
              </a:rPr>
              <a:t>http://www.microsoft.com/uk/smallbusinessplus</a:t>
            </a:r>
            <a:endParaRPr lang="en-GB" dirty="0" smtClean="0"/>
          </a:p>
          <a:p>
            <a:pPr lvl="1"/>
            <a:r>
              <a:rPr lang="en-GB" dirty="0" smtClean="0"/>
              <a:t>Office Templates sites – </a:t>
            </a:r>
            <a:r>
              <a:rPr lang="en-GB" dirty="0" smtClean="0">
                <a:hlinkClick r:id="rId5"/>
              </a:rPr>
              <a:t>http://www.microsoft.com/office/templates</a:t>
            </a:r>
            <a:endParaRPr lang="en-GB" dirty="0" smtClean="0"/>
          </a:p>
          <a:p>
            <a:pPr lvl="1"/>
            <a:r>
              <a:rPr lang="en-GB" dirty="0" smtClean="0"/>
              <a:t>Office Live – </a:t>
            </a:r>
            <a:r>
              <a:rPr lang="en-GB" dirty="0" smtClean="0">
                <a:hlinkClick r:id="rId6"/>
              </a:rPr>
              <a:t>http://www.officelive.co.uk</a:t>
            </a:r>
            <a:r>
              <a:rPr lang="en-GB" dirty="0" smtClean="0"/>
              <a:t> </a:t>
            </a:r>
          </a:p>
          <a:p>
            <a:pPr lvl="1"/>
            <a:r>
              <a:rPr lang="en-GB" dirty="0" smtClean="0"/>
              <a:t>David’s blog http://uksbsguy.com</a:t>
            </a:r>
            <a:endParaRPr lang="en-GB" dirty="0"/>
          </a:p>
        </p:txBody>
      </p:sp>
      <p:pic>
        <p:nvPicPr>
          <p:cNvPr id="1026" name="Picture 2" descr="C:\Program Files\Microsoft Resource DVD Artwork\DVD_ART\BoxShots_Logos\Small Business Specialist\SBPI ms small business specialist.png"/>
          <p:cNvPicPr>
            <a:picLocks noChangeAspect="1" noChangeArrowheads="1"/>
          </p:cNvPicPr>
          <p:nvPr/>
        </p:nvPicPr>
        <p:blipFill>
          <a:blip r:embed="rId7"/>
          <a:srcRect/>
          <a:stretch>
            <a:fillRect/>
          </a:stretch>
        </p:blipFill>
        <p:spPr bwMode="auto">
          <a:xfrm>
            <a:off x="7072330" y="1428619"/>
            <a:ext cx="1904762" cy="975694"/>
          </a:xfrm>
          <a:prstGeom prst="rect">
            <a:avLst/>
          </a:prstGeom>
          <a:noFill/>
        </p:spPr>
      </p:pic>
    </p:spTree>
  </p:cSld>
  <p:clrMapOvr>
    <a:masterClrMapping/>
  </p:clrMapOvr>
  <p:transition>
    <p:strips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Rectangle 77824"/>
          <p:cNvPicPr>
            <a:picLocks noChangeArrowheads="1"/>
          </p:cNvPicPr>
          <p:nvPr/>
        </p:nvPicPr>
        <p:blipFill>
          <a:blip r:embed="rId3"/>
          <a:srcRect/>
          <a:stretch>
            <a:fillRect/>
          </a:stretch>
        </p:blipFill>
        <p:spPr bwMode="auto">
          <a:xfrm>
            <a:off x="1187451" y="2693519"/>
            <a:ext cx="6729413" cy="1522206"/>
          </a:xfrm>
          <a:prstGeom prst="rect">
            <a:avLst/>
          </a:prstGeom>
          <a:noFill/>
          <a:ln w="9525">
            <a:noFill/>
            <a:miter lim="800000"/>
            <a:headEnd/>
            <a:tailEnd/>
          </a:ln>
        </p:spPr>
      </p:pic>
      <p:sp>
        <p:nvSpPr>
          <p:cNvPr id="49155" name="Rectangle 77825"/>
          <p:cNvSpPr>
            <a:spLocks noChangeArrowheads="1"/>
          </p:cNvSpPr>
          <p:nvPr/>
        </p:nvSpPr>
        <p:spPr bwMode="auto">
          <a:xfrm>
            <a:off x="34926" y="6802306"/>
            <a:ext cx="5902325" cy="369272"/>
          </a:xfrm>
          <a:prstGeom prst="rect">
            <a:avLst/>
          </a:prstGeom>
          <a:noFill/>
          <a:ln w="9525">
            <a:noFill/>
            <a:miter lim="800000"/>
            <a:headEnd/>
            <a:tailEnd/>
          </a:ln>
        </p:spPr>
        <p:txBody>
          <a:bodyPr/>
          <a:lstStyle/>
          <a:p>
            <a:pPr eaLnBrk="0" hangingPunct="0"/>
            <a:r>
              <a:rPr lang="en-US" sz="900">
                <a:latin typeface="Trebuchet MS" pitchFamily="34" charset="0"/>
                <a:ea typeface="SimSun" pitchFamily="2" charset="-122"/>
                <a:sym typeface="Wingdings" pitchFamily="2" charset="2"/>
              </a:rPr>
              <a:t>© 2006 Microsoft Corporation. All rights reserved.</a:t>
            </a:r>
            <a:endParaRPr lang="en-US">
              <a:ea typeface="SimSun" pitchFamily="2" charset="-122"/>
            </a:endParaRPr>
          </a:p>
          <a:p>
            <a:pPr eaLnBrk="0" hangingPunct="0"/>
            <a:r>
              <a:rPr lang="en-US" sz="800">
                <a:latin typeface="Trebuchet MS" pitchFamily="34" charset="0"/>
                <a:ea typeface="SimSun" pitchFamily="2" charset="-122"/>
                <a:sym typeface="Wingdings" pitchFamily="2" charset="2"/>
              </a:rPr>
              <a:t>This presentation is for informational purposes only.  Microsoft makes no warranties, express or implied, in this summary.</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Final MPT template">
  <a:themeElements>
    <a:clrScheme name="">
      <a:dk1>
        <a:srgbClr val="003366"/>
      </a:dk1>
      <a:lt1>
        <a:srgbClr val="FFFFFF"/>
      </a:lt1>
      <a:dk2>
        <a:srgbClr val="000099"/>
      </a:dk2>
      <a:lt2>
        <a:srgbClr val="CCFFFF"/>
      </a:lt2>
      <a:accent1>
        <a:srgbClr val="3366CC"/>
      </a:accent1>
      <a:accent2>
        <a:srgbClr val="00B000"/>
      </a:accent2>
      <a:accent3>
        <a:srgbClr val="6666C2">
          <a:alpha val="100000"/>
        </a:srgbClr>
      </a:accent3>
      <a:accent4>
        <a:srgbClr val="B3B3B3">
          <a:alpha val="100000"/>
        </a:srgbClr>
      </a:accent4>
      <a:accent5>
        <a:srgbClr val="85A3E0">
          <a:alpha val="100000"/>
        </a:srgbClr>
      </a:accent5>
      <a:accent6>
        <a:srgbClr val="008D00">
          <a:alpha val="100000"/>
        </a:srgbClr>
      </a:accent6>
      <a:hlink>
        <a:srgbClr val="66CCFF"/>
      </a:hlink>
      <a:folHlink>
        <a:srgbClr val="FFE701"/>
      </a:folHlink>
    </a:clrScheme>
    <a:fontScheme name="">
      <a:majorFont>
        <a:latin typeface="Trebuchet MS"/>
        <a:ea typeface=""/>
        <a:cs typeface=""/>
      </a:majorFont>
      <a:minorFont>
        <a:latin typeface="Trebuchet MS"/>
        <a:ea typeface=""/>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extraClrScheme>
      <a:clrScheme name="Final MP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inal MP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inal MP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inal MP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inal MP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inal MP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inal MP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inal MP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inal MP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inal MP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inal MP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inal MP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inal MPT template">
  <a:themeElements>
    <a:clrScheme name="">
      <a:dk1>
        <a:srgbClr val="003366"/>
      </a:dk1>
      <a:lt1>
        <a:srgbClr val="FFFFFF"/>
      </a:lt1>
      <a:dk2>
        <a:srgbClr val="000099"/>
      </a:dk2>
      <a:lt2>
        <a:srgbClr val="CCFFFF"/>
      </a:lt2>
      <a:accent1>
        <a:srgbClr val="3366CC"/>
      </a:accent1>
      <a:accent2>
        <a:srgbClr val="00B000"/>
      </a:accent2>
      <a:accent3>
        <a:srgbClr val="6666C2">
          <a:alpha val="100000"/>
        </a:srgbClr>
      </a:accent3>
      <a:accent4>
        <a:srgbClr val="B3B3B3">
          <a:alpha val="100000"/>
        </a:srgbClr>
      </a:accent4>
      <a:accent5>
        <a:srgbClr val="85A3E0">
          <a:alpha val="100000"/>
        </a:srgbClr>
      </a:accent5>
      <a:accent6>
        <a:srgbClr val="008D00">
          <a:alpha val="100000"/>
        </a:srgbClr>
      </a:accent6>
      <a:hlink>
        <a:srgbClr val="66CCFF"/>
      </a:hlink>
      <a:folHlink>
        <a:srgbClr val="FFE701"/>
      </a:folHlink>
    </a:clrScheme>
    <a:fontScheme name="">
      <a:majorFont>
        <a:latin typeface="Trebuchet MS"/>
        <a:ea typeface=""/>
        <a:cs typeface="Arial"/>
      </a:majorFont>
      <a:minorFont>
        <a:latin typeface="Trebuchet MS"/>
        <a:ea typeface=""/>
        <a:cs typeface="Arial"/>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extraClrScheme>
      <a:clrScheme name="1_Final MP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inal MP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inal MP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inal MP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inal MP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inal MP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inal MP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inal MP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inal MP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inal MP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inal MP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inal MP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Theme">
  <a:themeElements>
    <a:clrScheme name="">
      <a:dk1>
        <a:srgbClr val="000000"/>
      </a:dk1>
      <a:lt1>
        <a:srgbClr val="FFFFFF"/>
      </a:lt1>
      <a:dk2>
        <a:srgbClr val="000000"/>
      </a:dk2>
      <a:lt2>
        <a:srgbClr val="808080"/>
      </a:lt2>
      <a:accent1>
        <a:srgbClr val="BBE0E3"/>
      </a:accent1>
      <a:accent2>
        <a:srgbClr val="333399"/>
      </a:accent2>
      <a:accent3>
        <a:srgbClr val="FFFFFF">
          <a:alpha val="100000"/>
        </a:srgbClr>
      </a:accent3>
      <a:accent4>
        <a:srgbClr val="000000">
          <a:alpha val="100000"/>
        </a:srgbClr>
      </a:accent4>
      <a:accent5>
        <a:srgbClr val="D6ECEE">
          <a:alpha val="100000"/>
        </a:srgbClr>
      </a:accent5>
      <a:accent6>
        <a:srgbClr val="29297A">
          <a:alpha val="100000"/>
        </a:srgbClr>
      </a:accent6>
      <a:hlink>
        <a:srgbClr val="009999"/>
      </a:hlink>
      <a:folHlink>
        <a:srgbClr val="99CC0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4.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5322</TotalTime>
  <Words>1775</Words>
  <Application>Microsoft Office PowerPoint</Application>
  <PresentationFormat>Custom</PresentationFormat>
  <Paragraphs>234</Paragraphs>
  <Slides>29</Slides>
  <Notes>11</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Final MPT template</vt:lpstr>
      <vt:lpstr>1_Final MPT template</vt:lpstr>
      <vt:lpstr>Slide 1</vt:lpstr>
      <vt:lpstr>Slide 2</vt:lpstr>
      <vt:lpstr>Agenda</vt:lpstr>
      <vt:lpstr>Managing IT focus</vt:lpstr>
      <vt:lpstr>Research Findings</vt:lpstr>
      <vt:lpstr>Key IT questions to ask yourself</vt:lpstr>
      <vt:lpstr>Slide 7</vt:lpstr>
      <vt:lpstr>IT Usage Survey - Results</vt:lpstr>
      <vt:lpstr>IT Usage Survey - Results</vt:lpstr>
      <vt:lpstr>IT Usage Survey - Results</vt:lpstr>
      <vt:lpstr>IT Usage Survey - Results</vt:lpstr>
      <vt:lpstr>IT Usage Survey - Results</vt:lpstr>
      <vt:lpstr>Information-Driven</vt:lpstr>
      <vt:lpstr>Generic Architecture Diagram</vt:lpstr>
      <vt:lpstr>What do you want to do?</vt:lpstr>
      <vt:lpstr>The starter Small Business</vt:lpstr>
      <vt:lpstr>The Growing Small Business</vt:lpstr>
      <vt:lpstr>The Expanded Small Business</vt:lpstr>
      <vt:lpstr>Generic Architecture Diagram</vt:lpstr>
      <vt:lpstr>The Technologies for Today</vt:lpstr>
      <vt:lpstr>Slide 21</vt:lpstr>
      <vt:lpstr>Small Business Solutions</vt:lpstr>
      <vt:lpstr>Products depending on needs</vt:lpstr>
      <vt:lpstr>Managing IT Principles</vt:lpstr>
      <vt:lpstr>Areas for discussion or demo</vt:lpstr>
      <vt:lpstr>How to Buy</vt:lpstr>
      <vt:lpstr>Slide 27</vt:lpstr>
      <vt:lpstr>Getting started</vt:lpstr>
      <vt:lpstr>Slide 29</vt:lpstr>
    </vt:vector>
  </TitlesOfParts>
  <Company>Microsoft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 Overton</dc:creator>
  <cp:lastModifiedBy>Jane</cp:lastModifiedBy>
  <cp:revision>170</cp:revision>
  <dcterms:created xsi:type="dcterms:W3CDTF">2006-05-24T17:06:42Z</dcterms:created>
  <dcterms:modified xsi:type="dcterms:W3CDTF">2007-03-24T12:56:50Z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test Version?">
    <vt:lpwstr>0</vt:lpwstr>
  </property>
</Properties>
</file>