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06" r:id="rId2"/>
    <p:sldId id="312" r:id="rId3"/>
    <p:sldId id="311" r:id="rId4"/>
    <p:sldId id="313" r:id="rId5"/>
    <p:sldId id="335" r:id="rId6"/>
    <p:sldId id="314" r:id="rId7"/>
    <p:sldId id="315" r:id="rId8"/>
    <p:sldId id="334" r:id="rId9"/>
    <p:sldId id="316" r:id="rId10"/>
    <p:sldId id="317" r:id="rId11"/>
    <p:sldId id="336" r:id="rId12"/>
    <p:sldId id="337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30" r:id="rId23"/>
    <p:sldId id="331" r:id="rId24"/>
    <p:sldId id="332" r:id="rId25"/>
    <p:sldId id="333" r:id="rId26"/>
    <p:sldId id="309" r:id="rId2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Segoe Semibold" pitchFamily="-12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xmlns:mc="http://schemas.openxmlformats.org/markup-compatibility/2006" xmlns:a14="http://schemas.microsoft.com/office/drawing/2010/main" val="F8DA7E" mc:Ignorable=""/>
    <a:srgbClr xmlns:mc="http://schemas.openxmlformats.org/markup-compatibility/2006" xmlns:a14="http://schemas.microsoft.com/office/drawing/2010/main" val="1C62B0" mc:Ignorable=""/>
    <a:srgbClr xmlns:mc="http://schemas.openxmlformats.org/markup-compatibility/2006" xmlns:a14="http://schemas.microsoft.com/office/drawing/2010/main" val="186DB4" mc:Ignorable=""/>
    <a:srgbClr xmlns:mc="http://schemas.openxmlformats.org/markup-compatibility/2006" xmlns:a14="http://schemas.microsoft.com/office/drawing/2010/main" val="1E7EAE" mc:Ignorable=""/>
    <a:srgbClr xmlns:mc="http://schemas.openxmlformats.org/markup-compatibility/2006" xmlns:a14="http://schemas.microsoft.com/office/drawing/2010/main" val="1D6DAF" mc:Ignorable=""/>
    <a:srgbClr xmlns:mc="http://schemas.openxmlformats.org/markup-compatibility/2006" xmlns:a14="http://schemas.microsoft.com/office/drawing/2010/main" val="2A74A2" mc:Ignorable=""/>
    <a:srgbClr xmlns:mc="http://schemas.openxmlformats.org/markup-compatibility/2006" xmlns:a14="http://schemas.microsoft.com/office/drawing/2010/main" val="336699" mc:Ignorable=""/>
    <a:srgbClr xmlns:mc="http://schemas.openxmlformats.org/markup-compatibility/2006" xmlns:a14="http://schemas.microsoft.com/office/drawing/2010/main" val="006699" mc:Ignorable=""/>
    <a:srgbClr xmlns:mc="http://schemas.openxmlformats.org/markup-compatibility/2006" xmlns:a14="http://schemas.microsoft.com/office/drawing/2010/main" val="646464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950" autoAdjust="0"/>
    <p:restoredTop sz="94627" autoAdjust="0"/>
  </p:normalViewPr>
  <p:slideViewPr>
    <p:cSldViewPr snapToGrid="0">
      <p:cViewPr varScale="1">
        <p:scale>
          <a:sx n="103" d="100"/>
          <a:sy n="103" d="100"/>
        </p:scale>
        <p:origin x="-96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7" d="100"/>
          <a:sy n="127" d="100"/>
        </p:scale>
        <p:origin x="-388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 b="1" smtClean="0">
                <a:solidFill>
                  <a:schemeClr val="tx1"/>
                </a:solidFill>
                <a:latin typeface="Segoe Semibold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000" b="0" smtClean="0">
                <a:solidFill>
                  <a:schemeClr val="tx1"/>
                </a:solidFill>
                <a:latin typeface="Segoe" pitchFamily="34" charset="0"/>
              </a:defRPr>
            </a:lvl1pPr>
          </a:lstStyle>
          <a:p>
            <a:pPr>
              <a:defRPr/>
            </a:pPr>
            <a:fld id="{0ACE5DE9-3C79-4B96-B96C-B5CA3155DD2A}" type="datetime8">
              <a:rPr lang="en-US"/>
              <a:pPr>
                <a:defRPr/>
              </a:pPr>
              <a:t>10/29/2009 2:28 PM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defRPr sz="800" b="0" smtClean="0">
                <a:solidFill>
                  <a:schemeClr val="tx1"/>
                </a:solidFill>
                <a:latin typeface="Segoe" pitchFamily="34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2006 Microsoft Corporation. All rights reserved.</a:t>
            </a:r>
          </a:p>
          <a:p>
            <a:pPr>
              <a:defRPr/>
            </a:pPr>
            <a:r>
              <a:rPr lang="en-US"/>
              <a:t>This presentation is for informational purposes only. Microsoft makes no warranties, express or implied, in this summary.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1" smtClean="0">
                <a:solidFill>
                  <a:schemeClr val="tx1"/>
                </a:solidFill>
                <a:latin typeface="Segoe Semibold" pitchFamily="34" charset="0"/>
              </a:defRPr>
            </a:lvl1pPr>
          </a:lstStyle>
          <a:p>
            <a:pPr>
              <a:defRPr/>
            </a:pPr>
            <a:fld id="{645C769C-3CC3-4EEA-A6F3-97DFAF652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19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53E1955-609B-4958-A649-77D2558EB216}" type="datetime8">
              <a:rPr lang="en-US"/>
              <a:pPr>
                <a:defRPr/>
              </a:pPr>
              <a:t>10/29/2009 2:28 PM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xmlns:mc="http://schemas.openxmlformats.org/markup-compatibility/2006" xmlns:a14="http://schemas.microsoft.com/office/drawing/2010/main" val="000000" mc:Ignorable="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91575"/>
            <a:ext cx="56673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defRPr sz="800" b="0" smtClean="0">
                <a:solidFill>
                  <a:schemeClr val="tx1"/>
                </a:solidFill>
                <a:latin typeface="Segoe" pitchFamily="34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©2005 Microsoft Corporation. All rights reserved.</a:t>
            </a:r>
          </a:p>
          <a:p>
            <a:pPr>
              <a:defRPr/>
            </a:pPr>
            <a:r>
              <a:rPr lang="en-US"/>
              <a:t>This presentation is for informational purposes only. Microsoft makes no warranties, express or implied, in this summary.</a:t>
            </a: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3238" y="8685213"/>
            <a:ext cx="1273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CB50F75-B361-452A-82F7-63A0509DB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6665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280CA699-0378-48BB-A0BE-C7F369FD60CA}" type="datetime8">
              <a:rPr lang="en-US">
                <a:latin typeface="Times New Roman" pitchFamily="-128" charset="0"/>
              </a:rPr>
              <a:pPr/>
              <a:t>10/29/2009 2:28 PM</a:t>
            </a:fld>
            <a:endParaRPr lang="en-US">
              <a:latin typeface="Times New Roman" pitchFamily="-128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Segoe" pitchFamily="-128" charset="0"/>
              </a:rPr>
              <a:t>©2005 Microsoft Corporation. All rights reserved.</a:t>
            </a:r>
          </a:p>
          <a:p>
            <a:r>
              <a:rPr lang="en-US">
                <a:latin typeface="Segoe" pitchFamily="-128" charset="0"/>
              </a:rPr>
              <a:t>This presentation is for informational purposes only. Microsoft makes no warranties, express or implied, in this summary.</a:t>
            </a:r>
          </a:p>
        </p:txBody>
      </p:sp>
      <p:sp>
        <p:nvSpPr>
          <p:cNvPr id="163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A2026F-597D-4ADB-9383-092A34AF5507}" type="slidenum">
              <a:rPr lang="en-US">
                <a:latin typeface="Times New Roman" pitchFamily="-128" charset="0"/>
              </a:rPr>
              <a:pPr/>
              <a:t>1</a:t>
            </a:fld>
            <a:endParaRPr lang="en-US">
              <a:latin typeface="Times New Roman" pitchFamily="-128" charset="0"/>
            </a:endParaRPr>
          </a:p>
        </p:txBody>
      </p:sp>
      <p:sp>
        <p:nvSpPr>
          <p:cNvPr id="163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-1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ECD3A-DB10-44FA-8D04-6D1530B9DB4F}" type="slidenum">
              <a:rPr lang="en-US"/>
              <a:t>3</a:t>
            </a:fld>
            <a:endParaRPr lang="en-US"/>
          </a:p>
        </p:txBody>
      </p:sp>
    </p:spTree>
    <p:extLst/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ECD3A-DB10-44FA-8D04-6D1530B9DB4F}" type="slidenum">
              <a:rPr lang="en-US"/>
              <a:t>13</a:t>
            </a:fld>
            <a:endParaRPr lang="en-US"/>
          </a:p>
        </p:txBody>
      </p:sp>
    </p:spTree>
    <p:extLst/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s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667" y="6455982"/>
            <a:ext cx="3165600" cy="2358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7658"/>
            <a:ext cx="8480425" cy="600164"/>
          </a:xfrm>
        </p:spPr>
        <p:txBody>
          <a:bodyPr/>
          <a:lstStyle>
            <a:lvl1pPr>
              <a:defRPr>
                <a:solidFill>
                  <a:srgbClr xmlns:mc="http://schemas.openxmlformats.org/markup-compatibility/2006" xmlns:a14="http://schemas.microsoft.com/office/drawing/2010/main" val="F8DA7E" mc:Ignorable=""/>
                </a:solidFill>
                <a:latin typeface="Segoe"/>
                <a:cs typeface="Sego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46835"/>
            <a:ext cx="8494713" cy="50800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sl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31000" y="6383584"/>
            <a:ext cx="2053296" cy="329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E1493E28-8B83-4A23-A3F9-A9422C6EC91C}" type="datetimeFigureOut">
              <a:rPr lang="en-GB" smtClean="0"/>
              <a:t>29/10/2009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AA4A3453-CACF-4902-9B86-A310D1C3BE23}" type="slidenum">
              <a:rPr lang="en-GB" smtClean="0"/>
              <a:t>‹#›</a:t>
            </a:fld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000000" mc:Ignorable="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19854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164" y="23071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E1493E28-8B83-4A23-A3F9-A9422C6EC91C}" type="datetimeFigureOut">
              <a:rPr lang="en-GB" smtClean="0"/>
              <a:t>29/10/2009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AA4A3453-CACF-4902-9B86-A310D1C3BE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71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rotWithShape="1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859508"/>
            <a:ext cx="8494713" cy="2214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75" lvl="0" indent="-460375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Pct val="90000"/>
              <a:buBlip>
                <a:blip r:embed="rId8"/>
              </a:buBlip>
            </a:pPr>
            <a:r>
              <a:rPr lang="en-US" sz="3200" dirty="0" smtClean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</a:rPr>
              <a:t>Click to edit Master Text Styles</a:t>
            </a:r>
          </a:p>
          <a:p>
            <a:pPr marL="855663" lvl="1" indent="-395288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Pct val="90000"/>
              <a:buBlip>
                <a:blip r:embed="rId9"/>
              </a:buBlip>
            </a:pPr>
            <a:r>
              <a:rPr lang="en-US" sz="2800" dirty="0" smtClean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</a:rPr>
              <a:t>Level 1</a:t>
            </a:r>
          </a:p>
          <a:p>
            <a:pPr marL="855663" lvl="1" indent="-395288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Pct val="90000"/>
              <a:buBlip>
                <a:blip r:embed="rId9"/>
              </a:buBlip>
            </a:pPr>
            <a:r>
              <a:rPr lang="en-US" sz="2800" dirty="0" smtClean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</a:rPr>
              <a:t>Level 2</a:t>
            </a:r>
          </a:p>
          <a:p>
            <a:pPr marL="855663" lvl="1" indent="-395288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Pct val="90000"/>
              <a:buBlip>
                <a:blip r:embed="rId9"/>
              </a:buBlip>
            </a:pPr>
            <a:r>
              <a:rPr lang="en-US" sz="2800" dirty="0" smtClean="0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</a:rPr>
              <a:t>Level 3</a:t>
            </a:r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86346"/>
            <a:ext cx="848042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4800" kern="1200" spc="-125" dirty="0" smtClean="0">
                <a:ln w="3175">
                  <a:noFill/>
                </a:ln>
                <a:gradFill flip="none" rotWithShape="1">
                  <a:gsLst>
                    <a:gs pos="0">
                      <a:srgbClr xmlns:mc="http://schemas.openxmlformats.org/markup-compatibility/2006" xmlns:a14="http://schemas.microsoft.com/office/drawing/2010/main" val="FFCC00" mc:Ignorable="">
                        <a:lumMod val="20000"/>
                        <a:lumOff val="80000"/>
                      </a:srgbClr>
                    </a:gs>
                    <a:gs pos="36000">
                      <a:srgbClr xmlns:mc="http://schemas.openxmlformats.org/markup-compatibility/2006" xmlns:a14="http://schemas.microsoft.com/office/drawing/2010/main" val="FFCC00" mc:Ignorable="">
                        <a:lumMod val="40000"/>
                        <a:lumOff val="60000"/>
                      </a:srgbClr>
                    </a:gs>
                    <a:gs pos="86000">
                      <a:srgbClr xmlns:mc="http://schemas.openxmlformats.org/markup-compatibility/2006" xmlns:a14="http://schemas.microsoft.com/office/drawing/2010/main" val="FFCC00" mc:Ignorable="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schemeClr val="bg2"/>
                  </a:outerShdw>
                </a:effectLst>
                <a:latin typeface="Segoe" pitchFamily="34" charset="0"/>
                <a:ea typeface="+mn-ea"/>
                <a:cs typeface="Arial" charset="0"/>
              </a:rPr>
              <a:t>Click to edit Master Title Style</a:t>
            </a:r>
            <a:endParaRPr lang="en-US" dirty="0" smtClean="0"/>
          </a:p>
        </p:txBody>
      </p:sp>
      <p:pic>
        <p:nvPicPr>
          <p:cNvPr id="5" name="Picture 4" descr="Logos.png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2667" y="6455982"/>
            <a:ext cx="3165600" cy="235868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600" b="1" i="0" kern="1200" spc="-125" smtClean="0">
          <a:ln w="3175">
            <a:noFill/>
          </a:ln>
          <a:solidFill>
            <a:schemeClr val="tx2"/>
          </a:solidFill>
          <a:effectLst>
            <a:outerShdw blurRad="50800" dist="38100" dir="2700000" algn="tl" rotWithShape="0">
              <a:schemeClr val="bg2"/>
            </a:outerShdw>
          </a:effectLst>
          <a:latin typeface="Segoe"/>
          <a:ea typeface="+mj-ea"/>
          <a:cs typeface="Segoe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Segoe Semibold" pitchFamily="34" charset="0"/>
        </a:defRPr>
      </a:lvl9pPr>
    </p:titleStyle>
    <p:bodyStyle>
      <a:lvl1pPr marL="460375" marR="0" indent="-460375" algn="l" defTabSz="91436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Tx/>
        <a:buBlip>
          <a:blip r:embed="rId8"/>
        </a:buBlip>
        <a:tabLst/>
        <a:defRPr sz="2800" baseline="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55663" indent="-395288" algn="l" defTabSz="914363" rtl="0" eaLnBrk="0" fontAlgn="auto" hangingPunct="0">
        <a:lnSpc>
          <a:spcPct val="90000"/>
        </a:lnSpc>
        <a:spcBef>
          <a:spcPct val="20000"/>
        </a:spcBef>
        <a:spcAft>
          <a:spcPts val="0"/>
        </a:spcAft>
        <a:buSzPct val="90000"/>
        <a:buBlip>
          <a:blip r:embed="rId9"/>
        </a:buBlip>
        <a:defRPr sz="2400">
          <a:solidFill>
            <a:schemeClr val="bg2">
              <a:lumMod val="75000"/>
              <a:lumOff val="25000"/>
            </a:schemeClr>
          </a:solidFill>
          <a:latin typeface="+mn-lt"/>
        </a:defRPr>
      </a:lvl2pPr>
      <a:lvl3pPr marL="968375" indent="-280988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257300" indent="-287338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546225" indent="-287338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003425" indent="-287338" algn="l" rtl="0" fontAlgn="base">
        <a:lnSpc>
          <a:spcPct val="90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460625" indent="-287338" algn="l" rtl="0" fontAlgn="base">
        <a:lnSpc>
          <a:spcPct val="90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2917825" indent="-287338" algn="l" rtl="0" fontAlgn="base">
        <a:lnSpc>
          <a:spcPct val="90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375025" indent="-287338" algn="l" rtl="0" fontAlgn="base">
        <a:lnSpc>
          <a:spcPct val="90000"/>
        </a:lnSpc>
        <a:spcBef>
          <a:spcPct val="3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4522788" y="2218270"/>
            <a:ext cx="8168746" cy="1888067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</a:pPr>
            <a:r>
              <a:rPr lang="en-US" sz="5000" b="1" kern="1200" spc="-125" dirty="0" smtClean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schemeClr val="bg2">
                      <a:alpha val="73000"/>
                    </a:schemeClr>
                  </a:outerShdw>
                </a:effectLst>
                <a:latin typeface="Segoe"/>
                <a:ea typeface="+mn-ea"/>
                <a:cs typeface="Segoe"/>
              </a:rPr>
              <a:t>SBS 2008 – </a:t>
            </a:r>
            <a:br>
              <a:rPr lang="en-US" sz="5000" b="1" kern="1200" spc="-125" dirty="0" smtClean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schemeClr val="bg2">
                      <a:alpha val="73000"/>
                    </a:schemeClr>
                  </a:outerShdw>
                </a:effectLst>
                <a:latin typeface="Segoe"/>
                <a:ea typeface="+mn-ea"/>
                <a:cs typeface="Segoe"/>
              </a:rPr>
            </a:br>
            <a:r>
              <a:rPr lang="en-US" sz="5000" b="1" kern="1200" spc="-125" dirty="0" smtClean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2700000" algn="tl" rotWithShape="0">
                    <a:schemeClr val="bg2">
                      <a:alpha val="73000"/>
                    </a:schemeClr>
                  </a:outerShdw>
                </a:effectLst>
                <a:latin typeface="Segoe"/>
                <a:ea typeface="+mn-ea"/>
                <a:cs typeface="Segoe"/>
              </a:rPr>
              <a:t>One year on</a:t>
            </a:r>
            <a:r>
              <a:rPr sz="5000" kern="1200" spc="-125" dirty="0" smtClean="0">
                <a:ln w="3175">
                  <a:noFill/>
                </a:ln>
                <a:gradFill flip="none" rotWithShape="1">
                  <a:gsLst>
                    <a:gs pos="0">
                      <a:schemeClr val="accent3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outerShdw blurRad="50800" dist="38100" dir="2700000" algn="tl" rotWithShape="0">
                    <a:schemeClr val="bg2">
                      <a:alpha val="73000"/>
                    </a:schemeClr>
                  </a:outerShdw>
                </a:effectLst>
                <a:latin typeface="Segoe" pitchFamily="34" charset="0"/>
                <a:ea typeface="+mn-ea"/>
                <a:cs typeface="Arial" charset="0"/>
              </a:rPr>
              <a:t/>
            </a:r>
            <a:br>
              <a:rPr sz="5000" kern="1200" spc="-125" dirty="0" smtClean="0">
                <a:ln w="3175">
                  <a:noFill/>
                </a:ln>
                <a:gradFill flip="none" rotWithShape="1">
                  <a:gsLst>
                    <a:gs pos="0">
                      <a:schemeClr val="accent3">
                        <a:lumMod val="20000"/>
                        <a:lumOff val="8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outerShdw blurRad="50800" dist="38100" dir="2700000" algn="tl" rotWithShape="0">
                    <a:schemeClr val="bg2">
                      <a:alpha val="73000"/>
                    </a:schemeClr>
                  </a:outerShdw>
                </a:effectLst>
                <a:latin typeface="Segoe" pitchFamily="34" charset="0"/>
                <a:ea typeface="+mn-ea"/>
                <a:cs typeface="Arial" charset="0"/>
              </a:rPr>
            </a:br>
            <a:r>
              <a:rPr sz="2400" dirty="0" smtClean="0">
                <a:solidFill>
                  <a:schemeClr val="accent3"/>
                </a:solidFill>
                <a:latin typeface="Segoe Semibold" pitchFamily="-128" charset="0"/>
              </a:rPr>
              <a:t>David Overton</a:t>
            </a:r>
            <a:br>
              <a:rPr sz="2400" dirty="0" smtClean="0">
                <a:solidFill>
                  <a:schemeClr val="accent3"/>
                </a:solidFill>
                <a:latin typeface="Segoe Semibold" pitchFamily="-128" charset="0"/>
              </a:rPr>
            </a:br>
            <a:r>
              <a:rPr lang="en-US" sz="2400" dirty="0" smtClean="0">
                <a:solidFill>
                  <a:schemeClr val="accent3"/>
                </a:solidFill>
                <a:latin typeface="Segoe Semibold" pitchFamily="-128" charset="0"/>
              </a:rPr>
              <a:t>http://davidoverton.com</a:t>
            </a:r>
            <a:endParaRPr lang="en-US" sz="5000" dirty="0" smtClean="0"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580000" scaled="0"/>
                <a:tileRect/>
              </a:gradFill>
              <a:effectLst>
                <a:outerShdw blurRad="50800" dist="38100" dir="2700000" algn="tl" rotWithShape="0">
                  <a:schemeClr val="bg2">
                    <a:alpha val="73000"/>
                  </a:schemeClr>
                </a:outerShdw>
              </a:effectLst>
            </a:endParaRPr>
          </a:p>
        </p:txBody>
      </p:sp>
      <p:pic>
        <p:nvPicPr>
          <p:cNvPr id="6" name="Picture 5" descr="GOT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3859" y="1989236"/>
            <a:ext cx="4440925" cy="2317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Introduction</a:t>
            </a:r>
          </a:p>
          <a:p>
            <a:r>
              <a:rPr lang="en-GB" smtClean="0"/>
              <a:t>“Non-announcements” and announcements</a:t>
            </a:r>
          </a:p>
          <a:p>
            <a:r>
              <a:rPr lang="en-GB" smtClean="0"/>
              <a:t>Brief overview of SBS 2008</a:t>
            </a:r>
          </a:p>
          <a:p>
            <a:r>
              <a:rPr lang="en-GB" smtClean="0"/>
              <a:t>SBS 2008 with Hyper-V R2</a:t>
            </a:r>
          </a:p>
          <a:p>
            <a:r>
              <a:rPr lang="en-GB" smtClean="0"/>
              <a:t>Moving from SBS 2003 to SBS 2008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696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9256" y="4343400"/>
            <a:ext cx="3257544" cy="1975104"/>
          </a:xfrm>
        </p:spPr>
        <p:txBody>
          <a:bodyPr/>
          <a:lstStyle/>
          <a:p>
            <a:r>
              <a:rPr lang="en-GB" dirty="0" smtClean="0"/>
              <a:t>		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4"/>
            <a:ext cx="5295848" cy="6876000"/>
          </a:xfrm>
          <a:prstGeom prst="rect">
            <a:avLst/>
          </a:prstGeom>
          <a:extLst/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57818" y="5562020"/>
            <a:ext cx="3786182" cy="1223008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 smtClean="0"/>
              <a:t>http://davidoverton.com</a:t>
            </a:r>
            <a:endParaRPr lang="en-GB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283200" y="142852"/>
            <a:ext cx="38608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ln w="18415" cmpd="sng">
                  <a:solidFill>
                    <a:srgbClr xmlns:mc="http://schemas.openxmlformats.org/markup-compatibility/2006" xmlns:a14="http://schemas.microsoft.com/office/drawing/2010/main" val="FFFFFF" mc:Ignorable=""/>
                  </a:solidFill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effectLst>
                  <a:outerShdw blurRad="63500" dir="3600000" algn="tl" rotWithShape="0">
                    <a:srgbClr xmlns:mc="http://schemas.openxmlformats.org/markup-compatibility/2006" xmlns:a14="http://schemas.microsoft.com/office/drawing/2010/main" val="000000" mc:Ignorable="">
                      <a:alpha val="70000"/>
                    </a:srgbClr>
                  </a:outerShdw>
                </a:effectLst>
              </a:rPr>
              <a:t>David Overton</a:t>
            </a:r>
          </a:p>
          <a:p>
            <a:endParaRPr lang="en-GB" sz="40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Worked with SBS since 2003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Was “Head of Technology for Small Business” at Microsoft</a:t>
            </a:r>
            <a:endParaRPr lang="en-GB" sz="2000" dirty="0" smtClean="0">
              <a:ln w="18415" cmpd="sng">
                <a:noFill/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latin typeface="+mn-lt"/>
              <a:cs typeface="Arial" pitchFamily="34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Still running SBS 2008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Wrote a book!!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GB" sz="2000" dirty="0" smtClean="0">
              <a:ln w="18415" cmpd="sng">
                <a:noFill/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latin typeface="+mn-lt"/>
              <a:cs typeface="Arial" pitchFamily="34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Love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sz="2000" dirty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T</a:t>
            </a: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echnology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sz="2000" dirty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Q</a:t>
            </a: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uality partners</a:t>
            </a:r>
            <a:endParaRPr lang="en-GB" sz="2000" dirty="0" smtClean="0">
              <a:ln w="18415" cmpd="sng">
                <a:noFill/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latin typeface="+mn-lt"/>
              <a:cs typeface="Arial" pitchFamily="34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Sailing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GB" sz="2000" dirty="0" smtClean="0">
                <a:ln w="18415" cmpd="sng">
                  <a:noFill/>
                  <a:prstDash val="solid"/>
                </a:ln>
                <a:solidFill>
                  <a:srgbClr xmlns:mc="http://schemas.openxmlformats.org/markup-compatibility/2006" xmlns:a14="http://schemas.microsoft.com/office/drawing/2010/main" val="FFFFFF" mc:Ignorable=""/>
                </a:solidFill>
                <a:latin typeface="+mn-lt"/>
                <a:cs typeface="Arial" pitchFamily="34" charset="0"/>
              </a:rPr>
              <a:t>Star Wars (oh well)</a:t>
            </a:r>
          </a:p>
          <a:p>
            <a:endParaRPr lang="en-GB" sz="40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endParaRPr lang="en-GB" sz="40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endParaRPr lang="en-GB" sz="4000" dirty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  <a:p>
            <a:endParaRPr lang="en-GB" sz="4000" dirty="0" smtClean="0">
              <a:ln w="18415" cmpd="sng">
                <a:solidFill>
                  <a:srgbClr xmlns:mc="http://schemas.openxmlformats.org/markup-compatibility/2006" xmlns:a14="http://schemas.microsoft.com/office/drawing/2010/main" val="FFFFFF" mc:Ignorable=""/>
                </a:solidFill>
                <a:prstDash val="solid"/>
              </a:ln>
              <a:solidFill>
                <a:srgbClr xmlns:mc="http://schemas.openxmlformats.org/markup-compatibility/2006" xmlns:a14="http://schemas.microsoft.com/office/drawing/2010/main" val="FFFFFF" mc:Ignorable=""/>
              </a:solidFill>
              <a:effectLst>
                <a:outerShdw blurRad="63500" dir="3600000" algn="tl" rotWithShape="0">
                  <a:srgbClr xmlns:mc="http://schemas.openxmlformats.org/markup-compatibility/2006" xmlns:a14="http://schemas.microsoft.com/office/drawing/2010/main" val="000000" mc:Ignorable="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35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Announcements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announcements on SBS 2008 R2</a:t>
            </a:r>
          </a:p>
          <a:p>
            <a:r>
              <a:rPr lang="en-GB" dirty="0" smtClean="0"/>
              <a:t>We </a:t>
            </a:r>
            <a:r>
              <a:rPr lang="en-GB" b="1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are</a:t>
            </a:r>
            <a:r>
              <a:rPr lang="en-GB" dirty="0" smtClean="0">
                <a:solidFill>
                  <a:srgbClr xmlns:mc="http://schemas.openxmlformats.org/markup-compatibility/2006" xmlns:a14="http://schemas.microsoft.com/office/drawing/2010/main" val="FFC000" mc:Ignorable=""/>
                </a:solidFill>
              </a:rPr>
              <a:t> </a:t>
            </a:r>
            <a:r>
              <a:rPr lang="en-GB" dirty="0" smtClean="0"/>
              <a:t>continuing with the development of the SBS product line, but the current product is still very young (less than a year old)</a:t>
            </a:r>
          </a:p>
          <a:p>
            <a:r>
              <a:rPr lang="en-GB" dirty="0" smtClean="0"/>
              <a:t>SBS 2008 works just fine with Windows 7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81134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661720"/>
          </a:xfrm>
        </p:spPr>
        <p:txBody>
          <a:bodyPr/>
          <a:lstStyle/>
          <a:p>
            <a:r>
              <a:rPr lang="en-GB" dirty="0" smtClean="0"/>
              <a:t>SBS 2008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769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 is SBS 2008?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Affordable, integrated solution designed for small businesses.</a:t>
            </a:r>
          </a:p>
          <a:p>
            <a:r>
              <a:rPr lang="en-GB" smtClean="0"/>
              <a:t>Priced to deliver a comprehensive network at an affordable price.</a:t>
            </a:r>
          </a:p>
          <a:p>
            <a:endParaRPr lang="en-GB" smtClean="0"/>
          </a:p>
          <a:p>
            <a:r>
              <a:rPr lang="en-GB" smtClean="0"/>
              <a:t>Protects your business data from accidental deletion or disaster</a:t>
            </a:r>
          </a:p>
          <a:p>
            <a:r>
              <a:rPr lang="en-GB" smtClean="0"/>
              <a:t>Enable secure cross-business access to information, either in the office or while mobile</a:t>
            </a:r>
          </a:p>
          <a:p>
            <a:r>
              <a:rPr lang="en-GB" smtClean="0"/>
              <a:t>Updates and protects all your computers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218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 technologies are in SBS 2008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Windows Server 2008</a:t>
            </a:r>
          </a:p>
          <a:p>
            <a:r>
              <a:rPr lang="en-GB" smtClean="0"/>
              <a:t>Exchange 2007</a:t>
            </a:r>
          </a:p>
          <a:p>
            <a:r>
              <a:rPr lang="en-GB" smtClean="0"/>
              <a:t>Windows SharePoint Services</a:t>
            </a:r>
          </a:p>
          <a:p>
            <a:r>
              <a:rPr lang="en-GB" smtClean="0"/>
              <a:t>Windows Software Update Services</a:t>
            </a:r>
          </a:p>
          <a:p>
            <a:r>
              <a:rPr lang="en-GB" smtClean="0"/>
              <a:t>SBS 2008 Console</a:t>
            </a:r>
          </a:p>
          <a:p>
            <a:r>
              <a:rPr lang="en-GB" smtClean="0"/>
              <a:t>SBS 2008 Remote access tools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7825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661720"/>
          </a:xfrm>
        </p:spPr>
        <p:txBody>
          <a:bodyPr/>
          <a:lstStyle/>
          <a:p>
            <a:r>
              <a:rPr lang="en-GB" dirty="0" smtClean="0"/>
              <a:t>SBS 2008 and Hyper-V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919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Scenario 1 – Windows Small Business Server 2008 Virtualized</a:t>
            </a:r>
            <a:endParaRPr lang="en-US" dirty="0"/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4294967295"/>
          </p:nvPr>
        </p:nvSpPr>
        <p:spPr>
          <a:xfrm>
            <a:off x="70104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fld id="{B6A3D217-F537-4187-8CF6-01FBC968F067}" type="datetime1">
              <a:rPr lang="en-US" smtClean="0"/>
              <a:pPr/>
              <a:t>10/29/2009</a:t>
            </a:fld>
            <a:endParaRPr lang="en-US" dirty="0"/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4294967295"/>
          </p:nvPr>
        </p:nvSpPr>
        <p:spPr>
          <a:xfrm>
            <a:off x="8686800" y="6416675"/>
            <a:ext cx="457200" cy="365125"/>
          </a:xfrm>
          <a:prstGeom prst="rect">
            <a:avLst/>
          </a:prstGeom>
        </p:spPr>
        <p:txBody>
          <a:bodyPr/>
          <a:lstStyle/>
          <a:p>
            <a:fld id="{03F84D59-81C7-45BB-B57A-D9B093AC707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81000" y="4495801"/>
            <a:ext cx="8534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Customer Scenario: </a:t>
            </a:r>
            <a:r>
              <a:rPr lang="en-US" sz="1400" dirty="0" smtClean="0"/>
              <a:t>I want to virtualize all of SBS on one physical system</a:t>
            </a:r>
          </a:p>
          <a:p>
            <a:endParaRPr lang="en-US" sz="1400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/>
              <a:t>Some </a:t>
            </a:r>
            <a:r>
              <a:rPr lang="en-US" sz="1400" dirty="0" smtClean="0"/>
              <a:t>SBS features will work differently (e.g. </a:t>
            </a:r>
            <a:r>
              <a:rPr lang="en-US" sz="1400" dirty="0" smtClean="0"/>
              <a:t>backup, Fax)</a:t>
            </a:r>
            <a:endParaRPr lang="en-US" sz="1400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/>
              <a:t>The </a:t>
            </a:r>
            <a:r>
              <a:rPr lang="en-US" sz="1400" dirty="0" smtClean="0"/>
              <a:t>same minimum hardware requirements and configuration best practices will apply in a virtual environment</a:t>
            </a:r>
            <a:r>
              <a:rPr lang="en-US" sz="1400" dirty="0" smtClean="0"/>
              <a:t>.</a:t>
            </a:r>
            <a:endParaRPr lang="en-US" sz="1400" dirty="0" smtClean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447800" y="1752600"/>
          <a:ext cx="6172200" cy="2608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r:id="rId3" imgW="6225129" imgH="2645195" progId="">
                  <p:embed/>
                </p:oleObj>
              </mc:Choice>
              <mc:Fallback>
                <p:oleObj r:id="rId3" imgW="6225129" imgH="264519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6172200" cy="26087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 mc:Ignorable="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361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i="1" dirty="0" smtClean="0"/>
              <a:t>Scenario </a:t>
            </a:r>
            <a:r>
              <a:rPr lang="en-US" sz="3200" b="1" i="1" dirty="0" smtClean="0"/>
              <a:t>2 </a:t>
            </a:r>
            <a:r>
              <a:rPr lang="en-US" sz="3200" b="1" i="1" dirty="0" smtClean="0"/>
              <a:t>– Windows Small Business Server 2008 Premium Edition </a:t>
            </a:r>
            <a:r>
              <a:rPr lang="en-US" sz="3200" b="1" i="1" dirty="0" smtClean="0"/>
              <a:t>Server </a:t>
            </a:r>
            <a:r>
              <a:rPr lang="en-US" sz="3200" b="1" i="1" dirty="0" smtClean="0"/>
              <a:t>Virtualized</a:t>
            </a:r>
            <a:endParaRPr lang="en-US" sz="3200" b="1" i="1" dirty="0"/>
          </a:p>
        </p:txBody>
      </p:sp>
      <p:sp>
        <p:nvSpPr>
          <p:cNvPr id="44" name="Date Placeholder 43"/>
          <p:cNvSpPr>
            <a:spLocks noGrp="1"/>
          </p:cNvSpPr>
          <p:nvPr>
            <p:ph type="dt" sz="half" idx="4294967295"/>
          </p:nvPr>
        </p:nvSpPr>
        <p:spPr>
          <a:xfrm>
            <a:off x="7010400" y="6416675"/>
            <a:ext cx="2133600" cy="365125"/>
          </a:xfrm>
          <a:prstGeom prst="rect">
            <a:avLst/>
          </a:prstGeom>
        </p:spPr>
        <p:txBody>
          <a:bodyPr/>
          <a:lstStyle/>
          <a:p>
            <a:fld id="{35B70967-815A-4030-8D4D-F3C8B7B24778}" type="datetime1">
              <a:rPr lang="en-US" i="1" smtClean="0"/>
              <a:pPr/>
              <a:t>10/29/2009</a:t>
            </a:fld>
            <a:endParaRPr lang="en-US" i="1" dirty="0"/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4294967295"/>
          </p:nvPr>
        </p:nvSpPr>
        <p:spPr>
          <a:xfrm>
            <a:off x="8686800" y="6416675"/>
            <a:ext cx="457200" cy="365125"/>
          </a:xfrm>
          <a:prstGeom prst="rect">
            <a:avLst/>
          </a:prstGeom>
        </p:spPr>
        <p:txBody>
          <a:bodyPr/>
          <a:lstStyle/>
          <a:p>
            <a:fld id="{03F84D59-81C7-45BB-B57A-D9B093AC707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81000" y="4648201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Customer Scenario: </a:t>
            </a:r>
            <a:r>
              <a:rPr lang="en-US" sz="1600" dirty="0" smtClean="0"/>
              <a:t>I want to virtualize lots of old h/w on one platform</a:t>
            </a:r>
          </a:p>
          <a:p>
            <a:pPr>
              <a:buFontTx/>
              <a:buChar char="-"/>
            </a:pPr>
            <a:endParaRPr lang="en-US" sz="1600" dirty="0" smtClean="0"/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This </a:t>
            </a:r>
            <a:r>
              <a:rPr lang="en-US" sz="1600" dirty="0" smtClean="0"/>
              <a:t>scenario is the natural extension of the SBS 2008 Premium SKU in general.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 smtClean="0"/>
              <a:t>Hyper-V parent partition adds </a:t>
            </a:r>
            <a:r>
              <a:rPr lang="en-US" sz="1600" i="1" dirty="0" smtClean="0"/>
              <a:t>some</a:t>
            </a:r>
            <a:r>
              <a:rPr lang="en-US" sz="1600" dirty="0" smtClean="0"/>
              <a:t> overhead that needs to be taken into account. Not much but still… This overhead is Hyper-V generic and not SBS specific.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33400" y="1752600"/>
          <a:ext cx="7139199" cy="2659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3" imgW="7161772" imgH="2674929" progId="">
                  <p:embed/>
                </p:oleObj>
              </mc:Choice>
              <mc:Fallback>
                <p:oleObj r:id="rId3" imgW="7161772" imgH="26749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752600"/>
                        <a:ext cx="7139199" cy="2659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 mc:Ignorable="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147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A3453-CACF-4902-9B86-A310D1C3BE23}" type="slidenum">
              <a:rPr lang="en-GB" smtClean="0"/>
              <a:t>11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661720"/>
          </a:xfrm>
        </p:spPr>
        <p:txBody>
          <a:bodyPr/>
          <a:lstStyle/>
          <a:p>
            <a:r>
              <a:rPr lang="en-GB" dirty="0" smtClean="0"/>
              <a:t>Moving from to SBS 2008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48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67658"/>
            <a:ext cx="8661400" cy="600164"/>
          </a:xfrm>
        </p:spPr>
        <p:txBody>
          <a:bodyPr/>
          <a:lstStyle/>
          <a:p>
            <a:r>
              <a:rPr lang="en-GB" smtClean="0"/>
              <a:t>What is the process to move to SBS 2008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Clean install</a:t>
            </a:r>
          </a:p>
          <a:p>
            <a:pPr lvl="1"/>
            <a:r>
              <a:rPr lang="en-GB" smtClean="0"/>
              <a:t>Install and configure SBS 2008 on the server</a:t>
            </a:r>
          </a:p>
          <a:p>
            <a:pPr lvl="1"/>
            <a:r>
              <a:rPr lang="en-GB" smtClean="0"/>
              <a:t>Create the users on SBS 2008</a:t>
            </a:r>
          </a:p>
          <a:p>
            <a:pPr lvl="1"/>
            <a:r>
              <a:rPr lang="en-GB" smtClean="0"/>
              <a:t>Visit each PC and run the connect computer wizard</a:t>
            </a:r>
          </a:p>
          <a:p>
            <a:pPr lvl="1"/>
            <a:r>
              <a:rPr lang="en-GB" smtClean="0"/>
              <a:t>All user files and settings are migrated to the </a:t>
            </a:r>
          </a:p>
          <a:p>
            <a:r>
              <a:rPr lang="en-GB" smtClean="0"/>
              <a:t>Migrating</a:t>
            </a:r>
          </a:p>
          <a:p>
            <a:pPr lvl="1"/>
            <a:r>
              <a:rPr lang="en-GB" smtClean="0"/>
              <a:t>Ensure the existing domain in healthy</a:t>
            </a:r>
          </a:p>
          <a:p>
            <a:pPr lvl="1"/>
            <a:r>
              <a:rPr lang="en-GB" smtClean="0"/>
              <a:t>Change network configuration if necessary</a:t>
            </a:r>
          </a:p>
          <a:p>
            <a:pPr lvl="1"/>
            <a:r>
              <a:rPr lang="en-GB" smtClean="0"/>
              <a:t>Install SBS 2008 in migration mode</a:t>
            </a:r>
          </a:p>
          <a:p>
            <a:pPr lvl="1"/>
            <a:r>
              <a:rPr lang="en-GB" smtClean="0"/>
              <a:t>Migrate e-mail, user data, shared data, Companyweb and database applications</a:t>
            </a:r>
          </a:p>
          <a:p>
            <a:pPr lvl="1"/>
            <a:r>
              <a:rPr lang="en-GB" smtClean="0"/>
              <a:t>Decommission SBS 2008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86800" y="6416675"/>
            <a:ext cx="457200" cy="365125"/>
          </a:xfrm>
          <a:prstGeom prst="rect">
            <a:avLst/>
          </a:prstGeom>
        </p:spPr>
        <p:txBody>
          <a:bodyPr/>
          <a:lstStyle/>
          <a:p>
            <a:fld id="{AA4A3453-CACF-4902-9B86-A310D1C3BE2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0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Preparation Process (part 1)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Plan the migration process including how you will move 3rd party applications</a:t>
            </a:r>
          </a:p>
          <a:p>
            <a:r>
              <a:rPr lang="en-GB" smtClean="0"/>
              <a:t>Communicate plan and impact to users and get agreement on impact</a:t>
            </a:r>
          </a:p>
          <a:p>
            <a:r>
              <a:rPr lang="en-GB" smtClean="0"/>
              <a:t>Checking the health of SBS 2003 Active Directory</a:t>
            </a:r>
          </a:p>
          <a:p>
            <a:r>
              <a:rPr lang="en-GB" smtClean="0"/>
              <a:t>Backup existing server</a:t>
            </a:r>
          </a:p>
          <a:p>
            <a:r>
              <a:rPr lang="en-GB" smtClean="0"/>
              <a:t>Change network configuration to match SBS 2008 design requirements</a:t>
            </a:r>
          </a:p>
          <a:p>
            <a:r>
              <a:rPr lang="en-GB" smtClean="0"/>
              <a:t>Update software on SBS 2003</a:t>
            </a:r>
          </a:p>
          <a:p>
            <a:r>
              <a:rPr lang="en-GB" smtClean="0"/>
              <a:t>Change Active Directory functionality level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47870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Preparation Process (part 2)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Confirm SBS 2003 is currently configured at best practice levels</a:t>
            </a:r>
          </a:p>
          <a:p>
            <a:r>
              <a:rPr lang="en-GB" smtClean="0"/>
              <a:t>Remove unnecessary e-mail from Exchange</a:t>
            </a:r>
          </a:p>
          <a:p>
            <a:r>
              <a:rPr lang="en-GB" smtClean="0"/>
              <a:t>Check permissions are set to allow a migration</a:t>
            </a:r>
          </a:p>
          <a:p>
            <a:r>
              <a:rPr lang="en-GB" smtClean="0"/>
              <a:t>Prepare SBS 2003 Time Synchronisation</a:t>
            </a:r>
          </a:p>
          <a:p>
            <a:r>
              <a:rPr lang="en-GB" smtClean="0"/>
              <a:t>Run the migration tool on SBS 2003</a:t>
            </a:r>
          </a:p>
          <a:p>
            <a:r>
              <a:rPr lang="en-GB" smtClean="0"/>
              <a:t>Prepare migration of line-of-business applications </a:t>
            </a:r>
          </a:p>
          <a:p>
            <a:r>
              <a:rPr lang="en-GB" smtClean="0"/>
              <a:t>Complete the answer file for SBS 2008 migration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48986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Reconfigure network</a:t>
            </a:r>
            <a:endParaRPr lang="en-GB" dirty="0"/>
          </a:p>
        </p:txBody>
      </p:sp>
      <p:pic>
        <p:nvPicPr>
          <p:cNvPr id="66" name="Picture 65" descr="Server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6461" y="4405235"/>
            <a:ext cx="1492841" cy="2187239"/>
          </a:xfrm>
          <a:prstGeom prst="rect">
            <a:avLst/>
          </a:prstGeom>
        </p:spPr>
      </p:pic>
      <p:pic>
        <p:nvPicPr>
          <p:cNvPr id="67" name="Picture 66" descr="lapt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2197" y="4611576"/>
            <a:ext cx="1616001" cy="1551117"/>
          </a:xfrm>
          <a:prstGeom prst="rect">
            <a:avLst/>
          </a:prstGeom>
        </p:spPr>
      </p:pic>
      <p:pic>
        <p:nvPicPr>
          <p:cNvPr id="68" name="Picture 67" descr="lapt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80554" y="4611576"/>
            <a:ext cx="1616001" cy="1551117"/>
          </a:xfrm>
          <a:prstGeom prst="rect">
            <a:avLst/>
          </a:prstGeom>
        </p:spPr>
      </p:pic>
      <p:pic>
        <p:nvPicPr>
          <p:cNvPr id="69" name="Picture 68" descr="lapt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7966" y="4611576"/>
            <a:ext cx="1616001" cy="1551117"/>
          </a:xfrm>
          <a:prstGeom prst="rect">
            <a:avLst/>
          </a:prstGeom>
        </p:spPr>
      </p:pic>
      <p:sp>
        <p:nvSpPr>
          <p:cNvPr id="70" name="Down Arrow 69"/>
          <p:cNvSpPr/>
          <p:nvPr/>
        </p:nvSpPr>
        <p:spPr>
          <a:xfrm>
            <a:off x="6658851" y="3985357"/>
            <a:ext cx="245823" cy="419878"/>
          </a:xfrm>
          <a:prstGeom prst="downArrow">
            <a:avLst>
              <a:gd name="adj1" fmla="val 63699"/>
              <a:gd name="adj2" fmla="val 57947"/>
            </a:avLst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00B05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00B05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00B050" mc:Ignorable="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xmlns:mc="http://schemas.openxmlformats.org/markup-compatibility/2006" xmlns:a14="http://schemas.microsoft.com/office/drawing/2010/main" val="7DC074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Down Arrow 70"/>
          <p:cNvSpPr/>
          <p:nvPr/>
        </p:nvSpPr>
        <p:spPr>
          <a:xfrm>
            <a:off x="8257369" y="3985357"/>
            <a:ext cx="245823" cy="419878"/>
          </a:xfrm>
          <a:prstGeom prst="downArrow">
            <a:avLst>
              <a:gd name="adj1" fmla="val 63699"/>
              <a:gd name="adj2" fmla="val 57947"/>
            </a:avLst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00B05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00B05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00B050" mc:Ignorable="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xmlns:mc="http://schemas.openxmlformats.org/markup-compatibility/2006" xmlns:a14="http://schemas.microsoft.com/office/drawing/2010/main" val="7DC074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Down Arrow 71"/>
          <p:cNvSpPr/>
          <p:nvPr/>
        </p:nvSpPr>
        <p:spPr>
          <a:xfrm>
            <a:off x="5031797" y="3985357"/>
            <a:ext cx="245823" cy="419878"/>
          </a:xfrm>
          <a:prstGeom prst="downArrow">
            <a:avLst>
              <a:gd name="adj1" fmla="val 63699"/>
              <a:gd name="adj2" fmla="val 57947"/>
            </a:avLst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00B05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00B05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00B050" mc:Ignorable="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xmlns:mc="http://schemas.openxmlformats.org/markup-compatibility/2006" xmlns:a14="http://schemas.microsoft.com/office/drawing/2010/main" val="7DC074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Down Arrow 72"/>
          <p:cNvSpPr/>
          <p:nvPr/>
        </p:nvSpPr>
        <p:spPr>
          <a:xfrm>
            <a:off x="2942882" y="3985357"/>
            <a:ext cx="245823" cy="419878"/>
          </a:xfrm>
          <a:prstGeom prst="downArrow">
            <a:avLst>
              <a:gd name="adj1" fmla="val 63699"/>
              <a:gd name="adj2" fmla="val 57947"/>
            </a:avLst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00B05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00B05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00B050" mc:Ignorable="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xmlns:mc="http://schemas.openxmlformats.org/markup-compatibility/2006" xmlns:a14="http://schemas.microsoft.com/office/drawing/2010/main" val="7DC074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Left-Right Arrow 73"/>
          <p:cNvSpPr/>
          <p:nvPr/>
        </p:nvSpPr>
        <p:spPr>
          <a:xfrm>
            <a:off x="1791101" y="3758963"/>
            <a:ext cx="7162909" cy="318052"/>
          </a:xfrm>
          <a:prstGeom prst="leftRightArrow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00B05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00B050" mc:Ignorable="">
                  <a:tint val="44500"/>
                  <a:satMod val="160000"/>
                </a:srgbClr>
              </a:gs>
              <a:gs pos="100000">
                <a:srgbClr xmlns:mc="http://schemas.openxmlformats.org/markup-compatibility/2006" xmlns:a14="http://schemas.microsoft.com/office/drawing/2010/main" val="00B050" mc:Ignorable="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xmlns:mc="http://schemas.openxmlformats.org/markup-compatibility/2006" xmlns:a14="http://schemas.microsoft.com/office/drawing/2010/main" val="7DC074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Up-Down Arrow 80"/>
          <p:cNvSpPr/>
          <p:nvPr/>
        </p:nvSpPr>
        <p:spPr>
          <a:xfrm>
            <a:off x="1172430" y="1971001"/>
            <a:ext cx="391654" cy="1590894"/>
          </a:xfrm>
          <a:prstGeom prst="upDownArrow">
            <a:avLst/>
          </a:prstGeom>
          <a:gradFill flip="none" rotWithShape="1">
            <a:gsLst>
              <a:gs pos="0">
                <a:srgbClr xmlns:mc="http://schemas.openxmlformats.org/markup-compatibility/2006" xmlns:a14="http://schemas.microsoft.com/office/drawing/2010/main" val="FF0000" mc:Ignorable="">
                  <a:tint val="66000"/>
                  <a:satMod val="160000"/>
                </a:srgbClr>
              </a:gs>
              <a:gs pos="50000">
                <a:srgbClr xmlns:mc="http://schemas.openxmlformats.org/markup-compatibility/2006" xmlns:a14="http://schemas.microsoft.com/office/drawing/2010/main" val="F2F735" mc:Ignorable=""/>
              </a:gs>
              <a:gs pos="100000">
                <a:srgbClr xmlns:mc="http://schemas.openxmlformats.org/markup-compatibility/2006" xmlns:a14="http://schemas.microsoft.com/office/drawing/2010/main" val="C6FED5" mc:Ignorable=""/>
              </a:gs>
            </a:gsLst>
            <a:lin ang="5400000" scaled="0"/>
            <a:tileRect/>
          </a:gradFill>
          <a:ln w="3175">
            <a:solidFill>
              <a:srgbClr xmlns:mc="http://schemas.openxmlformats.org/markup-compatibility/2006" xmlns:a14="http://schemas.microsoft.com/office/drawing/2010/main" val="FF0000" mc:Ignorable="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3" name="Picture 82" descr="router and wireles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08" y="3264136"/>
            <a:ext cx="1231595" cy="1202982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xmlns:mc="http://schemas.openxmlformats.org/markup-compatibility/2006" xmlns:a14="http://schemas.microsoft.com/office/drawing/2010/main" val="BFB300" mc:Ignorable=""/>
              </a:clrFrom>
              <a:clrTo>
                <a:srgbClr xmlns:mc="http://schemas.openxmlformats.org/markup-compatibility/2006" xmlns:a14="http://schemas.microsoft.com/office/drawing/2010/main" val="BFB300" mc:Ignorable="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32" y="914401"/>
            <a:ext cx="184785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2214597" y="4219874"/>
            <a:ext cx="977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>
                <a:latin typeface="Tahoma" pitchFamily="34" charset="0"/>
                <a:ea typeface="Tahoma" pitchFamily="34" charset="0"/>
                <a:cs typeface="Tahoma" pitchFamily="34" charset="0"/>
              </a:rPr>
              <a:t>NIC 1</a:t>
            </a:r>
            <a:endParaRPr lang="en-GB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297060" y="3464065"/>
            <a:ext cx="1588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mtClean="0">
                <a:latin typeface="Tahoma" pitchFamily="34" charset="0"/>
                <a:ea typeface="Tahoma" pitchFamily="34" charset="0"/>
                <a:cs typeface="Tahoma" pitchFamily="34" charset="0"/>
              </a:rPr>
              <a:t>Local LAN</a:t>
            </a:r>
            <a:endParaRPr lang="en-GB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-272002" y="4212852"/>
            <a:ext cx="2352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Network router</a:t>
            </a:r>
          </a:p>
          <a:p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(can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provide </a:t>
            </a:r>
          </a:p>
          <a:p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wireless </a:t>
            </a:r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too)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06930" y="1236446"/>
            <a:ext cx="130628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Internet</a:t>
            </a:r>
            <a:endParaRPr lang="en-GB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454233" y="2300696"/>
            <a:ext cx="3893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Internet connection via modem</a:t>
            </a:r>
          </a:p>
          <a:p>
            <a:r>
              <a:rPr lang="en-GB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Firewall provide by separate device or included in router or modem</a:t>
            </a:r>
            <a:endParaRPr lang="en-GB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62437" y="5377382"/>
            <a:ext cx="1457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SBS 2003/8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277620" y="6180293"/>
            <a:ext cx="2686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Desktops and Laptops</a:t>
            </a:r>
            <a:endParaRPr lang="en-GB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06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Install SBS 2008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Install SBS 2008</a:t>
            </a:r>
            <a:endParaRPr lang="en-GB" dirty="0" smtClean="0"/>
          </a:p>
          <a:p>
            <a:pPr lvl="0"/>
            <a:r>
              <a:rPr lang="en-US" dirty="0" smtClean="0"/>
              <a:t>Configure basic network settings</a:t>
            </a:r>
            <a:endParaRPr lang="en-GB" dirty="0" smtClean="0"/>
          </a:p>
          <a:p>
            <a:pPr lvl="0"/>
            <a:r>
              <a:rPr lang="en-US" dirty="0" smtClean="0"/>
              <a:t>Get system updates</a:t>
            </a:r>
            <a:endParaRPr lang="en-GB" dirty="0" smtClean="0"/>
          </a:p>
          <a:p>
            <a:pPr lvl="0"/>
            <a:r>
              <a:rPr lang="en-US" dirty="0" smtClean="0"/>
              <a:t>Confirm your company information</a:t>
            </a:r>
            <a:endParaRPr lang="en-GB" dirty="0" smtClean="0"/>
          </a:p>
          <a:p>
            <a:pPr lvl="0"/>
            <a:r>
              <a:rPr lang="en-US" dirty="0" smtClean="0"/>
              <a:t>Create an administration account for new systems</a:t>
            </a:r>
            <a:endParaRPr lang="en-GB" dirty="0" smtClean="0"/>
          </a:p>
          <a:p>
            <a:pPr lvl="0"/>
            <a:r>
              <a:rPr lang="en-US" dirty="0" smtClean="0"/>
              <a:t>Name the server</a:t>
            </a:r>
            <a:endParaRPr lang="en-GB" dirty="0" smtClean="0"/>
          </a:p>
          <a:p>
            <a:pPr lvl="0"/>
            <a:r>
              <a:rPr lang="en-US" dirty="0" smtClean="0"/>
              <a:t>Install anti-malware tools</a:t>
            </a:r>
            <a:endParaRPr lang="en-GB" dirty="0" smtClean="0"/>
          </a:p>
          <a:p>
            <a:pPr lvl="0"/>
            <a:r>
              <a:rPr lang="en-US" dirty="0" smtClean="0"/>
              <a:t>Resolving installation issues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7308" y="4636654"/>
            <a:ext cx="3426691" cy="2221345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1359206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Easy Migration?</a:t>
            </a:r>
            <a:endParaRPr lang="en-GB"/>
          </a:p>
        </p:txBody>
      </p:sp>
      <p:pic>
        <p:nvPicPr>
          <p:cNvPr id="1026" name="Picture 2" descr="C:\Doverton Documents - History\personal\Writing\SBS 2008 Book\Chapter 4\03 - start migration wizard\45_-_migration_wizard_step_1_-_processes_to_be_done_-_crop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038225"/>
            <a:ext cx="5924550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27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 Migration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Starting the Migration Wizard</a:t>
            </a:r>
            <a:endParaRPr lang="en-GB" dirty="0"/>
          </a:p>
          <a:p>
            <a:pPr lvl="0"/>
            <a:r>
              <a:rPr lang="en-US" dirty="0"/>
              <a:t>Initially configuring the SBS 2008 network</a:t>
            </a:r>
            <a:endParaRPr lang="en-GB" dirty="0"/>
          </a:p>
          <a:p>
            <a:pPr lvl="0"/>
            <a:r>
              <a:rPr lang="en-US" dirty="0"/>
              <a:t>Configure Internet Access</a:t>
            </a:r>
            <a:endParaRPr lang="en-GB" dirty="0"/>
          </a:p>
          <a:p>
            <a:pPr lvl="0"/>
            <a:r>
              <a:rPr lang="en-US" dirty="0"/>
              <a:t>Migrate the SBS 2003 network settings across</a:t>
            </a:r>
            <a:endParaRPr lang="en-GB" dirty="0"/>
          </a:p>
          <a:p>
            <a:pPr lvl="0"/>
            <a:r>
              <a:rPr lang="en-US" dirty="0"/>
              <a:t>Cleaning up the group policy </a:t>
            </a:r>
            <a:r>
              <a:rPr lang="en-US" dirty="0" smtClean="0"/>
              <a:t>settings</a:t>
            </a:r>
          </a:p>
          <a:p>
            <a:pPr lvl="0"/>
            <a:r>
              <a:rPr lang="en-US" dirty="0" smtClean="0"/>
              <a:t>Get users to remove unwanted e-mail, empty deleted items folder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466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Moving </a:t>
            </a:r>
            <a:r>
              <a:rPr lang="en-GB" dirty="0" smtClean="0"/>
              <a:t>e-mail – it just takes time</a:t>
            </a:r>
            <a:endParaRPr lang="en-GB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3203" y="1254210"/>
            <a:ext cx="4977595" cy="4349580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11209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Migrating SharePoint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On the SBS 2003 server</a:t>
            </a:r>
            <a:endParaRPr lang="en-GB" smtClean="0"/>
          </a:p>
          <a:p>
            <a:pPr lvl="1"/>
            <a:r>
              <a:rPr lang="en-US" smtClean="0"/>
              <a:t>Prepare and check CompanyWeb on SBS 2003 for migration</a:t>
            </a:r>
            <a:endParaRPr lang="en-GB" smtClean="0"/>
          </a:p>
          <a:p>
            <a:pPr lvl="1"/>
            <a:r>
              <a:rPr lang="en-US" smtClean="0"/>
              <a:t>Backup the database</a:t>
            </a:r>
            <a:endParaRPr lang="en-GB" smtClean="0"/>
          </a:p>
          <a:p>
            <a:pPr lvl="1"/>
            <a:r>
              <a:rPr lang="en-US" smtClean="0"/>
              <a:t>Copy the files to a removable device or create a network share</a:t>
            </a:r>
            <a:endParaRPr lang="en-GB" smtClean="0"/>
          </a:p>
          <a:p>
            <a:pPr lvl="0"/>
            <a:r>
              <a:rPr lang="en-US" smtClean="0"/>
              <a:t>On the SBS 2008 server</a:t>
            </a:r>
            <a:endParaRPr lang="en-GB" smtClean="0"/>
          </a:p>
          <a:p>
            <a:pPr lvl="1"/>
            <a:r>
              <a:rPr lang="en-US" smtClean="0"/>
              <a:t>Configure the DNS for the migrated site</a:t>
            </a:r>
            <a:endParaRPr lang="en-GB" smtClean="0"/>
          </a:p>
          <a:p>
            <a:pPr lvl="1"/>
            <a:r>
              <a:rPr lang="en-US" smtClean="0"/>
              <a:t>Import the data</a:t>
            </a:r>
            <a:endParaRPr lang="en-GB" smtClean="0"/>
          </a:p>
          <a:p>
            <a:pPr lvl="1"/>
            <a:r>
              <a:rPr lang="en-US" smtClean="0"/>
              <a:t>Create the OldCompanyWeb site</a:t>
            </a:r>
            <a:endParaRPr lang="en-GB" smtClean="0"/>
          </a:p>
          <a:p>
            <a:pPr lvl="1"/>
            <a:r>
              <a:rPr lang="en-US" smtClean="0"/>
              <a:t>Tidy up the site</a:t>
            </a:r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22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Migrating User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Migrating file shares</a:t>
            </a:r>
            <a:endParaRPr lang="en-GB" smtClean="0"/>
          </a:p>
          <a:p>
            <a:pPr lvl="0"/>
            <a:r>
              <a:rPr lang="en-US" smtClean="0"/>
              <a:t>Migrating the Fax data</a:t>
            </a:r>
            <a:endParaRPr lang="en-GB" smtClean="0"/>
          </a:p>
          <a:p>
            <a:pPr lvl="0"/>
            <a:r>
              <a:rPr lang="en-US" smtClean="0"/>
              <a:t>Migrate users and Groups</a:t>
            </a:r>
            <a:endParaRPr lang="en-GB" smtClean="0"/>
          </a:p>
          <a:p>
            <a:pPr lvl="0"/>
            <a:r>
              <a:rPr lang="en-US" smtClean="0"/>
              <a:t>Migrate LOB applications</a:t>
            </a:r>
            <a:endParaRPr lang="en-GB" smtClean="0"/>
          </a:p>
          <a:p>
            <a:pPr lvl="0"/>
            <a:r>
              <a:rPr lang="en-US" smtClean="0"/>
              <a:t>Finish the Migration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118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Securing the Server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Configuring the firewall ports</a:t>
            </a:r>
            <a:endParaRPr lang="en-GB" dirty="0"/>
          </a:p>
          <a:p>
            <a:pPr lvl="0"/>
            <a:r>
              <a:rPr lang="en-US" dirty="0"/>
              <a:t>Configuring and testing the backups</a:t>
            </a:r>
            <a:endParaRPr lang="en-GB" dirty="0"/>
          </a:p>
          <a:p>
            <a:pPr lvl="0"/>
            <a:r>
              <a:rPr lang="en-US" dirty="0"/>
              <a:t>Configuring </a:t>
            </a:r>
            <a:r>
              <a:rPr lang="en-US" dirty="0" smtClean="0"/>
              <a:t>anti-malware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40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Managing Users and Computers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Managing roles</a:t>
            </a:r>
            <a:endParaRPr lang="en-GB" dirty="0"/>
          </a:p>
          <a:p>
            <a:pPr lvl="0"/>
            <a:r>
              <a:rPr lang="en-US" dirty="0"/>
              <a:t>Adding Users</a:t>
            </a:r>
            <a:endParaRPr lang="en-GB" dirty="0"/>
          </a:p>
          <a:p>
            <a:pPr lvl="0"/>
            <a:r>
              <a:rPr lang="en-US" dirty="0"/>
              <a:t>Managing users storage</a:t>
            </a:r>
            <a:endParaRPr lang="en-GB" dirty="0"/>
          </a:p>
          <a:p>
            <a:pPr lvl="0"/>
            <a:r>
              <a:rPr lang="en-US" dirty="0"/>
              <a:t>Adding computers to the network</a:t>
            </a:r>
            <a:endParaRPr lang="en-GB" dirty="0"/>
          </a:p>
          <a:p>
            <a:pPr lvl="0"/>
            <a:r>
              <a:rPr lang="en-US" dirty="0"/>
              <a:t>Ensuring computers are up to date with updates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172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Tools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Windows SBS Console</a:t>
            </a:r>
            <a:endParaRPr lang="en-GB" dirty="0"/>
          </a:p>
          <a:p>
            <a:pPr lvl="0"/>
            <a:r>
              <a:rPr lang="en-US" dirty="0"/>
              <a:t>Windows SBS Console (Advanced Mode)</a:t>
            </a:r>
            <a:endParaRPr lang="en-GB" dirty="0"/>
          </a:p>
          <a:p>
            <a:pPr lvl="0"/>
            <a:r>
              <a:rPr lang="en-US" dirty="0"/>
              <a:t>Windows SBS Native Tools Management</a:t>
            </a:r>
            <a:endParaRPr lang="en-GB" dirty="0"/>
          </a:p>
          <a:p>
            <a:pPr lvl="0"/>
            <a:r>
              <a:rPr lang="en-US" dirty="0"/>
              <a:t>Exchange Management Shell</a:t>
            </a:r>
            <a:endParaRPr lang="en-GB" dirty="0"/>
          </a:p>
          <a:p>
            <a:pPr lvl="0"/>
            <a:r>
              <a:rPr lang="en-US" dirty="0"/>
              <a:t>Command Prompt run as Administrator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373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Management tasks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Daily maintenance check via reports</a:t>
            </a:r>
            <a:endParaRPr lang="en-GB" dirty="0" smtClean="0"/>
          </a:p>
          <a:p>
            <a:pPr lvl="0"/>
            <a:r>
              <a:rPr lang="en-US" dirty="0" smtClean="0"/>
              <a:t>Maintenance areas</a:t>
            </a:r>
            <a:endParaRPr lang="en-GB" dirty="0" smtClean="0"/>
          </a:p>
          <a:p>
            <a:pPr lvl="1"/>
            <a:r>
              <a:rPr lang="en-US" dirty="0" smtClean="0"/>
              <a:t>Security </a:t>
            </a:r>
            <a:endParaRPr lang="en-GB" dirty="0" smtClean="0"/>
          </a:p>
          <a:p>
            <a:pPr lvl="1"/>
            <a:r>
              <a:rPr lang="en-US" dirty="0" smtClean="0"/>
              <a:t>Backup and Recovery</a:t>
            </a:r>
            <a:endParaRPr lang="en-GB" dirty="0" smtClean="0"/>
          </a:p>
          <a:p>
            <a:pPr lvl="1"/>
            <a:r>
              <a:rPr lang="en-US" dirty="0" smtClean="0"/>
              <a:t>Forefront Updates</a:t>
            </a:r>
            <a:endParaRPr lang="en-GB" dirty="0" smtClean="0"/>
          </a:p>
          <a:p>
            <a:pPr lvl="1"/>
            <a:r>
              <a:rPr lang="en-US" dirty="0" smtClean="0"/>
              <a:t>Storage</a:t>
            </a:r>
            <a:endParaRPr lang="en-GB" dirty="0" smtClean="0"/>
          </a:p>
          <a:p>
            <a:pPr lvl="1"/>
            <a:r>
              <a:rPr lang="en-US" dirty="0" smtClean="0"/>
              <a:t>Event Log Messages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7017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381000" y="1813526"/>
            <a:ext cx="8382000" cy="448122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460375" marR="0" lvl="0" indent="-4603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Microsoft Learning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www.microsoft.com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/learning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Segoe"/>
              <a:ea typeface="+mn-ea"/>
              <a:cs typeface="+mn-cs"/>
            </a:endParaRPr>
          </a:p>
          <a:p>
            <a:pPr marL="460375" marR="0" lvl="0" indent="-4603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Springboard Series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www.microsoft.com/springboard</a:t>
            </a:r>
          </a:p>
          <a:p>
            <a:pPr marL="460375" marR="0" lvl="0" indent="-4603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tabLst/>
              <a:defRPr/>
            </a:pPr>
            <a:endParaRPr lang="en-US" sz="3200" dirty="0">
              <a:solidFill>
                <a:schemeClr val="tx2"/>
              </a:solidFill>
              <a:latin typeface="Segoe"/>
            </a:endParaRPr>
          </a:p>
          <a:p>
            <a:pPr marL="460375" marR="0" lvl="0" indent="-460375" algn="l" defTabSz="914363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My Blog and ability to buy book </a:t>
            </a:r>
          </a:p>
          <a:p>
            <a:pPr marL="917575" lvl="1" indent="-460375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uksbsguy.com or</a:t>
            </a:r>
          </a:p>
          <a:p>
            <a:pPr marL="917575" lvl="1" indent="-460375" algn="l"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Tx/>
              <a:buBlip>
                <a:blip r:embed="rId2"/>
              </a:buBlip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"/>
                <a:ea typeface="+mn-ea"/>
                <a:cs typeface="+mn-cs"/>
              </a:rPr>
              <a:t>davidoverton.com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Segoe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Thank-you</a:t>
            </a: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236" y="3833091"/>
            <a:ext cx="2329764" cy="3024909"/>
          </a:xfrm>
          <a:prstGeom prst="rect">
            <a:avLst/>
          </a:prstGeom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erris dir="l"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7-00029_template_v02white_Final">
  <a:themeElements>
    <a:clrScheme name="Custom 16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584D2E" mc:Ignorable=""/>
      </a:dk2>
      <a:lt2>
        <a:srgbClr xmlns:mc="http://schemas.openxmlformats.org/markup-compatibility/2006" xmlns:a14="http://schemas.microsoft.com/office/drawing/2010/main" val="EFE7C3" mc:Ignorable=""/>
      </a:lt2>
      <a:accent1>
        <a:srgbClr xmlns:mc="http://schemas.openxmlformats.org/markup-compatibility/2006" xmlns:a14="http://schemas.microsoft.com/office/drawing/2010/main" val="0B481E" mc:Ignorable=""/>
      </a:accent1>
      <a:accent2>
        <a:srgbClr xmlns:mc="http://schemas.openxmlformats.org/markup-compatibility/2006" xmlns:a14="http://schemas.microsoft.com/office/drawing/2010/main" val="AF0632" mc:Ignorable=""/>
      </a:accent2>
      <a:accent3>
        <a:srgbClr xmlns:mc="http://schemas.openxmlformats.org/markup-compatibility/2006" xmlns:a14="http://schemas.microsoft.com/office/drawing/2010/main" val="F5BC1D" mc:Ignorable=""/>
      </a:accent3>
      <a:accent4>
        <a:srgbClr xmlns:mc="http://schemas.openxmlformats.org/markup-compatibility/2006" xmlns:a14="http://schemas.microsoft.com/office/drawing/2010/main" val="CF7622" mc:Ignorable=""/>
      </a:accent4>
      <a:accent5>
        <a:srgbClr xmlns:mc="http://schemas.openxmlformats.org/markup-compatibility/2006" xmlns:a14="http://schemas.microsoft.com/office/drawing/2010/main" val="92C9E3" mc:Ignorable=""/>
      </a:accent5>
      <a:accent6>
        <a:srgbClr xmlns:mc="http://schemas.openxmlformats.org/markup-compatibility/2006" xmlns:a14="http://schemas.microsoft.com/office/drawing/2010/main" val="7C7C66" mc:Ignorable=""/>
      </a:accent6>
      <a:hlink>
        <a:srgbClr xmlns:mc="http://schemas.openxmlformats.org/markup-compatibility/2006" xmlns:a14="http://schemas.microsoft.com/office/drawing/2010/main" val="E9BC1F" mc:Ignorable=""/>
      </a:hlink>
      <a:folHlink>
        <a:srgbClr xmlns:mc="http://schemas.openxmlformats.org/markup-compatibility/2006" xmlns:a14="http://schemas.microsoft.com/office/drawing/2010/main" val="F0A43A" mc:Ignorable=""/>
      </a:folHlink>
    </a:clrScheme>
    <a:fontScheme name="7-00029_template_v02white_Final">
      <a:majorFont>
        <a:latin typeface="Segoe Semibold"/>
        <a:ea typeface=""/>
        <a:cs typeface=""/>
      </a:majorFont>
      <a:minorFont>
        <a:latin typeface="Sego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5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Segoe Semi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5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Segoe Semibold" pitchFamily="34" charset="0"/>
          </a:defRPr>
        </a:defPPr>
      </a:lstStyle>
    </a:lnDef>
  </a:objectDefaults>
  <a:extraClrSchemeLst>
    <a:extraClrScheme>
      <a:clrScheme name="7-00029_template_v02white_Final 1">
        <a:dk1>
          <a:srgbClr xmlns:mc="http://schemas.openxmlformats.org/markup-compatibility/2006" xmlns:a14="http://schemas.microsoft.com/office/drawing/2010/main" val="000000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30237F" mc:Ignorable=""/>
        </a:dk2>
        <a:lt2>
          <a:srgbClr xmlns:mc="http://schemas.openxmlformats.org/markup-compatibility/2006" xmlns:a14="http://schemas.microsoft.com/office/drawing/2010/main" val="FFFFFF" mc:Ignorable=""/>
        </a:lt2>
        <a:accent1>
          <a:srgbClr xmlns:mc="http://schemas.openxmlformats.org/markup-compatibility/2006" xmlns:a14="http://schemas.microsoft.com/office/drawing/2010/main" val="FFFFCC" mc:Ignorable=""/>
        </a:accent1>
        <a:accent2>
          <a:srgbClr xmlns:mc="http://schemas.openxmlformats.org/markup-compatibility/2006" xmlns:a14="http://schemas.microsoft.com/office/drawing/2010/main" val="66CC33" mc:Ignorable=""/>
        </a:accent2>
        <a:accent3>
          <a:srgbClr xmlns:mc="http://schemas.openxmlformats.org/markup-compatibility/2006" xmlns:a14="http://schemas.microsoft.com/office/drawing/2010/main" val="ADACC0" mc:Ignorable=""/>
        </a:accent3>
        <a:accent4>
          <a:srgbClr xmlns:mc="http://schemas.openxmlformats.org/markup-compatibility/2006" xmlns:a14="http://schemas.microsoft.com/office/drawing/2010/main" val="DADADA" mc:Ignorable=""/>
        </a:accent4>
        <a:accent5>
          <a:srgbClr xmlns:mc="http://schemas.openxmlformats.org/markup-compatibility/2006" xmlns:a14="http://schemas.microsoft.com/office/drawing/2010/main" val="FFFFE2" mc:Ignorable=""/>
        </a:accent5>
        <a:accent6>
          <a:srgbClr xmlns:mc="http://schemas.openxmlformats.org/markup-compatibility/2006" xmlns:a14="http://schemas.microsoft.com/office/drawing/2010/main" val="5CB92D" mc:Ignorable=""/>
        </a:accent6>
        <a:hlink>
          <a:srgbClr xmlns:mc="http://schemas.openxmlformats.org/markup-compatibility/2006" xmlns:a14="http://schemas.microsoft.com/office/drawing/2010/main" val="FF3300" mc:Ignorable=""/>
        </a:hlink>
        <a:folHlink>
          <a:srgbClr xmlns:mc="http://schemas.openxmlformats.org/markup-compatibility/2006" xmlns:a14="http://schemas.microsoft.com/office/drawing/2010/main" val="FFCC00" mc:Ignorable="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-00029_template_v02white_Final 2">
        <a:dk1>
          <a:srgbClr xmlns:mc="http://schemas.openxmlformats.org/markup-compatibility/2006" xmlns:a14="http://schemas.microsoft.com/office/drawing/2010/main" val="0099FF" mc:Ignorable=""/>
        </a:dk1>
        <a:lt1>
          <a:srgbClr xmlns:mc="http://schemas.openxmlformats.org/markup-compatibility/2006" xmlns:a14="http://schemas.microsoft.com/office/drawing/2010/main" val="FFFFFF" mc:Ignorable=""/>
        </a:lt1>
        <a:dk2>
          <a:srgbClr xmlns:mc="http://schemas.openxmlformats.org/markup-compatibility/2006" xmlns:a14="http://schemas.microsoft.com/office/drawing/2010/main" val="112E58" mc:Ignorable=""/>
        </a:dk2>
        <a:lt2>
          <a:srgbClr xmlns:mc="http://schemas.openxmlformats.org/markup-compatibility/2006" xmlns:a14="http://schemas.microsoft.com/office/drawing/2010/main" val="FFFFFF" mc:Ignorable=""/>
        </a:lt2>
        <a:accent1>
          <a:srgbClr xmlns:mc="http://schemas.openxmlformats.org/markup-compatibility/2006" xmlns:a14="http://schemas.microsoft.com/office/drawing/2010/main" val="FFFFCC" mc:Ignorable=""/>
        </a:accent1>
        <a:accent2>
          <a:srgbClr xmlns:mc="http://schemas.openxmlformats.org/markup-compatibility/2006" xmlns:a14="http://schemas.microsoft.com/office/drawing/2010/main" val="66CC33" mc:Ignorable=""/>
        </a:accent2>
        <a:accent3>
          <a:srgbClr xmlns:mc="http://schemas.openxmlformats.org/markup-compatibility/2006" xmlns:a14="http://schemas.microsoft.com/office/drawing/2010/main" val="AAADB4" mc:Ignorable=""/>
        </a:accent3>
        <a:accent4>
          <a:srgbClr xmlns:mc="http://schemas.openxmlformats.org/markup-compatibility/2006" xmlns:a14="http://schemas.microsoft.com/office/drawing/2010/main" val="DADADA" mc:Ignorable=""/>
        </a:accent4>
        <a:accent5>
          <a:srgbClr xmlns:mc="http://schemas.openxmlformats.org/markup-compatibility/2006" xmlns:a14="http://schemas.microsoft.com/office/drawing/2010/main" val="FFFFE2" mc:Ignorable=""/>
        </a:accent5>
        <a:accent6>
          <a:srgbClr xmlns:mc="http://schemas.openxmlformats.org/markup-compatibility/2006" xmlns:a14="http://schemas.microsoft.com/office/drawing/2010/main" val="5CB92D" mc:Ignorable=""/>
        </a:accent6>
        <a:hlink>
          <a:srgbClr xmlns:mc="http://schemas.openxmlformats.org/markup-compatibility/2006" xmlns:a14="http://schemas.microsoft.com/office/drawing/2010/main" val="FF3300" mc:Ignorable=""/>
        </a:hlink>
        <a:folHlink>
          <a:srgbClr xmlns:mc="http://schemas.openxmlformats.org/markup-compatibility/2006" xmlns:a14="http://schemas.microsoft.com/office/drawing/2010/main" val="FFCC00" mc:Ignorable="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BBE0E3" mc:Ignorable=""/>
      </a:accent1>
      <a:accent2>
        <a:srgbClr xmlns:mc="http://schemas.openxmlformats.org/markup-compatibility/2006" xmlns:a14="http://schemas.microsoft.com/office/drawing/2010/main" val="333399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DAEDEF" mc:Ignorable=""/>
      </a:accent5>
      <a:accent6>
        <a:srgbClr xmlns:mc="http://schemas.openxmlformats.org/markup-compatibility/2006" xmlns:a14="http://schemas.microsoft.com/office/drawing/2010/main" val="2D2D8A" mc:Ignorable=""/>
      </a:accent6>
      <a:hlink>
        <a:srgbClr xmlns:mc="http://schemas.openxmlformats.org/markup-compatibility/2006" xmlns:a14="http://schemas.microsoft.com/office/drawing/2010/main" val="009999" mc:Ignorable=""/>
      </a:hlink>
      <a:folHlink>
        <a:srgbClr xmlns:mc="http://schemas.openxmlformats.org/markup-compatibility/2006" xmlns:a14="http://schemas.microsoft.com/office/drawing/2010/main" val="99CC0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xmlns:mc="http://schemas.openxmlformats.org/markup-compatibility/2006" xmlns:a14="http://schemas.microsoft.com/office/drawing/2010/main" val="000000" mc:Ignorable=""/>
      </a:dk1>
      <a:lt1>
        <a:srgbClr xmlns:mc="http://schemas.openxmlformats.org/markup-compatibility/2006" xmlns:a14="http://schemas.microsoft.com/office/drawing/2010/main" val="FFFFFF" mc:Ignorable=""/>
      </a:lt1>
      <a:dk2>
        <a:srgbClr xmlns:mc="http://schemas.openxmlformats.org/markup-compatibility/2006" xmlns:a14="http://schemas.microsoft.com/office/drawing/2010/main" val="000000" mc:Ignorable=""/>
      </a:dk2>
      <a:lt2>
        <a:srgbClr xmlns:mc="http://schemas.openxmlformats.org/markup-compatibility/2006" xmlns:a14="http://schemas.microsoft.com/office/drawing/2010/main" val="808080" mc:Ignorable=""/>
      </a:lt2>
      <a:accent1>
        <a:srgbClr xmlns:mc="http://schemas.openxmlformats.org/markup-compatibility/2006" xmlns:a14="http://schemas.microsoft.com/office/drawing/2010/main" val="00CC99" mc:Ignorable=""/>
      </a:accent1>
      <a:accent2>
        <a:srgbClr xmlns:mc="http://schemas.openxmlformats.org/markup-compatibility/2006" xmlns:a14="http://schemas.microsoft.com/office/drawing/2010/main" val="3333CC" mc:Ignorable=""/>
      </a:accent2>
      <a:accent3>
        <a:srgbClr xmlns:mc="http://schemas.openxmlformats.org/markup-compatibility/2006" xmlns:a14="http://schemas.microsoft.com/office/drawing/2010/main" val="FFFFFF" mc:Ignorable=""/>
      </a:accent3>
      <a:accent4>
        <a:srgbClr xmlns:mc="http://schemas.openxmlformats.org/markup-compatibility/2006" xmlns:a14="http://schemas.microsoft.com/office/drawing/2010/main" val="000000" mc:Ignorable=""/>
      </a:accent4>
      <a:accent5>
        <a:srgbClr xmlns:mc="http://schemas.openxmlformats.org/markup-compatibility/2006" xmlns:a14="http://schemas.microsoft.com/office/drawing/2010/main" val="AAE2CA" mc:Ignorable=""/>
      </a:accent5>
      <a:accent6>
        <a:srgbClr xmlns:mc="http://schemas.openxmlformats.org/markup-compatibility/2006" xmlns:a14="http://schemas.microsoft.com/office/drawing/2010/main" val="2D2DB9" mc:Ignorable=""/>
      </a:accent6>
      <a:hlink>
        <a:srgbClr xmlns:mc="http://schemas.openxmlformats.org/markup-compatibility/2006" xmlns:a14="http://schemas.microsoft.com/office/drawing/2010/main" val="CCCCFF" mc:Ignorable=""/>
      </a:hlink>
      <a:folHlink>
        <a:srgbClr xmlns:mc="http://schemas.openxmlformats.org/markup-compatibility/2006" xmlns:a14="http://schemas.microsoft.com/office/drawing/2010/main" val="B2B2B2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1931</TotalTime>
  <Words>830</Words>
  <Application>Microsoft Office PowerPoint</Application>
  <PresentationFormat>On-screen Show (4:3)</PresentationFormat>
  <Paragraphs>170</Paragraphs>
  <Slides>26</Slides>
  <Notes>3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7-00029_template_v02white_Final</vt:lpstr>
      <vt:lpstr>SBS 2008 –  One year on David Overton http://davidoverton.com</vt:lpstr>
      <vt:lpstr>Agenda</vt:lpstr>
      <vt:lpstr>  </vt:lpstr>
      <vt:lpstr>Announcements</vt:lpstr>
      <vt:lpstr>SBS 2008</vt:lpstr>
      <vt:lpstr>What is SBS 2008?</vt:lpstr>
      <vt:lpstr>What technologies are in SBS 2008</vt:lpstr>
      <vt:lpstr>SBS 2008 and Hyper-V</vt:lpstr>
      <vt:lpstr>Scenario 1 – Windows Small Business Server 2008 Virtualized</vt:lpstr>
      <vt:lpstr>Scenario 2 – Windows Small Business Server 2008 Premium Edition Server Virtualized</vt:lpstr>
      <vt:lpstr>Moving from to SBS 2008</vt:lpstr>
      <vt:lpstr>What is the process to move to SBS 2008</vt:lpstr>
      <vt:lpstr>Preparation Process (part 1)</vt:lpstr>
      <vt:lpstr>Preparation Process (part 2)</vt:lpstr>
      <vt:lpstr>Reconfigure network</vt:lpstr>
      <vt:lpstr>Install SBS 2008</vt:lpstr>
      <vt:lpstr>Easy Migration?</vt:lpstr>
      <vt:lpstr>Start Migration Process</vt:lpstr>
      <vt:lpstr>Moving e-mail – it just takes time</vt:lpstr>
      <vt:lpstr>Migrating SharePoint</vt:lpstr>
      <vt:lpstr>Migrating User Data</vt:lpstr>
      <vt:lpstr>Securing the Server</vt:lpstr>
      <vt:lpstr>Managing Users and Computers</vt:lpstr>
      <vt:lpstr>Management Tools</vt:lpstr>
      <vt:lpstr>Management tasks</vt:lpstr>
      <vt:lpstr>Thank-you</vt:lpstr>
    </vt:vector>
  </TitlesOfParts>
  <Company>Microsoft Corporation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READ (hidden slide)</dc:title>
  <dc:creator>David Traina Design</dc:creator>
  <dc:description>Template design: scottk; Silver Fox Productions, Inc._x000d_
Formatter:_x000d_
Event Date:_x000d_
Event Location:_x000d_
Speech Length:_x000d_
Audience:_x000d_
Key Topics:</dc:description>
  <cp:lastModifiedBy>David Overton</cp:lastModifiedBy>
  <cp:revision>45</cp:revision>
  <dcterms:created xsi:type="dcterms:W3CDTF">2009-09-10T18:29:07Z</dcterms:created>
  <dcterms:modified xsi:type="dcterms:W3CDTF">2009-10-30T00:15:21Z</dcterms:modified>
</cp:coreProperties>
</file>