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8" r:id="rId1"/>
  </p:sldMasterIdLst>
  <p:notesMasterIdLst>
    <p:notesMasterId r:id="rId24"/>
  </p:notesMasterIdLst>
  <p:handoutMasterIdLst>
    <p:handoutMasterId r:id="rId25"/>
  </p:handoutMasterIdLst>
  <p:sldIdLst>
    <p:sldId id="505" r:id="rId2"/>
    <p:sldId id="512" r:id="rId3"/>
    <p:sldId id="511" r:id="rId4"/>
    <p:sldId id="495" r:id="rId5"/>
    <p:sldId id="436" r:id="rId6"/>
    <p:sldId id="489" r:id="rId7"/>
    <p:sldId id="494" r:id="rId8"/>
    <p:sldId id="491" r:id="rId9"/>
    <p:sldId id="480" r:id="rId10"/>
    <p:sldId id="493" r:id="rId11"/>
    <p:sldId id="498" r:id="rId12"/>
    <p:sldId id="470" r:id="rId13"/>
    <p:sldId id="509" r:id="rId14"/>
    <p:sldId id="510" r:id="rId15"/>
    <p:sldId id="502" r:id="rId16"/>
    <p:sldId id="501" r:id="rId17"/>
    <p:sldId id="507" r:id="rId18"/>
    <p:sldId id="513" r:id="rId19"/>
    <p:sldId id="508" r:id="rId20"/>
    <p:sldId id="497" r:id="rId21"/>
    <p:sldId id="506" r:id="rId22"/>
    <p:sldId id="344" r:id="rId23"/>
  </p:sldIdLst>
  <p:sldSz cx="10972800" cy="8229600" type="B4JIS"/>
  <p:notesSz cx="6934200" cy="9234488"/>
  <p:defaultTextStyle>
    <a:defPPr>
      <a:defRPr lang="en-US"/>
    </a:defPPr>
    <a:lvl1pPr marL="0" algn="l" defTabSz="1097104" rtl="0" eaLnBrk="1" latinLnBrk="0" hangingPunct="1">
      <a:defRPr sz="2200" kern="1200">
        <a:solidFill>
          <a:schemeClr val="tx1"/>
        </a:solidFill>
        <a:latin typeface="+mn-lt"/>
        <a:ea typeface="+mn-ea"/>
        <a:cs typeface="+mn-cs"/>
      </a:defRPr>
    </a:lvl1pPr>
    <a:lvl2pPr marL="548552" algn="l" defTabSz="1097104" rtl="0" eaLnBrk="1" latinLnBrk="0" hangingPunct="1">
      <a:defRPr sz="2200" kern="1200">
        <a:solidFill>
          <a:schemeClr val="tx1"/>
        </a:solidFill>
        <a:latin typeface="+mn-lt"/>
        <a:ea typeface="+mn-ea"/>
        <a:cs typeface="+mn-cs"/>
      </a:defRPr>
    </a:lvl2pPr>
    <a:lvl3pPr marL="1097104" algn="l" defTabSz="1097104" rtl="0" eaLnBrk="1" latinLnBrk="0" hangingPunct="1">
      <a:defRPr sz="2200" kern="1200">
        <a:solidFill>
          <a:schemeClr val="tx1"/>
        </a:solidFill>
        <a:latin typeface="+mn-lt"/>
        <a:ea typeface="+mn-ea"/>
        <a:cs typeface="+mn-cs"/>
      </a:defRPr>
    </a:lvl3pPr>
    <a:lvl4pPr marL="1645656" algn="l" defTabSz="1097104" rtl="0" eaLnBrk="1" latinLnBrk="0" hangingPunct="1">
      <a:defRPr sz="2200" kern="1200">
        <a:solidFill>
          <a:schemeClr val="tx1"/>
        </a:solidFill>
        <a:latin typeface="+mn-lt"/>
        <a:ea typeface="+mn-ea"/>
        <a:cs typeface="+mn-cs"/>
      </a:defRPr>
    </a:lvl4pPr>
    <a:lvl5pPr marL="2194210" algn="l" defTabSz="1097104" rtl="0" eaLnBrk="1" latinLnBrk="0" hangingPunct="1">
      <a:defRPr sz="2200" kern="1200">
        <a:solidFill>
          <a:schemeClr val="tx1"/>
        </a:solidFill>
        <a:latin typeface="+mn-lt"/>
        <a:ea typeface="+mn-ea"/>
        <a:cs typeface="+mn-cs"/>
      </a:defRPr>
    </a:lvl5pPr>
    <a:lvl6pPr marL="2742762" algn="l" defTabSz="1097104" rtl="0" eaLnBrk="1" latinLnBrk="0" hangingPunct="1">
      <a:defRPr sz="2200" kern="1200">
        <a:solidFill>
          <a:schemeClr val="tx1"/>
        </a:solidFill>
        <a:latin typeface="+mn-lt"/>
        <a:ea typeface="+mn-ea"/>
        <a:cs typeface="+mn-cs"/>
      </a:defRPr>
    </a:lvl6pPr>
    <a:lvl7pPr marL="3291312" algn="l" defTabSz="1097104" rtl="0" eaLnBrk="1" latinLnBrk="0" hangingPunct="1">
      <a:defRPr sz="2200" kern="1200">
        <a:solidFill>
          <a:schemeClr val="tx1"/>
        </a:solidFill>
        <a:latin typeface="+mn-lt"/>
        <a:ea typeface="+mn-ea"/>
        <a:cs typeface="+mn-cs"/>
      </a:defRPr>
    </a:lvl7pPr>
    <a:lvl8pPr marL="3839866" algn="l" defTabSz="1097104" rtl="0" eaLnBrk="1" latinLnBrk="0" hangingPunct="1">
      <a:defRPr sz="2200" kern="1200">
        <a:solidFill>
          <a:schemeClr val="tx1"/>
        </a:solidFill>
        <a:latin typeface="+mn-lt"/>
        <a:ea typeface="+mn-ea"/>
        <a:cs typeface="+mn-cs"/>
      </a:defRPr>
    </a:lvl8pPr>
    <a:lvl9pPr marL="4388418" algn="l" defTabSz="1097104" rtl="0" eaLnBrk="1" latinLnBrk="0" hangingPunct="1">
      <a:defRPr sz="22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1F703"/>
    <a:srgbClr val="58910D"/>
    <a:srgbClr val="8CE515"/>
    <a:srgbClr val="61D228"/>
    <a:srgbClr val="60B3E6"/>
    <a:srgbClr val="000000"/>
    <a:srgbClr val="454545"/>
    <a:srgbClr val="B0B0B0"/>
    <a:srgbClr val="552B1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320" autoAdjust="0"/>
    <p:restoredTop sz="98000" autoAdjust="0"/>
  </p:normalViewPr>
  <p:slideViewPr>
    <p:cSldViewPr snapToGrid="0">
      <p:cViewPr varScale="1">
        <p:scale>
          <a:sx n="89" d="100"/>
          <a:sy n="89" d="100"/>
        </p:scale>
        <p:origin x="-642" y="-120"/>
      </p:cViewPr>
      <p:guideLst>
        <p:guide orient="horz" pos="146"/>
        <p:guide orient="horz" pos="859"/>
        <p:guide orient="horz" pos="1436"/>
        <p:guide orient="horz"/>
        <p:guide orient="horz" pos="2591"/>
        <p:guide orient="horz" pos="3284"/>
        <p:guide orient="horz" pos="4634"/>
        <p:guide orient="horz" pos="5183"/>
        <p:guide pos="3456"/>
        <p:guide pos="288"/>
        <p:guide pos="546"/>
        <p:guide pos="6624"/>
        <p:guide pos="1036"/>
        <p:guide pos="6359"/>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showGuides="1">
      <p:cViewPr varScale="1">
        <p:scale>
          <a:sx n="88" d="100"/>
          <a:sy n="88" d="100"/>
        </p:scale>
        <p:origin x="-3179" y="-82"/>
      </p:cViewPr>
      <p:guideLst>
        <p:guide orient="horz" pos="2909"/>
        <p:guide pos="218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724"/>
          </a:xfrm>
          <a:prstGeom prst="rect">
            <a:avLst/>
          </a:prstGeom>
        </p:spPr>
        <p:txBody>
          <a:bodyPr vert="horz" lIns="92391" tIns="46195" rIns="92391" bIns="46195" rtlCol="0"/>
          <a:lstStyle>
            <a:lvl1pPr algn="l">
              <a:defRPr sz="1200"/>
            </a:lvl1pPr>
          </a:lstStyle>
          <a:p>
            <a:endParaRPr lang="en-US" dirty="0"/>
          </a:p>
        </p:txBody>
      </p:sp>
      <p:sp>
        <p:nvSpPr>
          <p:cNvPr id="3" name="Date Placeholder 2"/>
          <p:cNvSpPr>
            <a:spLocks noGrp="1"/>
          </p:cNvSpPr>
          <p:nvPr>
            <p:ph type="dt" sz="quarter" idx="1"/>
          </p:nvPr>
        </p:nvSpPr>
        <p:spPr>
          <a:xfrm>
            <a:off x="3927775" y="0"/>
            <a:ext cx="3004820" cy="461724"/>
          </a:xfrm>
          <a:prstGeom prst="rect">
            <a:avLst/>
          </a:prstGeom>
        </p:spPr>
        <p:txBody>
          <a:bodyPr vert="horz" lIns="92391" tIns="46195" rIns="92391" bIns="46195" rtlCol="0"/>
          <a:lstStyle>
            <a:lvl1pPr algn="r">
              <a:defRPr sz="1200"/>
            </a:lvl1pPr>
          </a:lstStyle>
          <a:p>
            <a:fld id="{1C3F5198-D814-4F07-A84F-942E63C84983}" type="datetimeFigureOut">
              <a:rPr lang="en-US" smtClean="0"/>
              <a:pPr/>
              <a:t>7/2/2007</a:t>
            </a:fld>
            <a:endParaRPr lang="en-US" dirty="0"/>
          </a:p>
        </p:txBody>
      </p:sp>
      <p:sp>
        <p:nvSpPr>
          <p:cNvPr id="4" name="Footer Placeholder 3"/>
          <p:cNvSpPr>
            <a:spLocks noGrp="1"/>
          </p:cNvSpPr>
          <p:nvPr>
            <p:ph type="ftr" sz="quarter" idx="2"/>
          </p:nvPr>
        </p:nvSpPr>
        <p:spPr>
          <a:xfrm>
            <a:off x="0" y="8771161"/>
            <a:ext cx="6317827" cy="461724"/>
          </a:xfrm>
          <a:prstGeom prst="rect">
            <a:avLst/>
          </a:prstGeom>
        </p:spPr>
        <p:txBody>
          <a:bodyPr vert="horz" lIns="92391" tIns="46195" rIns="92391" bIns="46195" rtlCol="0" anchor="b"/>
          <a:lstStyle>
            <a:lvl1pPr algn="l">
              <a:defRPr sz="1200"/>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17826" y="8771161"/>
            <a:ext cx="614769" cy="461724"/>
          </a:xfrm>
          <a:prstGeom prst="rect">
            <a:avLst/>
          </a:prstGeom>
        </p:spPr>
        <p:txBody>
          <a:bodyPr vert="horz" lIns="92391" tIns="46195" rIns="92391" bIns="46195" rtlCol="0" anchor="b"/>
          <a:lstStyle>
            <a:lvl1pPr algn="r">
              <a:defRPr sz="1200"/>
            </a:lvl1pPr>
          </a:lstStyle>
          <a:p>
            <a:fld id="{8980CB99-47E3-46F4-AAEB-3919FBEFC014}"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724"/>
          </a:xfrm>
          <a:prstGeom prst="rect">
            <a:avLst/>
          </a:prstGeom>
        </p:spPr>
        <p:txBody>
          <a:bodyPr vert="horz" lIns="92391" tIns="46195" rIns="92391" bIns="46195" rtlCol="0"/>
          <a:lstStyle>
            <a:lvl1pPr algn="l">
              <a:defRPr sz="1200"/>
            </a:lvl1pPr>
          </a:lstStyle>
          <a:p>
            <a:endParaRPr lang="en-US" dirty="0"/>
          </a:p>
        </p:txBody>
      </p:sp>
      <p:sp>
        <p:nvSpPr>
          <p:cNvPr id="3" name="Date Placeholder 2"/>
          <p:cNvSpPr>
            <a:spLocks noGrp="1"/>
          </p:cNvSpPr>
          <p:nvPr>
            <p:ph type="dt" idx="1"/>
          </p:nvPr>
        </p:nvSpPr>
        <p:spPr>
          <a:xfrm>
            <a:off x="3927775" y="0"/>
            <a:ext cx="3004820" cy="461724"/>
          </a:xfrm>
          <a:prstGeom prst="rect">
            <a:avLst/>
          </a:prstGeom>
        </p:spPr>
        <p:txBody>
          <a:bodyPr vert="horz" lIns="92391" tIns="46195" rIns="92391" bIns="46195" rtlCol="0"/>
          <a:lstStyle>
            <a:lvl1pPr algn="r">
              <a:defRPr sz="1200"/>
            </a:lvl1pPr>
          </a:lstStyle>
          <a:p>
            <a:fld id="{7C3FBCD4-166E-446F-AF18-7D4A0CF9AEF6}" type="datetimeFigureOut">
              <a:rPr lang="en-US" smtClean="0"/>
              <a:pPr/>
              <a:t>7/2/2007</a:t>
            </a:fld>
            <a:endParaRPr lang="en-US" dirty="0"/>
          </a:p>
        </p:txBody>
      </p:sp>
      <p:sp>
        <p:nvSpPr>
          <p:cNvPr id="4" name="Slide Image Placeholder 3"/>
          <p:cNvSpPr>
            <a:spLocks noGrp="1" noRot="1" noChangeAspect="1"/>
          </p:cNvSpPr>
          <p:nvPr>
            <p:ph type="sldImg" idx="2"/>
          </p:nvPr>
        </p:nvSpPr>
        <p:spPr>
          <a:xfrm>
            <a:off x="1157288" y="692150"/>
            <a:ext cx="4619625" cy="3463925"/>
          </a:xfrm>
          <a:prstGeom prst="rect">
            <a:avLst/>
          </a:prstGeom>
          <a:noFill/>
          <a:ln w="12700">
            <a:solidFill>
              <a:prstClr val="black"/>
            </a:solidFill>
          </a:ln>
        </p:spPr>
        <p:txBody>
          <a:bodyPr vert="horz" lIns="92391" tIns="46195" rIns="92391" bIns="46195" rtlCol="0" anchor="ctr"/>
          <a:lstStyle/>
          <a:p>
            <a:endParaRPr lang="en-US" dirty="0"/>
          </a:p>
        </p:txBody>
      </p:sp>
      <p:sp>
        <p:nvSpPr>
          <p:cNvPr id="5" name="Notes Placeholder 4"/>
          <p:cNvSpPr>
            <a:spLocks noGrp="1"/>
          </p:cNvSpPr>
          <p:nvPr>
            <p:ph type="body" sz="quarter" idx="3"/>
          </p:nvPr>
        </p:nvSpPr>
        <p:spPr>
          <a:xfrm>
            <a:off x="693420" y="4386382"/>
            <a:ext cx="5547360" cy="4155520"/>
          </a:xfrm>
          <a:prstGeom prst="rect">
            <a:avLst/>
          </a:prstGeom>
        </p:spPr>
        <p:txBody>
          <a:bodyPr vert="horz" lIns="92391" tIns="46195" rIns="92391" bIns="4619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1161"/>
            <a:ext cx="6240780" cy="461724"/>
          </a:xfrm>
          <a:prstGeom prst="rect">
            <a:avLst/>
          </a:prstGeom>
        </p:spPr>
        <p:txBody>
          <a:bodyPr vert="horz" lIns="92391" tIns="46195" rIns="92391" bIns="46195" rtlCol="0" anchor="b"/>
          <a:lstStyle>
            <a:lvl1pPr algn="l">
              <a:defRPr sz="500">
                <a:latin typeface="Segoe" pitchFamily="34" charset="0"/>
              </a:defRPr>
            </a:lvl1p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240780" y="8771161"/>
            <a:ext cx="691815" cy="461724"/>
          </a:xfrm>
          <a:prstGeom prst="rect">
            <a:avLst/>
          </a:prstGeom>
        </p:spPr>
        <p:txBody>
          <a:bodyPr vert="horz" lIns="92391" tIns="46195" rIns="92391" bIns="46195" rtlCol="0" anchor="b"/>
          <a:lstStyle>
            <a:lvl1pPr algn="r">
              <a:defRPr sz="1200"/>
            </a:lvl1pPr>
          </a:lstStyle>
          <a:p>
            <a:fld id="{8B263312-38AA-4E1E-B2B5-0F8F122B24FE}"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1097104" rtl="0" eaLnBrk="1" latinLnBrk="0" hangingPunct="1">
      <a:lnSpc>
        <a:spcPct val="90000"/>
      </a:lnSpc>
      <a:spcAft>
        <a:spcPts val="400"/>
      </a:spcAft>
      <a:defRPr sz="1100" kern="1200">
        <a:solidFill>
          <a:schemeClr val="tx1"/>
        </a:solidFill>
        <a:latin typeface="Segoe" pitchFamily="34" charset="0"/>
        <a:ea typeface="+mn-ea"/>
        <a:cs typeface="+mn-cs"/>
      </a:defRPr>
    </a:lvl1pPr>
    <a:lvl2pPr marL="255546" indent="-126980" algn="l" defTabSz="1097104" rtl="0" eaLnBrk="1" latinLnBrk="0" hangingPunct="1">
      <a:lnSpc>
        <a:spcPct val="90000"/>
      </a:lnSpc>
      <a:spcAft>
        <a:spcPts val="400"/>
      </a:spcAft>
      <a:buFont typeface="Arial" pitchFamily="34" charset="0"/>
      <a:buChar char="•"/>
      <a:defRPr sz="1100" kern="1200">
        <a:solidFill>
          <a:schemeClr val="tx1"/>
        </a:solidFill>
        <a:latin typeface="Segoe" pitchFamily="34" charset="0"/>
        <a:ea typeface="+mn-ea"/>
        <a:cs typeface="+mn-cs"/>
      </a:defRPr>
    </a:lvl2pPr>
    <a:lvl3pPr marL="393637" indent="-138090" algn="l" defTabSz="1097104" rtl="0" eaLnBrk="1" latinLnBrk="0" hangingPunct="1">
      <a:lnSpc>
        <a:spcPct val="90000"/>
      </a:lnSpc>
      <a:spcAft>
        <a:spcPts val="400"/>
      </a:spcAft>
      <a:buFont typeface="Arial" pitchFamily="34" charset="0"/>
      <a:buChar char="•"/>
      <a:defRPr sz="1100" kern="1200">
        <a:solidFill>
          <a:schemeClr val="tx1"/>
        </a:solidFill>
        <a:latin typeface="Segoe" pitchFamily="34" charset="0"/>
        <a:ea typeface="+mn-ea"/>
        <a:cs typeface="+mn-cs"/>
      </a:defRPr>
    </a:lvl3pPr>
    <a:lvl4pPr marL="579344" indent="-176184" algn="l" defTabSz="1097104" rtl="0" eaLnBrk="1" latinLnBrk="0" hangingPunct="1">
      <a:lnSpc>
        <a:spcPct val="90000"/>
      </a:lnSpc>
      <a:spcAft>
        <a:spcPts val="400"/>
      </a:spcAft>
      <a:buFont typeface="Arial" pitchFamily="34" charset="0"/>
      <a:buChar char="•"/>
      <a:defRPr sz="1100" kern="1200">
        <a:solidFill>
          <a:schemeClr val="tx1"/>
        </a:solidFill>
        <a:latin typeface="Segoe" pitchFamily="34" charset="0"/>
        <a:ea typeface="+mn-ea"/>
        <a:cs typeface="+mn-cs"/>
      </a:defRPr>
    </a:lvl4pPr>
    <a:lvl5pPr marL="738068" indent="-138090" algn="l" defTabSz="1097104" rtl="0" eaLnBrk="1" latinLnBrk="0" hangingPunct="1">
      <a:lnSpc>
        <a:spcPct val="90000"/>
      </a:lnSpc>
      <a:spcAft>
        <a:spcPts val="400"/>
      </a:spcAft>
      <a:buFont typeface="Arial" pitchFamily="34" charset="0"/>
      <a:buChar char="•"/>
      <a:defRPr sz="1100" kern="1200">
        <a:solidFill>
          <a:schemeClr val="tx1"/>
        </a:solidFill>
        <a:latin typeface="Segoe" pitchFamily="34" charset="0"/>
        <a:ea typeface="+mn-ea"/>
        <a:cs typeface="+mn-cs"/>
      </a:defRPr>
    </a:lvl5pPr>
    <a:lvl6pPr marL="2742762" algn="l" defTabSz="1097104" rtl="0" eaLnBrk="1" latinLnBrk="0" hangingPunct="1">
      <a:defRPr sz="1400" kern="1200">
        <a:solidFill>
          <a:schemeClr val="tx1"/>
        </a:solidFill>
        <a:latin typeface="+mn-lt"/>
        <a:ea typeface="+mn-ea"/>
        <a:cs typeface="+mn-cs"/>
      </a:defRPr>
    </a:lvl6pPr>
    <a:lvl7pPr marL="3291312" algn="l" defTabSz="1097104" rtl="0" eaLnBrk="1" latinLnBrk="0" hangingPunct="1">
      <a:defRPr sz="1400" kern="1200">
        <a:solidFill>
          <a:schemeClr val="tx1"/>
        </a:solidFill>
        <a:latin typeface="+mn-lt"/>
        <a:ea typeface="+mn-ea"/>
        <a:cs typeface="+mn-cs"/>
      </a:defRPr>
    </a:lvl7pPr>
    <a:lvl8pPr marL="3839866" algn="l" defTabSz="1097104" rtl="0" eaLnBrk="1" latinLnBrk="0" hangingPunct="1">
      <a:defRPr sz="1400" kern="1200">
        <a:solidFill>
          <a:schemeClr val="tx1"/>
        </a:solidFill>
        <a:latin typeface="+mn-lt"/>
        <a:ea typeface="+mn-ea"/>
        <a:cs typeface="+mn-cs"/>
      </a:defRPr>
    </a:lvl8pPr>
    <a:lvl9pPr marL="4388418" algn="l" defTabSz="1097104"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025F8989-2E2B-4EF8-BB82-2E0A7B6EDA0D}" type="datetime8">
              <a:rPr lang="en-US"/>
              <a:pPr/>
              <a:t>7/2/2007 5:18 PM</a:t>
            </a:fld>
            <a:endParaRPr lang="en-US"/>
          </a:p>
        </p:txBody>
      </p:sp>
      <p:sp>
        <p:nvSpPr>
          <p:cNvPr id="6" name="Rectangle 6"/>
          <p:cNvSpPr>
            <a:spLocks noGrp="1" noChangeArrowheads="1"/>
          </p:cNvSpPr>
          <p:nvPr>
            <p:ph type="ftr" sz="quarter" idx="4"/>
          </p:nvPr>
        </p:nvSpPr>
        <p:spPr>
          <a:ln/>
        </p:spPr>
        <p:txBody>
          <a:bodyPr/>
          <a:lstStyle/>
          <a:p>
            <a:pPr eaLnBrk="1" hangingPunct="1"/>
            <a:r>
              <a:rPr lang="en-US"/>
              <a:t>© 2004 Microsoft Corporation. All rights reserved.</a:t>
            </a:r>
          </a:p>
          <a:p>
            <a:r>
              <a:rPr lang="en-US"/>
              <a:t>This presentation is for informational purposes only. Microsoft makes no warranties, express or implied, in this summary.</a:t>
            </a:r>
            <a:endParaRPr lang="en-US" sz="1200">
              <a:latin typeface="Times New Roman" pitchFamily="18" charset="0"/>
            </a:endParaRPr>
          </a:p>
        </p:txBody>
      </p:sp>
      <p:sp>
        <p:nvSpPr>
          <p:cNvPr id="7" name="Rectangle 7"/>
          <p:cNvSpPr>
            <a:spLocks noGrp="1" noChangeArrowheads="1"/>
          </p:cNvSpPr>
          <p:nvPr>
            <p:ph type="sldNum" sz="quarter" idx="5"/>
          </p:nvPr>
        </p:nvSpPr>
        <p:spPr>
          <a:ln/>
        </p:spPr>
        <p:txBody>
          <a:bodyPr/>
          <a:lstStyle/>
          <a:p>
            <a:fld id="{5343A18B-C3FF-49CE-85CA-45F02DA1CBA5}" type="slidenum">
              <a:rPr lang="en-US"/>
              <a:pPr/>
              <a:t>5</a:t>
            </a:fld>
            <a:endParaRPr lang="en-US"/>
          </a:p>
        </p:txBody>
      </p:sp>
      <p:sp>
        <p:nvSpPr>
          <p:cNvPr id="432130" name="Rectangle 2"/>
          <p:cNvSpPr>
            <a:spLocks noGrp="1" noRot="1" noChangeAspect="1" noChangeArrowheads="1" noTextEdit="1"/>
          </p:cNvSpPr>
          <p:nvPr>
            <p:ph type="sldImg"/>
          </p:nvPr>
        </p:nvSpPr>
        <p:spPr>
          <a:ln/>
        </p:spPr>
      </p:sp>
      <p:sp>
        <p:nvSpPr>
          <p:cNvPr id="432131" name="Rectangle 3"/>
          <p:cNvSpPr>
            <a:spLocks noGrp="1" noChangeArrowheads="1"/>
          </p:cNvSpPr>
          <p:nvPr>
            <p:ph type="body" idx="1"/>
          </p:nvPr>
        </p:nvSpPr>
        <p:spPr/>
        <p:txBody>
          <a:bodyPr/>
          <a:lstStyle/>
          <a:p>
            <a:pPr lvl="1"/>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685A2C9-4102-42D7-8802-82469D0096E9}" type="datetime8">
              <a:rPr lang="ja-JP" altLang="en-US"/>
              <a:pPr/>
              <a:t>07/7/2 17時18分</a:t>
            </a:fld>
            <a:endParaRPr lang="en-US" altLang="ja-JP"/>
          </a:p>
        </p:txBody>
      </p:sp>
      <p:sp>
        <p:nvSpPr>
          <p:cNvPr id="6" name="Rectangle 6"/>
          <p:cNvSpPr>
            <a:spLocks noGrp="1" noChangeArrowheads="1"/>
          </p:cNvSpPr>
          <p:nvPr>
            <p:ph type="ftr" sz="quarter" idx="4"/>
          </p:nvPr>
        </p:nvSpPr>
        <p:spPr>
          <a:ln/>
        </p:spPr>
        <p:txBody>
          <a:bodyPr/>
          <a:lstStyle/>
          <a:p>
            <a:pPr eaLnBrk="1" hangingPunct="1"/>
            <a:r>
              <a:rPr lang="en-US" altLang="ja-JP"/>
              <a:t>©2006 Microsoft Corporation. All rights reserved.</a:t>
            </a:r>
          </a:p>
          <a:p>
            <a:r>
              <a:rPr lang="en-US" altLang="ja-JP"/>
              <a:t>This presentation is for informational purposes only. Microsoft makes no warranties, express or implied, in this summary.</a:t>
            </a:r>
          </a:p>
        </p:txBody>
      </p:sp>
      <p:sp>
        <p:nvSpPr>
          <p:cNvPr id="7" name="Rectangle 7"/>
          <p:cNvSpPr>
            <a:spLocks noGrp="1" noChangeArrowheads="1"/>
          </p:cNvSpPr>
          <p:nvPr>
            <p:ph type="sldNum" sz="quarter" idx="5"/>
          </p:nvPr>
        </p:nvSpPr>
        <p:spPr>
          <a:ln/>
        </p:spPr>
        <p:txBody>
          <a:bodyPr/>
          <a:lstStyle/>
          <a:p>
            <a:fld id="{4598EFCA-3B05-46E2-B144-938FC9B52EC6}" type="slidenum">
              <a:rPr lang="ja-JP" altLang="en-US"/>
              <a:pPr/>
              <a:t>12</a:t>
            </a:fld>
            <a:endParaRPr lang="en-US" altLang="ja-JP"/>
          </a:p>
        </p:txBody>
      </p:sp>
      <p:sp>
        <p:nvSpPr>
          <p:cNvPr id="872450" name="Rectangle 2"/>
          <p:cNvSpPr>
            <a:spLocks noGrp="1" noRot="1" noChangeAspect="1" noChangeArrowheads="1" noTextEdit="1"/>
          </p:cNvSpPr>
          <p:nvPr>
            <p:ph type="sldImg"/>
          </p:nvPr>
        </p:nvSpPr>
        <p:spPr>
          <a:xfrm>
            <a:off x="1157288" y="692150"/>
            <a:ext cx="4619625" cy="3463925"/>
          </a:xfrm>
          <a:ln/>
        </p:spPr>
      </p:sp>
      <p:sp>
        <p:nvSpPr>
          <p:cNvPr id="872451" name="Rectangle 3"/>
          <p:cNvSpPr>
            <a:spLocks noGrp="1" noChangeArrowheads="1"/>
          </p:cNvSpPr>
          <p:nvPr>
            <p:ph type="body" idx="1"/>
          </p:nvPr>
        </p:nvSpPr>
        <p:spPr>
          <a:xfrm>
            <a:off x="694048" y="4387013"/>
            <a:ext cx="5546104" cy="4155205"/>
          </a:xfrm>
        </p:spPr>
        <p:txBody>
          <a:bodyPr/>
          <a:lstStyle/>
          <a:p>
            <a:endParaRPr lang="en-A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8B263312-38AA-4E1E-B2B5-0F8F122B24FE}" type="slidenum">
              <a:rPr lang="en-US" smtClean="0"/>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7/2/2007 5:18 PM</a:t>
            </a:fld>
            <a:endParaRPr lang="en-US" dirty="0"/>
          </a:p>
        </p:txBody>
      </p:sp>
      <p:sp>
        <p:nvSpPr>
          <p:cNvPr id="6" name="Footer Placeholder 5"/>
          <p:cNvSpPr>
            <a:spLocks noGrp="1"/>
          </p:cNvSpPr>
          <p:nvPr>
            <p:ph type="ftr" sz="quarter" idx="12"/>
          </p:nvPr>
        </p:nvSpPr>
        <p:spPr/>
        <p:txBody>
          <a:bodyPr/>
          <a:lstStyle/>
          <a:p>
            <a:r>
              <a:rPr lang="en-US"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rPr>
            </a:br>
            <a:r>
              <a:rPr lang="en-US" dirty="0"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66775" y="1693863"/>
            <a:ext cx="9228138" cy="1828193"/>
          </a:xfrm>
        </p:spPr>
        <p:txBody>
          <a:bodyPr/>
          <a:lstStyle>
            <a:lvl1pPr>
              <a:lnSpc>
                <a:spcPct val="90000"/>
              </a:lnSpc>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866774" y="5213350"/>
            <a:ext cx="9228139" cy="498598"/>
          </a:xfrm>
        </p:spPr>
        <p:txBody>
          <a:bodyPr/>
          <a:lstStyle>
            <a:lvl1pPr marL="0" indent="0" algn="l">
              <a:lnSpc>
                <a:spcPct val="90000"/>
              </a:lnSpc>
              <a:spcBef>
                <a:spcPts val="0"/>
              </a:spcBef>
              <a:buNone/>
              <a:defRPr sz="3600">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866776" y="2838450"/>
            <a:ext cx="9228138" cy="1828193"/>
          </a:xfrm>
        </p:spPr>
        <p:txBody>
          <a:bodyPr/>
          <a:lstStyle>
            <a:lvl1pPr>
              <a:lnSpc>
                <a:spcPct val="90000"/>
              </a:lnSpc>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643063" y="5213350"/>
            <a:ext cx="8451850" cy="553998"/>
          </a:xfrm>
        </p:spPr>
        <p:txBody>
          <a:bodyPr/>
          <a:lstStyle>
            <a:lvl1pPr marL="0" indent="0" algn="l">
              <a:lnSpc>
                <a:spcPct val="90000"/>
              </a:lnSpc>
              <a:spcBef>
                <a:spcPts val="0"/>
              </a:spcBef>
              <a:buNone/>
              <a:defRPr>
                <a:solidFill>
                  <a:schemeClr val="tx1">
                    <a:tint val="75000"/>
                  </a:schemeClr>
                </a:solidFill>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p:nvPr>
        </p:nvSpPr>
        <p:spPr>
          <a:xfrm>
            <a:off x="1643063" y="862866"/>
            <a:ext cx="8451850" cy="1661993"/>
          </a:xfrm>
        </p:spPr>
        <p:txBody>
          <a:bodyPr anchor="b">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2000" b="1" i="1" u="none" strike="noStrike" kern="1200" cap="none" spc="-770" normalizeH="0" baseline="0" noProof="0" dirty="0" smtClean="0">
                <a:ln w="11430"/>
                <a:gradFill>
                  <a:gsLst>
                    <a:gs pos="0">
                      <a:srgbClr val="FFFFFF"/>
                    </a:gs>
                    <a:gs pos="49000">
                      <a:srgbClr val="B0E9EA"/>
                    </a:gs>
                    <a:gs pos="100000">
                      <a:srgbClr val="8BD1BB"/>
                    </a:gs>
                  </a:gsLst>
                  <a:lin ang="5400000"/>
                </a:gradFill>
                <a:effectLst>
                  <a:outerShdw blurRad="50800" dist="39000" dir="5460000" algn="tl">
                    <a:srgbClr val="000000">
                      <a:alpha val="38000"/>
                    </a:srgbClr>
                  </a:outerShdw>
                </a:effectLst>
                <a:uLnTx/>
                <a:uFillTx/>
                <a:latin typeface="Segoe" pitchFamily="34" charset="0"/>
                <a:ea typeface="+mn-ea"/>
                <a:cs typeface="+mn-cs"/>
              </a:defRPr>
            </a:lvl1pPr>
          </a:lstStyle>
          <a:p>
            <a:pPr lvl="0"/>
            <a:r>
              <a:rPr lang="en-US" smtClean="0"/>
              <a:t>Click to edit Master text styles</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457200" y="1693863"/>
            <a:ext cx="10058400" cy="265303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95450"/>
            <a:ext cx="10058400" cy="2653034"/>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93863"/>
            <a:ext cx="4937760" cy="2810161"/>
          </a:xfrm>
        </p:spPr>
        <p:txBody>
          <a:bodyPr/>
          <a:lstStyle>
            <a:lvl1pPr marL="407988" indent="-407988">
              <a:lnSpc>
                <a:spcPct val="90000"/>
              </a:lnSpc>
              <a:defRPr sz="3400"/>
            </a:lvl1pPr>
            <a:lvl2pPr marL="808038" indent="-390525">
              <a:lnSpc>
                <a:spcPct val="90000"/>
              </a:lnSpc>
              <a:defRPr sz="2900"/>
            </a:lvl2pPr>
            <a:lvl3pPr marL="1144588" indent="-346075">
              <a:lnSpc>
                <a:spcPct val="90000"/>
              </a:lnSpc>
              <a:defRPr sz="2400"/>
            </a:lvl3pPr>
            <a:lvl4pPr marL="1473200" indent="-328613">
              <a:lnSpc>
                <a:spcPct val="90000"/>
              </a:lnSpc>
              <a:defRPr sz="2200"/>
            </a:lvl4pPr>
            <a:lvl5pPr marL="1819275" indent="-336550">
              <a:lnSpc>
                <a:spcPct val="90000"/>
              </a:lnSpc>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77840" y="1693863"/>
            <a:ext cx="4937760" cy="2810161"/>
          </a:xfrm>
        </p:spPr>
        <p:txBody>
          <a:bodyPr/>
          <a:lstStyle>
            <a:lvl1pPr marL="417513" indent="-417513">
              <a:lnSpc>
                <a:spcPct val="90000"/>
              </a:lnSpc>
              <a:defRPr sz="3400"/>
            </a:lvl1pPr>
            <a:lvl2pPr marL="808038" indent="-407988">
              <a:lnSpc>
                <a:spcPct val="90000"/>
              </a:lnSpc>
              <a:defRPr sz="2900"/>
            </a:lvl2pPr>
            <a:lvl3pPr marL="1154113" indent="-363538">
              <a:lnSpc>
                <a:spcPct val="90000"/>
              </a:lnSpc>
              <a:defRPr sz="2400"/>
            </a:lvl3pPr>
            <a:lvl4pPr marL="1473200" indent="-319088">
              <a:lnSpc>
                <a:spcPct val="90000"/>
              </a:lnSpc>
              <a:defRPr sz="2200"/>
            </a:lvl4pPr>
            <a:lvl5pPr marL="1819275" indent="-328613">
              <a:lnSpc>
                <a:spcPct val="90000"/>
              </a:lnSpc>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93863"/>
            <a:ext cx="4937760" cy="830997"/>
          </a:xfrm>
        </p:spPr>
        <p:txBody>
          <a:bodyPr anchor="b"/>
          <a:lstStyle>
            <a:lvl1pPr marL="0" indent="0">
              <a:lnSpc>
                <a:spcPct val="90000"/>
              </a:lnSpc>
              <a:spcBef>
                <a:spcPts val="0"/>
              </a:spcBef>
              <a:buNone/>
              <a:defRPr sz="30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457199" y="2609850"/>
            <a:ext cx="4937760" cy="2443746"/>
          </a:xfrm>
        </p:spPr>
        <p:txBody>
          <a:bodyPr/>
          <a:lstStyle>
            <a:lvl1pPr marL="338138" indent="-338138">
              <a:defRPr sz="2800"/>
            </a:lvl1pPr>
            <a:lvl2pPr marL="674688" indent="-319088">
              <a:defRPr sz="2400"/>
            </a:lvl2pPr>
            <a:lvl3pPr marL="976313" indent="-292100">
              <a:defRPr sz="2200"/>
            </a:lvl3pPr>
            <a:lvl4pPr marL="1260475" indent="-274638">
              <a:defRPr sz="2000"/>
            </a:lvl4pPr>
            <a:lvl5pPr marL="1535113" indent="-247650">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75176" y="1693863"/>
            <a:ext cx="4940423" cy="830997"/>
          </a:xfrm>
        </p:spPr>
        <p:txBody>
          <a:bodyPr anchor="b"/>
          <a:lstStyle>
            <a:lvl1pPr marL="0" indent="0">
              <a:lnSpc>
                <a:spcPct val="90000"/>
              </a:lnSpc>
              <a:spcBef>
                <a:spcPts val="0"/>
              </a:spcBef>
              <a:buNone/>
              <a:defRPr sz="30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5574030" y="2609850"/>
            <a:ext cx="4941569" cy="2443746"/>
          </a:xfrm>
        </p:spPr>
        <p:txBody>
          <a:bodyPr/>
          <a:lstStyle>
            <a:lvl1pPr marL="355600" indent="-355600">
              <a:defRPr sz="2800"/>
            </a:lvl1pPr>
            <a:lvl2pPr marL="684213" indent="-328613">
              <a:defRPr sz="2400"/>
            </a:lvl2pPr>
            <a:lvl3pPr marL="985838" indent="-293688">
              <a:defRPr sz="2200"/>
            </a:lvl3pPr>
            <a:lvl4pPr marL="1260475" indent="-284163">
              <a:defRPr sz="2000"/>
            </a:lvl4pPr>
            <a:lvl5pPr marL="1535113" indent="-265113">
              <a:defRPr sz="20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gray">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457200" y="1693863"/>
            <a:ext cx="10058400" cy="2905411"/>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457200" y="1693863"/>
            <a:ext cx="10058400" cy="2905411"/>
          </a:xfrm>
        </p:spPr>
        <p:txBody>
          <a:bodyPr/>
          <a:lstStyle>
            <a:lvl1pPr>
              <a:buClr>
                <a:schemeClr val="tx1"/>
              </a:buClr>
              <a:buSzPct val="70000"/>
              <a:buFont typeface="Wingdings" pitchFamily="2" charset="2"/>
              <a:buChar char="l"/>
              <a:defRPr/>
            </a:lvl1pPr>
            <a:lvl2pPr>
              <a:buClr>
                <a:schemeClr val="tx1"/>
              </a:buClr>
              <a:buSzPct val="70000"/>
              <a:buFont typeface="Wingdings" pitchFamily="2" charset="2"/>
              <a:buChar char="l"/>
              <a:defRPr/>
            </a:lvl2pPr>
            <a:lvl3pPr>
              <a:buClr>
                <a:schemeClr val="tx1"/>
              </a:buClr>
              <a:buSzPct val="70000"/>
              <a:buFont typeface="Wingdings" pitchFamily="2" charset="2"/>
              <a:buChar char="l"/>
              <a:defRPr/>
            </a:lvl3pPr>
            <a:lvl4pPr>
              <a:buClr>
                <a:schemeClr val="tx1"/>
              </a:buClr>
              <a:buSzPct val="70000"/>
              <a:buFont typeface="Wingdings" pitchFamily="2" charset="2"/>
              <a:buChar char="l"/>
              <a:defRPr/>
            </a:lvl4pPr>
            <a:lvl5pPr>
              <a:buClr>
                <a:schemeClr val="tx1"/>
              </a:buClr>
              <a:buSzPct val="70000"/>
              <a:buFont typeface="Wingdings" pitchFamily="2" charset="2"/>
              <a:buChar char="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7486650"/>
            <a:ext cx="10972801" cy="742950"/>
          </a:xfrm>
          <a:solidFill>
            <a:srgbClr val="FFFF99"/>
          </a:solidFill>
        </p:spPr>
        <p:txBody>
          <a:bodyPr lIns="182880" tIns="91440" rIns="182880" bIns="91440" anchor="b">
            <a:noAutofit/>
          </a:bodyPr>
          <a:lstStyle>
            <a:lvl1pPr algn="r">
              <a:buFont typeface="Arial" pitchFamily="34" charset="0"/>
              <a:buNone/>
              <a:defRPr>
                <a:solidFill>
                  <a:srgbClr val="000000"/>
                </a:solidFill>
                <a:effectLst/>
                <a:latin typeface="Segoe Semibold" pitchFamily="34" charset="0"/>
              </a:defRPr>
            </a:lvl1pPr>
          </a:lstStyle>
          <a:p>
            <a:pPr lvl="0"/>
            <a:r>
              <a:rPr lang="en-US" smtClean="0"/>
              <a:t>Click to edit Master text styles</a:t>
            </a:r>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6225"/>
            <a:ext cx="10058400" cy="830263"/>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5123" name="Text Placeholder 2"/>
          <p:cNvSpPr>
            <a:spLocks noGrp="1"/>
          </p:cNvSpPr>
          <p:nvPr>
            <p:ph type="body" idx="1"/>
          </p:nvPr>
        </p:nvSpPr>
        <p:spPr bwMode="auto">
          <a:xfrm>
            <a:off x="457200" y="1695450"/>
            <a:ext cx="10058400" cy="265271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1" tx1="lt1" bg2="dk2" tx2="lt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fade/>
  </p:transition>
  <p:txStyles>
    <p:titleStyle>
      <a:lvl1pPr algn="l" defTabSz="1096963" rtl="0" eaLnBrk="1" fontAlgn="base" hangingPunct="1">
        <a:lnSpc>
          <a:spcPct val="90000"/>
        </a:lnSpc>
        <a:spcBef>
          <a:spcPct val="0"/>
        </a:spcBef>
        <a:spcAft>
          <a:spcPct val="0"/>
        </a:spcAft>
        <a:defRPr lang="en-US" sz="6000" kern="1200" spc="-150" dirty="0">
          <a:ln w="3175">
            <a:noFill/>
          </a:ln>
          <a:gradFill flip="none" rotWithShape="1">
            <a:gsLst>
              <a:gs pos="20000">
                <a:srgbClr val="FFFFFF"/>
              </a:gs>
              <a:gs pos="50000">
                <a:srgbClr val="FFFF99"/>
              </a:gs>
              <a:gs pos="80000">
                <a:srgbClr val="FFC45B"/>
              </a:gs>
            </a:gsLst>
            <a:lin ang="5400000" scaled="0"/>
            <a:tileRect/>
          </a:gradFill>
          <a:effectLst>
            <a:outerShdw blurRad="50800" dist="38100" dir="2700000" algn="tl" rotWithShape="0">
              <a:prstClr val="black">
                <a:alpha val="40000"/>
              </a:prstClr>
            </a:outerShdw>
          </a:effectLst>
          <a:latin typeface="Segoe" pitchFamily="34" charset="0"/>
          <a:ea typeface="+mn-ea"/>
          <a:cs typeface="Arial" charset="0"/>
        </a:defRPr>
      </a:lvl1pPr>
      <a:lvl2pPr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2pPr>
      <a:lvl3pPr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3pPr>
      <a:lvl4pPr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4pPr>
      <a:lvl5pPr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5pPr>
      <a:lvl6pPr marL="457200"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6pPr>
      <a:lvl7pPr marL="914400"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7pPr>
      <a:lvl8pPr marL="1371600"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8pPr>
      <a:lvl9pPr marL="1828800" algn="l" defTabSz="1096963" rtl="0" eaLnBrk="1" fontAlgn="base" hangingPunct="1">
        <a:lnSpc>
          <a:spcPct val="90000"/>
        </a:lnSpc>
        <a:spcBef>
          <a:spcPct val="0"/>
        </a:spcBef>
        <a:spcAft>
          <a:spcPct val="0"/>
        </a:spcAft>
        <a:defRPr sz="6000">
          <a:solidFill>
            <a:schemeClr val="tx1"/>
          </a:solidFill>
          <a:latin typeface="Segoe" pitchFamily="34" charset="0"/>
          <a:cs typeface="Arial" charset="0"/>
        </a:defRPr>
      </a:lvl9pPr>
    </p:titleStyle>
    <p:bodyStyle>
      <a:lvl1pPr marL="461963" indent="-461963" algn="l" defTabSz="1096963" rtl="0" eaLnBrk="1" fontAlgn="base" hangingPunct="1">
        <a:lnSpc>
          <a:spcPct val="90000"/>
        </a:lnSpc>
        <a:spcBef>
          <a:spcPct val="20000"/>
        </a:spcBef>
        <a:spcAft>
          <a:spcPct val="0"/>
        </a:spcAft>
        <a:buBlip>
          <a:blip r:embed="rId14"/>
        </a:buBlip>
        <a:defRPr sz="4000" kern="1200">
          <a:solidFill>
            <a:schemeClr val="tx1"/>
          </a:solidFill>
          <a:latin typeface="+mn-lt"/>
          <a:ea typeface="+mn-ea"/>
          <a:cs typeface="+mn-cs"/>
        </a:defRPr>
      </a:lvl1pPr>
      <a:lvl2pPr marL="887413" indent="-434975" algn="l" defTabSz="1096963" rtl="0" eaLnBrk="1" fontAlgn="base" hangingPunct="1">
        <a:lnSpc>
          <a:spcPct val="90000"/>
        </a:lnSpc>
        <a:spcBef>
          <a:spcPct val="20000"/>
        </a:spcBef>
        <a:spcAft>
          <a:spcPct val="0"/>
        </a:spcAft>
        <a:buBlip>
          <a:blip r:embed="rId14"/>
        </a:buBlip>
        <a:defRPr sz="3600" kern="1200">
          <a:solidFill>
            <a:schemeClr val="tx1"/>
          </a:solidFill>
          <a:latin typeface="+mn-lt"/>
          <a:ea typeface="+mn-ea"/>
          <a:cs typeface="+mn-cs"/>
        </a:defRPr>
      </a:lvl2pPr>
      <a:lvl3pPr marL="1322388" indent="-417513" algn="l" defTabSz="1096963" rtl="0" eaLnBrk="1" fontAlgn="base" hangingPunct="1">
        <a:lnSpc>
          <a:spcPct val="90000"/>
        </a:lnSpc>
        <a:spcBef>
          <a:spcPct val="20000"/>
        </a:spcBef>
        <a:spcAft>
          <a:spcPct val="0"/>
        </a:spcAft>
        <a:buBlip>
          <a:blip r:embed="rId14"/>
        </a:buBlip>
        <a:defRPr sz="3200" kern="1200">
          <a:solidFill>
            <a:schemeClr val="tx1"/>
          </a:solidFill>
          <a:latin typeface="+mn-lt"/>
          <a:ea typeface="+mn-ea"/>
          <a:cs typeface="+mn-cs"/>
        </a:defRPr>
      </a:lvl3pPr>
      <a:lvl4pPr marL="1704975" indent="-382588" algn="l" defTabSz="1096963" rtl="0" eaLnBrk="1" fontAlgn="base" hangingPunct="1">
        <a:lnSpc>
          <a:spcPct val="90000"/>
        </a:lnSpc>
        <a:spcBef>
          <a:spcPct val="20000"/>
        </a:spcBef>
        <a:spcAft>
          <a:spcPct val="0"/>
        </a:spcAft>
        <a:buBlip>
          <a:blip r:embed="rId14"/>
        </a:buBlip>
        <a:defRPr sz="2800" kern="1200">
          <a:solidFill>
            <a:schemeClr val="tx1"/>
          </a:solidFill>
          <a:latin typeface="+mn-lt"/>
          <a:ea typeface="+mn-ea"/>
          <a:cs typeface="+mn-cs"/>
        </a:defRPr>
      </a:lvl4pPr>
      <a:lvl5pPr marL="2112963" indent="-382588" algn="l" defTabSz="1096963" rtl="0" eaLnBrk="1" fontAlgn="base" hangingPunct="1">
        <a:lnSpc>
          <a:spcPct val="90000"/>
        </a:lnSpc>
        <a:spcBef>
          <a:spcPct val="20000"/>
        </a:spcBef>
        <a:spcAft>
          <a:spcPct val="0"/>
        </a:spcAft>
        <a:buBlip>
          <a:blip r:embed="rId14"/>
        </a:buBlip>
        <a:defRPr sz="2800" kern="1200">
          <a:solidFill>
            <a:schemeClr val="tx1"/>
          </a:solidFill>
          <a:latin typeface="+mn-lt"/>
          <a:ea typeface="+mn-ea"/>
          <a:cs typeface="+mn-cs"/>
        </a:defRPr>
      </a:lvl5pPr>
      <a:lvl6pPr marL="301752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6616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11480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63440" indent="-274320" algn="l" defTabSz="1097280"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Users\doverton\Videos\YouTube%20-%20First%20IT%20Professiona.wmv"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52.jpeg"/><Relationship Id="rId11" Type="http://schemas.openxmlformats.org/officeDocument/2006/relationships/image" Target="../media/image57.jpe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4.png"/><Relationship Id="rId4" Type="http://schemas.openxmlformats.org/officeDocument/2006/relationships/image" Target="../media/image59.png"/><Relationship Id="rId9" Type="http://schemas.openxmlformats.org/officeDocument/2006/relationships/image" Target="../media/image63.png"/></Relationships>
</file>

<file path=ppt/slides/_rels/slide2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t's not what the software does, it's what the user does.jpg"/>
          <p:cNvPicPr>
            <a:picLocks noChangeAspect="1"/>
          </p:cNvPicPr>
          <p:nvPr/>
        </p:nvPicPr>
        <p:blipFill>
          <a:blip r:embed="rId3" cstate="print"/>
          <a:stretch>
            <a:fillRect/>
          </a:stretch>
        </p:blipFill>
        <p:spPr>
          <a:xfrm>
            <a:off x="0" y="0"/>
            <a:ext cx="10972800" cy="6795513"/>
          </a:xfrm>
          <a:prstGeom prst="rect">
            <a:avLst/>
          </a:prstGeom>
        </p:spPr>
      </p:pic>
      <p:sp>
        <p:nvSpPr>
          <p:cNvPr id="3" name="Rectangle 2"/>
          <p:cNvSpPr/>
          <p:nvPr/>
        </p:nvSpPr>
        <p:spPr bwMode="auto">
          <a:xfrm>
            <a:off x="11386" y="6741042"/>
            <a:ext cx="10962000" cy="1488558"/>
          </a:xfrm>
          <a:prstGeom prst="rect">
            <a:avLst/>
          </a:prstGeom>
          <a:solidFill>
            <a:schemeClr val="tx1"/>
          </a:solidFill>
          <a:ln>
            <a:noFill/>
            <a:headEnd type="none" w="med" len="med"/>
            <a:tailEnd type="none" w="med" len="med"/>
          </a:ln>
          <a:effectLst>
            <a:softEdge rad="31750"/>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r>
              <a:rPr kumimoji="0" lang="en-GB" sz="2800" b="1" i="0" u="none" strike="noStrike" cap="none" normalizeH="0" baseline="0" dirty="0" smtClean="0">
                <a:solidFill>
                  <a:schemeClr val="bg1"/>
                </a:solidFill>
                <a:latin typeface="Comic Sans MS" pitchFamily="66" charset="0"/>
              </a:rPr>
              <a:t>David Overton – Transforming Businesses</a:t>
            </a:r>
            <a:r>
              <a:rPr kumimoji="0" lang="en-GB" sz="2800" b="1" i="0" u="none" strike="noStrike" cap="none" normalizeH="0" dirty="0" smtClean="0">
                <a:solidFill>
                  <a:schemeClr val="bg1"/>
                </a:solidFill>
                <a:latin typeface="Comic Sans MS" pitchFamily="66" charset="0"/>
              </a:rPr>
              <a:t> for the future</a:t>
            </a:r>
            <a:endParaRPr kumimoji="0" lang="en-GB" sz="2800" b="1" i="0" u="none" strike="noStrike" cap="none" normalizeH="0" baseline="0" dirty="0" smtClean="0">
              <a:solidFill>
                <a:schemeClr val="bg1"/>
              </a:solidFill>
              <a:latin typeface="Comic Sans MS" pitchFamily="66" charset="0"/>
            </a:endParaRPr>
          </a:p>
          <a:p>
            <a:pPr marL="0" marR="0" indent="0" algn="ctr" defTabSz="1096963" rtl="0" eaLnBrk="1" fontAlgn="base" latinLnBrk="0" hangingPunct="1">
              <a:lnSpc>
                <a:spcPct val="100000"/>
              </a:lnSpc>
              <a:spcBef>
                <a:spcPct val="0"/>
              </a:spcBef>
              <a:spcAft>
                <a:spcPct val="0"/>
              </a:spcAft>
              <a:buClrTx/>
              <a:buSzTx/>
              <a:buFontTx/>
              <a:buNone/>
              <a:tabLst/>
            </a:pPr>
            <a:r>
              <a:rPr lang="en-GB" sz="2800" b="1" dirty="0" smtClean="0">
                <a:solidFill>
                  <a:schemeClr val="bg1"/>
                </a:solidFill>
                <a:latin typeface="Comic Sans MS" pitchFamily="66" charset="0"/>
              </a:rPr>
              <a:t>http://uksbsguy.com	doverton@microsoft.com</a:t>
            </a:r>
          </a:p>
          <a:p>
            <a:pPr marL="0" marR="0" indent="0" algn="ctr" defTabSz="1096963" rtl="0" eaLnBrk="1" fontAlgn="base" latinLnBrk="0" hangingPunct="1">
              <a:lnSpc>
                <a:spcPct val="100000"/>
              </a:lnSpc>
              <a:spcBef>
                <a:spcPct val="0"/>
              </a:spcBef>
              <a:spcAft>
                <a:spcPct val="0"/>
              </a:spcAft>
              <a:buClrTx/>
              <a:buSzTx/>
              <a:buFontTx/>
              <a:buNone/>
              <a:tabLst/>
            </a:pPr>
            <a:r>
              <a:rPr lang="en-GB" sz="2800" b="1" dirty="0" smtClean="0">
                <a:solidFill>
                  <a:schemeClr val="bg1"/>
                </a:solidFill>
                <a:latin typeface="Comic Sans MS" pitchFamily="66" charset="0"/>
              </a:rPr>
              <a:t>Microsoft Ltd</a:t>
            </a:r>
            <a:endParaRPr kumimoji="0" lang="en-GB" sz="2800" b="1" i="0" u="none" strike="noStrike" cap="none" normalizeH="0" baseline="0" dirty="0" smtClean="0">
              <a:solidFill>
                <a:schemeClr val="bg1"/>
              </a:solidFill>
              <a:latin typeface="Comic Sans MS" pitchFamily="66" charset="0"/>
            </a:endParaRPr>
          </a:p>
        </p:txBody>
      </p:sp>
      <p:sp>
        <p:nvSpPr>
          <p:cNvPr id="4" name="Rectangle 3"/>
          <p:cNvSpPr/>
          <p:nvPr/>
        </p:nvSpPr>
        <p:spPr>
          <a:xfrm>
            <a:off x="6746324" y="0"/>
            <a:ext cx="4209807" cy="461665"/>
          </a:xfrm>
          <a:prstGeom prst="rect">
            <a:avLst/>
          </a:prstGeom>
        </p:spPr>
        <p:txBody>
          <a:bodyPr wrap="none">
            <a:spAutoFit/>
          </a:bodyPr>
          <a:lstStyle/>
          <a:p>
            <a:pPr algn="ctr" defTabSz="1096963" fontAlgn="base">
              <a:spcBef>
                <a:spcPct val="0"/>
              </a:spcBef>
              <a:spcAft>
                <a:spcPct val="0"/>
              </a:spcAft>
            </a:pPr>
            <a:r>
              <a:rPr lang="en-GB" sz="2400" b="1" dirty="0" smtClean="0">
                <a:solidFill>
                  <a:schemeClr val="bg1"/>
                </a:solidFill>
                <a:latin typeface="Comic Sans MS" pitchFamily="66" charset="0"/>
              </a:rPr>
              <a:t>http://www.gapingvoid.com</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3" name="Content Placeholder 2"/>
          <p:cNvSpPr>
            <a:spLocks noGrp="1"/>
          </p:cNvSpPr>
          <p:nvPr>
            <p:ph idx="1"/>
          </p:nvPr>
        </p:nvSpPr>
        <p:spPr>
          <a:xfrm>
            <a:off x="457200" y="1695450"/>
            <a:ext cx="10058400" cy="2585323"/>
          </a:xfrm>
        </p:spPr>
        <p:txBody>
          <a:bodyPr/>
          <a:lstStyle/>
          <a:p>
            <a:r>
              <a:rPr lang="en-GB" dirty="0" smtClean="0"/>
              <a:t>Where is IT going</a:t>
            </a:r>
          </a:p>
          <a:p>
            <a:r>
              <a:rPr lang="en-GB" dirty="0" smtClean="0"/>
              <a:t>Where are small businesses</a:t>
            </a:r>
          </a:p>
          <a:p>
            <a:r>
              <a:rPr lang="en-GB" dirty="0" smtClean="0"/>
              <a:t>Where are Microsoft going</a:t>
            </a:r>
          </a:p>
          <a:p>
            <a:r>
              <a:rPr lang="en-GB" dirty="0" smtClean="0"/>
              <a:t>How to engage</a:t>
            </a: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YouTube - First IT Professiona.wmv">
            <a:hlinkClick r:id="" action="ppaction://media"/>
          </p:cNvPr>
          <p:cNvPicPr>
            <a:picLocks noRot="1" noChangeAspect="1"/>
          </p:cNvPicPr>
          <p:nvPr>
            <a:videoFile r:link="rId1"/>
          </p:nvPr>
        </p:nvPicPr>
        <p:blipFill>
          <a:blip r:embed="rId4"/>
          <a:stretch>
            <a:fillRect/>
          </a:stretch>
        </p:blipFill>
        <p:spPr>
          <a:xfrm>
            <a:off x="1577788" y="1624419"/>
            <a:ext cx="7817224" cy="5862918"/>
          </a:xfrm>
          <a:prstGeom prst="rect">
            <a:avLst/>
          </a:prstGeom>
        </p:spPr>
      </p:pic>
      <p:sp>
        <p:nvSpPr>
          <p:cNvPr id="3" name="Title 2"/>
          <p:cNvSpPr>
            <a:spLocks noGrp="1"/>
          </p:cNvSpPr>
          <p:nvPr>
            <p:ph type="title"/>
          </p:nvPr>
        </p:nvSpPr>
        <p:spPr/>
        <p:txBody>
          <a:bodyPr/>
          <a:lstStyle/>
          <a:p>
            <a:r>
              <a:rPr lang="en-GB" dirty="0" smtClean="0"/>
              <a:t>The 1</a:t>
            </a:r>
            <a:r>
              <a:rPr lang="en-GB" baseline="30000" dirty="0" smtClean="0"/>
              <a:t>st</a:t>
            </a:r>
            <a:r>
              <a:rPr lang="en-GB" dirty="0" smtClean="0"/>
              <a:t> IT Support Call</a:t>
            </a:r>
            <a:endParaRPr lang="en-GB"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67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273132" y="-1034716"/>
            <a:ext cx="11502427" cy="11598442"/>
            <a:chOff x="-261257" y="-345979"/>
            <a:chExt cx="11502427" cy="8799617"/>
          </a:xfrm>
        </p:grpSpPr>
        <p:grpSp>
          <p:nvGrpSpPr>
            <p:cNvPr id="10" name="Group 9"/>
            <p:cNvGrpSpPr/>
            <p:nvPr/>
          </p:nvGrpSpPr>
          <p:grpSpPr>
            <a:xfrm>
              <a:off x="-261257" y="-345979"/>
              <a:ext cx="5742895" cy="8799617"/>
              <a:chOff x="-261257" y="-356260"/>
              <a:chExt cx="5742895" cy="8799617"/>
            </a:xfrm>
          </p:grpSpPr>
          <p:sp>
            <p:nvSpPr>
              <p:cNvPr id="2053" name="Freeform 5"/>
              <p:cNvSpPr>
                <a:spLocks/>
              </p:cNvSpPr>
              <p:nvPr/>
            </p:nvSpPr>
            <p:spPr bwMode="auto">
              <a:xfrm>
                <a:off x="-237506" y="-225631"/>
                <a:ext cx="5719144" cy="4621494"/>
              </a:xfrm>
              <a:custGeom>
                <a:avLst/>
                <a:gdLst/>
                <a:ahLst/>
                <a:cxnLst>
                  <a:cxn ang="0">
                    <a:pos x="6" y="1136"/>
                  </a:cxn>
                  <a:cxn ang="0">
                    <a:pos x="145" y="1143"/>
                  </a:cxn>
                  <a:cxn ang="0">
                    <a:pos x="302" y="1147"/>
                  </a:cxn>
                  <a:cxn ang="0">
                    <a:pos x="501" y="1143"/>
                  </a:cxn>
                  <a:cxn ang="0">
                    <a:pos x="732" y="1128"/>
                  </a:cxn>
                  <a:cxn ang="0">
                    <a:pos x="920" y="1105"/>
                  </a:cxn>
                  <a:cxn ang="0">
                    <a:pos x="1048" y="1082"/>
                  </a:cxn>
                  <a:cxn ang="0">
                    <a:pos x="1178" y="1055"/>
                  </a:cxn>
                  <a:cxn ang="0">
                    <a:pos x="1306" y="1021"/>
                  </a:cxn>
                  <a:cxn ang="0">
                    <a:pos x="1434" y="981"/>
                  </a:cxn>
                  <a:cxn ang="0">
                    <a:pos x="1497" y="958"/>
                  </a:cxn>
                  <a:cxn ang="0">
                    <a:pos x="1619" y="904"/>
                  </a:cxn>
                  <a:cxn ang="0">
                    <a:pos x="1732" y="843"/>
                  </a:cxn>
                  <a:cxn ang="0">
                    <a:pos x="1837" y="774"/>
                  </a:cxn>
                  <a:cxn ang="0">
                    <a:pos x="1937" y="700"/>
                  </a:cxn>
                  <a:cxn ang="0">
                    <a:pos x="2027" y="623"/>
                  </a:cxn>
                  <a:cxn ang="0">
                    <a:pos x="2107" y="545"/>
                  </a:cxn>
                  <a:cxn ang="0">
                    <a:pos x="2182" y="465"/>
                  </a:cxn>
                  <a:cxn ang="0">
                    <a:pos x="2249" y="388"/>
                  </a:cxn>
                  <a:cxn ang="0">
                    <a:pos x="2356" y="243"/>
                  </a:cxn>
                  <a:cxn ang="0">
                    <a:pos x="2434" y="122"/>
                  </a:cxn>
                  <a:cxn ang="0">
                    <a:pos x="2480" y="42"/>
                  </a:cxn>
                  <a:cxn ang="0">
                    <a:pos x="3453" y="0"/>
                  </a:cxn>
                  <a:cxn ang="0">
                    <a:pos x="3445" y="54"/>
                  </a:cxn>
                  <a:cxn ang="0">
                    <a:pos x="3413" y="203"/>
                  </a:cxn>
                  <a:cxn ang="0">
                    <a:pos x="3367" y="363"/>
                  </a:cxn>
                  <a:cxn ang="0">
                    <a:pos x="3325" y="489"/>
                  </a:cxn>
                  <a:cxn ang="0">
                    <a:pos x="3271" y="629"/>
                  </a:cxn>
                  <a:cxn ang="0">
                    <a:pos x="3205" y="778"/>
                  </a:cxn>
                  <a:cxn ang="0">
                    <a:pos x="3124" y="933"/>
                  </a:cxn>
                  <a:cxn ang="0">
                    <a:pos x="3027" y="1094"/>
                  </a:cxn>
                  <a:cxn ang="0">
                    <a:pos x="2914" y="1256"/>
                  </a:cxn>
                  <a:cxn ang="0">
                    <a:pos x="2784" y="1417"/>
                  </a:cxn>
                  <a:cxn ang="0">
                    <a:pos x="2635" y="1577"/>
                  </a:cxn>
                  <a:cxn ang="0">
                    <a:pos x="2553" y="1654"/>
                  </a:cxn>
                  <a:cxn ang="0">
                    <a:pos x="2465" y="1730"/>
                  </a:cxn>
                  <a:cxn ang="0">
                    <a:pos x="2371" y="1803"/>
                  </a:cxn>
                  <a:cxn ang="0">
                    <a:pos x="2273" y="1876"/>
                  </a:cxn>
                  <a:cxn ang="0">
                    <a:pos x="2168" y="1944"/>
                  </a:cxn>
                  <a:cxn ang="0">
                    <a:pos x="2063" y="2009"/>
                  </a:cxn>
                  <a:cxn ang="0">
                    <a:pos x="1855" y="2124"/>
                  </a:cxn>
                  <a:cxn ang="0">
                    <a:pos x="1650" y="2224"/>
                  </a:cxn>
                  <a:cxn ang="0">
                    <a:pos x="1451" y="2308"/>
                  </a:cxn>
                  <a:cxn ang="0">
                    <a:pos x="1260" y="2378"/>
                  </a:cxn>
                  <a:cxn ang="0">
                    <a:pos x="1076" y="2436"/>
                  </a:cxn>
                  <a:cxn ang="0">
                    <a:pos x="902" y="2482"/>
                  </a:cxn>
                  <a:cxn ang="0">
                    <a:pos x="738" y="2518"/>
                  </a:cxn>
                  <a:cxn ang="0">
                    <a:pos x="589" y="2545"/>
                  </a:cxn>
                  <a:cxn ang="0">
                    <a:pos x="451" y="2564"/>
                  </a:cxn>
                  <a:cxn ang="0">
                    <a:pos x="275" y="2581"/>
                  </a:cxn>
                  <a:cxn ang="0">
                    <a:pos x="103" y="2589"/>
                  </a:cxn>
                  <a:cxn ang="0">
                    <a:pos x="0" y="2587"/>
                  </a:cxn>
                </a:cxnLst>
                <a:rect l="0" t="0" r="r" b="b"/>
                <a:pathLst>
                  <a:path w="3453" h="2589">
                    <a:moveTo>
                      <a:pt x="6" y="1136"/>
                    </a:moveTo>
                    <a:lnTo>
                      <a:pt x="6" y="1136"/>
                    </a:lnTo>
                    <a:lnTo>
                      <a:pt x="42" y="1140"/>
                    </a:lnTo>
                    <a:lnTo>
                      <a:pt x="145" y="1143"/>
                    </a:lnTo>
                    <a:lnTo>
                      <a:pt x="218" y="1147"/>
                    </a:lnTo>
                    <a:lnTo>
                      <a:pt x="302" y="1147"/>
                    </a:lnTo>
                    <a:lnTo>
                      <a:pt x="398" y="1147"/>
                    </a:lnTo>
                    <a:lnTo>
                      <a:pt x="501" y="1143"/>
                    </a:lnTo>
                    <a:lnTo>
                      <a:pt x="614" y="1138"/>
                    </a:lnTo>
                    <a:lnTo>
                      <a:pt x="732" y="1128"/>
                    </a:lnTo>
                    <a:lnTo>
                      <a:pt x="857" y="1113"/>
                    </a:lnTo>
                    <a:lnTo>
                      <a:pt x="920" y="1105"/>
                    </a:lnTo>
                    <a:lnTo>
                      <a:pt x="983" y="1094"/>
                    </a:lnTo>
                    <a:lnTo>
                      <a:pt x="1048" y="1082"/>
                    </a:lnTo>
                    <a:lnTo>
                      <a:pt x="1113" y="1071"/>
                    </a:lnTo>
                    <a:lnTo>
                      <a:pt x="1178" y="1055"/>
                    </a:lnTo>
                    <a:lnTo>
                      <a:pt x="1243" y="1040"/>
                    </a:lnTo>
                    <a:lnTo>
                      <a:pt x="1306" y="1021"/>
                    </a:lnTo>
                    <a:lnTo>
                      <a:pt x="1371" y="1002"/>
                    </a:lnTo>
                    <a:lnTo>
                      <a:pt x="1434" y="981"/>
                    </a:lnTo>
                    <a:lnTo>
                      <a:pt x="1497" y="958"/>
                    </a:lnTo>
                    <a:lnTo>
                      <a:pt x="1497" y="958"/>
                    </a:lnTo>
                    <a:lnTo>
                      <a:pt x="1558" y="933"/>
                    </a:lnTo>
                    <a:lnTo>
                      <a:pt x="1619" y="904"/>
                    </a:lnTo>
                    <a:lnTo>
                      <a:pt x="1677" y="874"/>
                    </a:lnTo>
                    <a:lnTo>
                      <a:pt x="1732" y="843"/>
                    </a:lnTo>
                    <a:lnTo>
                      <a:pt x="1786" y="809"/>
                    </a:lnTo>
                    <a:lnTo>
                      <a:pt x="1837" y="774"/>
                    </a:lnTo>
                    <a:lnTo>
                      <a:pt x="1889" y="738"/>
                    </a:lnTo>
                    <a:lnTo>
                      <a:pt x="1937" y="700"/>
                    </a:lnTo>
                    <a:lnTo>
                      <a:pt x="1983" y="662"/>
                    </a:lnTo>
                    <a:lnTo>
                      <a:pt x="2027" y="623"/>
                    </a:lnTo>
                    <a:lnTo>
                      <a:pt x="2067" y="583"/>
                    </a:lnTo>
                    <a:lnTo>
                      <a:pt x="2107" y="545"/>
                    </a:lnTo>
                    <a:lnTo>
                      <a:pt x="2145" y="505"/>
                    </a:lnTo>
                    <a:lnTo>
                      <a:pt x="2182" y="465"/>
                    </a:lnTo>
                    <a:lnTo>
                      <a:pt x="2216" y="426"/>
                    </a:lnTo>
                    <a:lnTo>
                      <a:pt x="2249" y="388"/>
                    </a:lnTo>
                    <a:lnTo>
                      <a:pt x="2306" y="312"/>
                    </a:lnTo>
                    <a:lnTo>
                      <a:pt x="2356" y="243"/>
                    </a:lnTo>
                    <a:lnTo>
                      <a:pt x="2400" y="178"/>
                    </a:lnTo>
                    <a:lnTo>
                      <a:pt x="2434" y="122"/>
                    </a:lnTo>
                    <a:lnTo>
                      <a:pt x="2461" y="76"/>
                    </a:lnTo>
                    <a:lnTo>
                      <a:pt x="2480" y="42"/>
                    </a:lnTo>
                    <a:lnTo>
                      <a:pt x="2495" y="11"/>
                    </a:lnTo>
                    <a:lnTo>
                      <a:pt x="3453" y="0"/>
                    </a:lnTo>
                    <a:lnTo>
                      <a:pt x="3453" y="0"/>
                    </a:lnTo>
                    <a:lnTo>
                      <a:pt x="3445" y="54"/>
                    </a:lnTo>
                    <a:lnTo>
                      <a:pt x="3432" y="119"/>
                    </a:lnTo>
                    <a:lnTo>
                      <a:pt x="3413" y="203"/>
                    </a:lnTo>
                    <a:lnTo>
                      <a:pt x="3386" y="306"/>
                    </a:lnTo>
                    <a:lnTo>
                      <a:pt x="3367" y="363"/>
                    </a:lnTo>
                    <a:lnTo>
                      <a:pt x="3348" y="424"/>
                    </a:lnTo>
                    <a:lnTo>
                      <a:pt x="3325" y="489"/>
                    </a:lnTo>
                    <a:lnTo>
                      <a:pt x="3300" y="558"/>
                    </a:lnTo>
                    <a:lnTo>
                      <a:pt x="3271" y="629"/>
                    </a:lnTo>
                    <a:lnTo>
                      <a:pt x="3239" y="702"/>
                    </a:lnTo>
                    <a:lnTo>
                      <a:pt x="3205" y="778"/>
                    </a:lnTo>
                    <a:lnTo>
                      <a:pt x="3166" y="855"/>
                    </a:lnTo>
                    <a:lnTo>
                      <a:pt x="3124" y="933"/>
                    </a:lnTo>
                    <a:lnTo>
                      <a:pt x="3076" y="1013"/>
                    </a:lnTo>
                    <a:lnTo>
                      <a:pt x="3027" y="1094"/>
                    </a:lnTo>
                    <a:lnTo>
                      <a:pt x="2973" y="1174"/>
                    </a:lnTo>
                    <a:lnTo>
                      <a:pt x="2914" y="1256"/>
                    </a:lnTo>
                    <a:lnTo>
                      <a:pt x="2851" y="1336"/>
                    </a:lnTo>
                    <a:lnTo>
                      <a:pt x="2784" y="1417"/>
                    </a:lnTo>
                    <a:lnTo>
                      <a:pt x="2711" y="1497"/>
                    </a:lnTo>
                    <a:lnTo>
                      <a:pt x="2635" y="1577"/>
                    </a:lnTo>
                    <a:lnTo>
                      <a:pt x="2593" y="1616"/>
                    </a:lnTo>
                    <a:lnTo>
                      <a:pt x="2553" y="1654"/>
                    </a:lnTo>
                    <a:lnTo>
                      <a:pt x="2509" y="1692"/>
                    </a:lnTo>
                    <a:lnTo>
                      <a:pt x="2465" y="1730"/>
                    </a:lnTo>
                    <a:lnTo>
                      <a:pt x="2419" y="1767"/>
                    </a:lnTo>
                    <a:lnTo>
                      <a:pt x="2371" y="1803"/>
                    </a:lnTo>
                    <a:lnTo>
                      <a:pt x="2323" y="1839"/>
                    </a:lnTo>
                    <a:lnTo>
                      <a:pt x="2273" y="1876"/>
                    </a:lnTo>
                    <a:lnTo>
                      <a:pt x="2222" y="1910"/>
                    </a:lnTo>
                    <a:lnTo>
                      <a:pt x="2168" y="1944"/>
                    </a:lnTo>
                    <a:lnTo>
                      <a:pt x="2168" y="1944"/>
                    </a:lnTo>
                    <a:lnTo>
                      <a:pt x="2063" y="2009"/>
                    </a:lnTo>
                    <a:lnTo>
                      <a:pt x="1958" y="2069"/>
                    </a:lnTo>
                    <a:lnTo>
                      <a:pt x="1855" y="2124"/>
                    </a:lnTo>
                    <a:lnTo>
                      <a:pt x="1751" y="2176"/>
                    </a:lnTo>
                    <a:lnTo>
                      <a:pt x="1650" y="2224"/>
                    </a:lnTo>
                    <a:lnTo>
                      <a:pt x="1551" y="2268"/>
                    </a:lnTo>
                    <a:lnTo>
                      <a:pt x="1451" y="2308"/>
                    </a:lnTo>
                    <a:lnTo>
                      <a:pt x="1354" y="2344"/>
                    </a:lnTo>
                    <a:lnTo>
                      <a:pt x="1260" y="2378"/>
                    </a:lnTo>
                    <a:lnTo>
                      <a:pt x="1166" y="2407"/>
                    </a:lnTo>
                    <a:lnTo>
                      <a:pt x="1076" y="2436"/>
                    </a:lnTo>
                    <a:lnTo>
                      <a:pt x="987" y="2459"/>
                    </a:lnTo>
                    <a:lnTo>
                      <a:pt x="902" y="2482"/>
                    </a:lnTo>
                    <a:lnTo>
                      <a:pt x="818" y="2501"/>
                    </a:lnTo>
                    <a:lnTo>
                      <a:pt x="738" y="2518"/>
                    </a:lnTo>
                    <a:lnTo>
                      <a:pt x="662" y="2531"/>
                    </a:lnTo>
                    <a:lnTo>
                      <a:pt x="589" y="2545"/>
                    </a:lnTo>
                    <a:lnTo>
                      <a:pt x="518" y="2554"/>
                    </a:lnTo>
                    <a:lnTo>
                      <a:pt x="451" y="2564"/>
                    </a:lnTo>
                    <a:lnTo>
                      <a:pt x="388" y="2572"/>
                    </a:lnTo>
                    <a:lnTo>
                      <a:pt x="275" y="2581"/>
                    </a:lnTo>
                    <a:lnTo>
                      <a:pt x="180" y="2587"/>
                    </a:lnTo>
                    <a:lnTo>
                      <a:pt x="103" y="2589"/>
                    </a:lnTo>
                    <a:lnTo>
                      <a:pt x="48" y="2589"/>
                    </a:lnTo>
                    <a:lnTo>
                      <a:pt x="0" y="2587"/>
                    </a:lnTo>
                    <a:lnTo>
                      <a:pt x="6" y="1136"/>
                    </a:lnTo>
                    <a:close/>
                  </a:path>
                </a:pathLst>
              </a:custGeom>
              <a:gradFill flip="none" rotWithShape="1">
                <a:gsLst>
                  <a:gs pos="10000">
                    <a:srgbClr val="FFFFFF">
                      <a:alpha val="0"/>
                    </a:srgbClr>
                  </a:gs>
                  <a:gs pos="50000">
                    <a:srgbClr val="4B2201">
                      <a:alpha val="53725"/>
                    </a:srgbClr>
                  </a:gs>
                  <a:gs pos="100000">
                    <a:schemeClr val="accent1">
                      <a:tint val="23500"/>
                      <a:satMod val="160000"/>
                      <a:alpha val="0"/>
                    </a:schemeClr>
                  </a:gs>
                </a:gsLst>
                <a:lin ang="8100000" scaled="1"/>
                <a:tileRect/>
              </a:gradFill>
              <a:ln w="9525">
                <a:solidFill>
                  <a:srgbClr val="F1DC3D">
                    <a:alpha val="47843"/>
                  </a:srgbClr>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2055" name="Freeform 7"/>
              <p:cNvSpPr>
                <a:spLocks/>
              </p:cNvSpPr>
              <p:nvPr/>
            </p:nvSpPr>
            <p:spPr bwMode="auto">
              <a:xfrm>
                <a:off x="-261257" y="-356260"/>
                <a:ext cx="5742895" cy="8799617"/>
              </a:xfrm>
              <a:custGeom>
                <a:avLst/>
                <a:gdLst/>
                <a:ahLst/>
                <a:cxnLst>
                  <a:cxn ang="0">
                    <a:pos x="3447" y="0"/>
                  </a:cxn>
                  <a:cxn ang="0">
                    <a:pos x="3447" y="61"/>
                  </a:cxn>
                  <a:cxn ang="0">
                    <a:pos x="3434" y="233"/>
                  </a:cxn>
                  <a:cxn ang="0">
                    <a:pos x="3418" y="352"/>
                  </a:cxn>
                  <a:cxn ang="0">
                    <a:pos x="3394" y="491"/>
                  </a:cxn>
                  <a:cxn ang="0">
                    <a:pos x="3355" y="644"/>
                  </a:cxn>
                  <a:cxn ang="0">
                    <a:pos x="3306" y="812"/>
                  </a:cxn>
                  <a:cxn ang="0">
                    <a:pos x="3239" y="990"/>
                  </a:cxn>
                  <a:cxn ang="0">
                    <a:pos x="3155" y="1176"/>
                  </a:cxn>
                  <a:cxn ang="0">
                    <a:pos x="3051" y="1365"/>
                  </a:cxn>
                  <a:cxn ang="0">
                    <a:pos x="2990" y="1460"/>
                  </a:cxn>
                  <a:cxn ang="0">
                    <a:pos x="2925" y="1556"/>
                  </a:cxn>
                  <a:cxn ang="0">
                    <a:pos x="2852" y="1652"/>
                  </a:cxn>
                  <a:cxn ang="0">
                    <a:pos x="2774" y="1745"/>
                  </a:cxn>
                  <a:cxn ang="0">
                    <a:pos x="2690" y="1839"/>
                  </a:cxn>
                  <a:cxn ang="0">
                    <a:pos x="2598" y="1933"/>
                  </a:cxn>
                  <a:cxn ang="0">
                    <a:pos x="2499" y="2023"/>
                  </a:cxn>
                  <a:cxn ang="0">
                    <a:pos x="2392" y="2112"/>
                  </a:cxn>
                  <a:cxn ang="0">
                    <a:pos x="2279" y="2198"/>
                  </a:cxn>
                  <a:cxn ang="0">
                    <a:pos x="2157" y="2283"/>
                  </a:cxn>
                  <a:cxn ang="0">
                    <a:pos x="2059" y="2344"/>
                  </a:cxn>
                  <a:cxn ang="0">
                    <a:pos x="1866" y="2460"/>
                  </a:cxn>
                  <a:cxn ang="0">
                    <a:pos x="1671" y="2566"/>
                  </a:cxn>
                  <a:cxn ang="0">
                    <a:pos x="1480" y="2661"/>
                  </a:cxn>
                  <a:cxn ang="0">
                    <a:pos x="1292" y="2747"/>
                  </a:cxn>
                  <a:cxn ang="0">
                    <a:pos x="1111" y="2824"/>
                  </a:cxn>
                  <a:cxn ang="0">
                    <a:pos x="937" y="2893"/>
                  </a:cxn>
                  <a:cxn ang="0">
                    <a:pos x="692" y="2979"/>
                  </a:cxn>
                  <a:cxn ang="0">
                    <a:pos x="411" y="3068"/>
                  </a:cxn>
                  <a:cxn ang="0">
                    <a:pos x="193" y="3128"/>
                  </a:cxn>
                  <a:cxn ang="0">
                    <a:pos x="49" y="3160"/>
                  </a:cxn>
                  <a:cxn ang="0">
                    <a:pos x="5" y="5162"/>
                  </a:cxn>
                  <a:cxn ang="0">
                    <a:pos x="2288" y="5156"/>
                  </a:cxn>
                  <a:cxn ang="0">
                    <a:pos x="2384" y="5021"/>
                  </a:cxn>
                  <a:cxn ang="0">
                    <a:pos x="2487" y="4864"/>
                  </a:cxn>
                  <a:cxn ang="0">
                    <a:pos x="2613" y="4655"/>
                  </a:cxn>
                  <a:cxn ang="0">
                    <a:pos x="2751" y="4405"/>
                  </a:cxn>
                  <a:cxn ang="0">
                    <a:pos x="2858" y="4193"/>
                  </a:cxn>
                  <a:cxn ang="0">
                    <a:pos x="2929" y="4040"/>
                  </a:cxn>
                  <a:cxn ang="0">
                    <a:pos x="2996" y="3883"/>
                  </a:cxn>
                  <a:cxn ang="0">
                    <a:pos x="3059" y="3718"/>
                  </a:cxn>
                  <a:cxn ang="0">
                    <a:pos x="3116" y="3550"/>
                  </a:cxn>
                  <a:cxn ang="0">
                    <a:pos x="3143" y="3464"/>
                  </a:cxn>
                  <a:cxn ang="0">
                    <a:pos x="3199" y="3250"/>
                  </a:cxn>
                  <a:cxn ang="0">
                    <a:pos x="3246" y="3009"/>
                  </a:cxn>
                  <a:cxn ang="0">
                    <a:pos x="3288" y="2749"/>
                  </a:cxn>
                  <a:cxn ang="0">
                    <a:pos x="3325" y="2474"/>
                  </a:cxn>
                  <a:cxn ang="0">
                    <a:pos x="3353" y="2189"/>
                  </a:cxn>
                  <a:cxn ang="0">
                    <a:pos x="3378" y="1900"/>
                  </a:cxn>
                  <a:cxn ang="0">
                    <a:pos x="3415" y="1332"/>
                  </a:cxn>
                  <a:cxn ang="0">
                    <a:pos x="3434" y="816"/>
                  </a:cxn>
                  <a:cxn ang="0">
                    <a:pos x="3445" y="392"/>
                  </a:cxn>
                  <a:cxn ang="0">
                    <a:pos x="3447" y="0"/>
                  </a:cxn>
                </a:cxnLst>
                <a:rect l="0" t="0" r="r" b="b"/>
                <a:pathLst>
                  <a:path w="3447" h="5162">
                    <a:moveTo>
                      <a:pt x="3447" y="0"/>
                    </a:moveTo>
                    <a:lnTo>
                      <a:pt x="3447" y="0"/>
                    </a:lnTo>
                    <a:lnTo>
                      <a:pt x="3447" y="15"/>
                    </a:lnTo>
                    <a:lnTo>
                      <a:pt x="3447" y="61"/>
                    </a:lnTo>
                    <a:lnTo>
                      <a:pt x="3443" y="135"/>
                    </a:lnTo>
                    <a:lnTo>
                      <a:pt x="3434" y="233"/>
                    </a:lnTo>
                    <a:lnTo>
                      <a:pt x="3428" y="290"/>
                    </a:lnTo>
                    <a:lnTo>
                      <a:pt x="3418" y="352"/>
                    </a:lnTo>
                    <a:lnTo>
                      <a:pt x="3407" y="418"/>
                    </a:lnTo>
                    <a:lnTo>
                      <a:pt x="3394" y="491"/>
                    </a:lnTo>
                    <a:lnTo>
                      <a:pt x="3376" y="566"/>
                    </a:lnTo>
                    <a:lnTo>
                      <a:pt x="3355" y="644"/>
                    </a:lnTo>
                    <a:lnTo>
                      <a:pt x="3332" y="726"/>
                    </a:lnTo>
                    <a:lnTo>
                      <a:pt x="3306" y="812"/>
                    </a:lnTo>
                    <a:lnTo>
                      <a:pt x="3275" y="900"/>
                    </a:lnTo>
                    <a:lnTo>
                      <a:pt x="3239" y="990"/>
                    </a:lnTo>
                    <a:lnTo>
                      <a:pt x="3199" y="1082"/>
                    </a:lnTo>
                    <a:lnTo>
                      <a:pt x="3155" y="1176"/>
                    </a:lnTo>
                    <a:lnTo>
                      <a:pt x="3105" y="1269"/>
                    </a:lnTo>
                    <a:lnTo>
                      <a:pt x="3051" y="1365"/>
                    </a:lnTo>
                    <a:lnTo>
                      <a:pt x="3021" y="1413"/>
                    </a:lnTo>
                    <a:lnTo>
                      <a:pt x="2990" y="1460"/>
                    </a:lnTo>
                    <a:lnTo>
                      <a:pt x="2958" y="1508"/>
                    </a:lnTo>
                    <a:lnTo>
                      <a:pt x="2925" y="1556"/>
                    </a:lnTo>
                    <a:lnTo>
                      <a:pt x="2889" y="1604"/>
                    </a:lnTo>
                    <a:lnTo>
                      <a:pt x="2852" y="1652"/>
                    </a:lnTo>
                    <a:lnTo>
                      <a:pt x="2814" y="1699"/>
                    </a:lnTo>
                    <a:lnTo>
                      <a:pt x="2774" y="1745"/>
                    </a:lnTo>
                    <a:lnTo>
                      <a:pt x="2732" y="1793"/>
                    </a:lnTo>
                    <a:lnTo>
                      <a:pt x="2690" y="1839"/>
                    </a:lnTo>
                    <a:lnTo>
                      <a:pt x="2644" y="1887"/>
                    </a:lnTo>
                    <a:lnTo>
                      <a:pt x="2598" y="1933"/>
                    </a:lnTo>
                    <a:lnTo>
                      <a:pt x="2548" y="1979"/>
                    </a:lnTo>
                    <a:lnTo>
                      <a:pt x="2499" y="2023"/>
                    </a:lnTo>
                    <a:lnTo>
                      <a:pt x="2447" y="2068"/>
                    </a:lnTo>
                    <a:lnTo>
                      <a:pt x="2392" y="2112"/>
                    </a:lnTo>
                    <a:lnTo>
                      <a:pt x="2336" y="2156"/>
                    </a:lnTo>
                    <a:lnTo>
                      <a:pt x="2279" y="2198"/>
                    </a:lnTo>
                    <a:lnTo>
                      <a:pt x="2218" y="2241"/>
                    </a:lnTo>
                    <a:lnTo>
                      <a:pt x="2157" y="2283"/>
                    </a:lnTo>
                    <a:lnTo>
                      <a:pt x="2157" y="2283"/>
                    </a:lnTo>
                    <a:lnTo>
                      <a:pt x="2059" y="2344"/>
                    </a:lnTo>
                    <a:lnTo>
                      <a:pt x="1963" y="2403"/>
                    </a:lnTo>
                    <a:lnTo>
                      <a:pt x="1866" y="2460"/>
                    </a:lnTo>
                    <a:lnTo>
                      <a:pt x="1768" y="2514"/>
                    </a:lnTo>
                    <a:lnTo>
                      <a:pt x="1671" y="2566"/>
                    </a:lnTo>
                    <a:lnTo>
                      <a:pt x="1575" y="2615"/>
                    </a:lnTo>
                    <a:lnTo>
                      <a:pt x="1480" y="2661"/>
                    </a:lnTo>
                    <a:lnTo>
                      <a:pt x="1386" y="2705"/>
                    </a:lnTo>
                    <a:lnTo>
                      <a:pt x="1292" y="2747"/>
                    </a:lnTo>
                    <a:lnTo>
                      <a:pt x="1200" y="2787"/>
                    </a:lnTo>
                    <a:lnTo>
                      <a:pt x="1111" y="2824"/>
                    </a:lnTo>
                    <a:lnTo>
                      <a:pt x="1023" y="2860"/>
                    </a:lnTo>
                    <a:lnTo>
                      <a:pt x="937" y="2893"/>
                    </a:lnTo>
                    <a:lnTo>
                      <a:pt x="853" y="2923"/>
                    </a:lnTo>
                    <a:lnTo>
                      <a:pt x="692" y="2979"/>
                    </a:lnTo>
                    <a:lnTo>
                      <a:pt x="545" y="3026"/>
                    </a:lnTo>
                    <a:lnTo>
                      <a:pt x="411" y="3068"/>
                    </a:lnTo>
                    <a:lnTo>
                      <a:pt x="292" y="3101"/>
                    </a:lnTo>
                    <a:lnTo>
                      <a:pt x="193" y="3128"/>
                    </a:lnTo>
                    <a:lnTo>
                      <a:pt x="111" y="3147"/>
                    </a:lnTo>
                    <a:lnTo>
                      <a:pt x="49" y="3160"/>
                    </a:lnTo>
                    <a:lnTo>
                      <a:pt x="0" y="3172"/>
                    </a:lnTo>
                    <a:lnTo>
                      <a:pt x="5" y="5162"/>
                    </a:lnTo>
                    <a:lnTo>
                      <a:pt x="2288" y="5156"/>
                    </a:lnTo>
                    <a:lnTo>
                      <a:pt x="2288" y="5156"/>
                    </a:lnTo>
                    <a:lnTo>
                      <a:pt x="2313" y="5122"/>
                    </a:lnTo>
                    <a:lnTo>
                      <a:pt x="2384" y="5021"/>
                    </a:lnTo>
                    <a:lnTo>
                      <a:pt x="2432" y="4950"/>
                    </a:lnTo>
                    <a:lnTo>
                      <a:pt x="2487" y="4864"/>
                    </a:lnTo>
                    <a:lnTo>
                      <a:pt x="2547" y="4766"/>
                    </a:lnTo>
                    <a:lnTo>
                      <a:pt x="2613" y="4655"/>
                    </a:lnTo>
                    <a:lnTo>
                      <a:pt x="2682" y="4535"/>
                    </a:lnTo>
                    <a:lnTo>
                      <a:pt x="2751" y="4405"/>
                    </a:lnTo>
                    <a:lnTo>
                      <a:pt x="2824" y="4265"/>
                    </a:lnTo>
                    <a:lnTo>
                      <a:pt x="2858" y="4193"/>
                    </a:lnTo>
                    <a:lnTo>
                      <a:pt x="2895" y="4116"/>
                    </a:lnTo>
                    <a:lnTo>
                      <a:pt x="2929" y="4040"/>
                    </a:lnTo>
                    <a:lnTo>
                      <a:pt x="2961" y="3963"/>
                    </a:lnTo>
                    <a:lnTo>
                      <a:pt x="2996" y="3883"/>
                    </a:lnTo>
                    <a:lnTo>
                      <a:pt x="3028" y="3801"/>
                    </a:lnTo>
                    <a:lnTo>
                      <a:pt x="3059" y="3718"/>
                    </a:lnTo>
                    <a:lnTo>
                      <a:pt x="3088" y="3634"/>
                    </a:lnTo>
                    <a:lnTo>
                      <a:pt x="3116" y="3550"/>
                    </a:lnTo>
                    <a:lnTo>
                      <a:pt x="3143" y="3464"/>
                    </a:lnTo>
                    <a:lnTo>
                      <a:pt x="3143" y="3464"/>
                    </a:lnTo>
                    <a:lnTo>
                      <a:pt x="3172" y="3361"/>
                    </a:lnTo>
                    <a:lnTo>
                      <a:pt x="3199" y="3250"/>
                    </a:lnTo>
                    <a:lnTo>
                      <a:pt x="3223" y="3133"/>
                    </a:lnTo>
                    <a:lnTo>
                      <a:pt x="3246" y="3009"/>
                    </a:lnTo>
                    <a:lnTo>
                      <a:pt x="3269" y="2881"/>
                    </a:lnTo>
                    <a:lnTo>
                      <a:pt x="3288" y="2749"/>
                    </a:lnTo>
                    <a:lnTo>
                      <a:pt x="3308" y="2613"/>
                    </a:lnTo>
                    <a:lnTo>
                      <a:pt x="3325" y="2474"/>
                    </a:lnTo>
                    <a:lnTo>
                      <a:pt x="3340" y="2332"/>
                    </a:lnTo>
                    <a:lnTo>
                      <a:pt x="3353" y="2189"/>
                    </a:lnTo>
                    <a:lnTo>
                      <a:pt x="3367" y="2046"/>
                    </a:lnTo>
                    <a:lnTo>
                      <a:pt x="3378" y="1900"/>
                    </a:lnTo>
                    <a:lnTo>
                      <a:pt x="3399" y="1613"/>
                    </a:lnTo>
                    <a:lnTo>
                      <a:pt x="3415" y="1332"/>
                    </a:lnTo>
                    <a:lnTo>
                      <a:pt x="3426" y="1065"/>
                    </a:lnTo>
                    <a:lnTo>
                      <a:pt x="3434" y="816"/>
                    </a:lnTo>
                    <a:lnTo>
                      <a:pt x="3441" y="589"/>
                    </a:lnTo>
                    <a:lnTo>
                      <a:pt x="3445" y="392"/>
                    </a:lnTo>
                    <a:lnTo>
                      <a:pt x="3447" y="105"/>
                    </a:lnTo>
                    <a:lnTo>
                      <a:pt x="3447" y="0"/>
                    </a:lnTo>
                    <a:lnTo>
                      <a:pt x="3447" y="0"/>
                    </a:lnTo>
                    <a:close/>
                  </a:path>
                </a:pathLst>
              </a:custGeom>
              <a:gradFill flip="none" rotWithShape="1">
                <a:gsLst>
                  <a:gs pos="10000">
                    <a:srgbClr val="FFFFFF">
                      <a:alpha val="0"/>
                    </a:srgbClr>
                  </a:gs>
                  <a:gs pos="50000">
                    <a:srgbClr val="4B2201">
                      <a:alpha val="53725"/>
                    </a:srgbClr>
                  </a:gs>
                  <a:gs pos="100000">
                    <a:schemeClr val="accent1">
                      <a:tint val="23500"/>
                      <a:satMod val="160000"/>
                      <a:alpha val="0"/>
                    </a:schemeClr>
                  </a:gs>
                </a:gsLst>
                <a:lin ang="8100000" scaled="1"/>
                <a:tileRect/>
              </a:gradFill>
              <a:ln w="9525">
                <a:solidFill>
                  <a:srgbClr val="F1DC3D">
                    <a:alpha val="47843"/>
                  </a:srgbClr>
                </a:solidFill>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nvGrpSpPr>
            <p:cNvPr id="11" name="Group 10"/>
            <p:cNvGrpSpPr/>
            <p:nvPr/>
          </p:nvGrpSpPr>
          <p:grpSpPr>
            <a:xfrm flipH="1">
              <a:off x="5498275" y="-345979"/>
              <a:ext cx="5742895" cy="8799617"/>
              <a:chOff x="-261257" y="-356260"/>
              <a:chExt cx="5742895" cy="8799617"/>
            </a:xfrm>
          </p:grpSpPr>
          <p:sp>
            <p:nvSpPr>
              <p:cNvPr id="12" name="Freeform 5"/>
              <p:cNvSpPr>
                <a:spLocks/>
              </p:cNvSpPr>
              <p:nvPr/>
            </p:nvSpPr>
            <p:spPr bwMode="auto">
              <a:xfrm>
                <a:off x="-237506" y="-225631"/>
                <a:ext cx="5719144" cy="4621494"/>
              </a:xfrm>
              <a:custGeom>
                <a:avLst/>
                <a:gdLst/>
                <a:ahLst/>
                <a:cxnLst>
                  <a:cxn ang="0">
                    <a:pos x="6" y="1136"/>
                  </a:cxn>
                  <a:cxn ang="0">
                    <a:pos x="145" y="1143"/>
                  </a:cxn>
                  <a:cxn ang="0">
                    <a:pos x="302" y="1147"/>
                  </a:cxn>
                  <a:cxn ang="0">
                    <a:pos x="501" y="1143"/>
                  </a:cxn>
                  <a:cxn ang="0">
                    <a:pos x="732" y="1128"/>
                  </a:cxn>
                  <a:cxn ang="0">
                    <a:pos x="920" y="1105"/>
                  </a:cxn>
                  <a:cxn ang="0">
                    <a:pos x="1048" y="1082"/>
                  </a:cxn>
                  <a:cxn ang="0">
                    <a:pos x="1178" y="1055"/>
                  </a:cxn>
                  <a:cxn ang="0">
                    <a:pos x="1306" y="1021"/>
                  </a:cxn>
                  <a:cxn ang="0">
                    <a:pos x="1434" y="981"/>
                  </a:cxn>
                  <a:cxn ang="0">
                    <a:pos x="1497" y="958"/>
                  </a:cxn>
                  <a:cxn ang="0">
                    <a:pos x="1619" y="904"/>
                  </a:cxn>
                  <a:cxn ang="0">
                    <a:pos x="1732" y="843"/>
                  </a:cxn>
                  <a:cxn ang="0">
                    <a:pos x="1837" y="774"/>
                  </a:cxn>
                  <a:cxn ang="0">
                    <a:pos x="1937" y="700"/>
                  </a:cxn>
                  <a:cxn ang="0">
                    <a:pos x="2027" y="623"/>
                  </a:cxn>
                  <a:cxn ang="0">
                    <a:pos x="2107" y="545"/>
                  </a:cxn>
                  <a:cxn ang="0">
                    <a:pos x="2182" y="465"/>
                  </a:cxn>
                  <a:cxn ang="0">
                    <a:pos x="2249" y="388"/>
                  </a:cxn>
                  <a:cxn ang="0">
                    <a:pos x="2356" y="243"/>
                  </a:cxn>
                  <a:cxn ang="0">
                    <a:pos x="2434" y="122"/>
                  </a:cxn>
                  <a:cxn ang="0">
                    <a:pos x="2480" y="42"/>
                  </a:cxn>
                  <a:cxn ang="0">
                    <a:pos x="3453" y="0"/>
                  </a:cxn>
                  <a:cxn ang="0">
                    <a:pos x="3445" y="54"/>
                  </a:cxn>
                  <a:cxn ang="0">
                    <a:pos x="3413" y="203"/>
                  </a:cxn>
                  <a:cxn ang="0">
                    <a:pos x="3367" y="363"/>
                  </a:cxn>
                  <a:cxn ang="0">
                    <a:pos x="3325" y="489"/>
                  </a:cxn>
                  <a:cxn ang="0">
                    <a:pos x="3271" y="629"/>
                  </a:cxn>
                  <a:cxn ang="0">
                    <a:pos x="3205" y="778"/>
                  </a:cxn>
                  <a:cxn ang="0">
                    <a:pos x="3124" y="933"/>
                  </a:cxn>
                  <a:cxn ang="0">
                    <a:pos x="3027" y="1094"/>
                  </a:cxn>
                  <a:cxn ang="0">
                    <a:pos x="2914" y="1256"/>
                  </a:cxn>
                  <a:cxn ang="0">
                    <a:pos x="2784" y="1417"/>
                  </a:cxn>
                  <a:cxn ang="0">
                    <a:pos x="2635" y="1577"/>
                  </a:cxn>
                  <a:cxn ang="0">
                    <a:pos x="2553" y="1654"/>
                  </a:cxn>
                  <a:cxn ang="0">
                    <a:pos x="2465" y="1730"/>
                  </a:cxn>
                  <a:cxn ang="0">
                    <a:pos x="2371" y="1803"/>
                  </a:cxn>
                  <a:cxn ang="0">
                    <a:pos x="2273" y="1876"/>
                  </a:cxn>
                  <a:cxn ang="0">
                    <a:pos x="2168" y="1944"/>
                  </a:cxn>
                  <a:cxn ang="0">
                    <a:pos x="2063" y="2009"/>
                  </a:cxn>
                  <a:cxn ang="0">
                    <a:pos x="1855" y="2124"/>
                  </a:cxn>
                  <a:cxn ang="0">
                    <a:pos x="1650" y="2224"/>
                  </a:cxn>
                  <a:cxn ang="0">
                    <a:pos x="1451" y="2308"/>
                  </a:cxn>
                  <a:cxn ang="0">
                    <a:pos x="1260" y="2378"/>
                  </a:cxn>
                  <a:cxn ang="0">
                    <a:pos x="1076" y="2436"/>
                  </a:cxn>
                  <a:cxn ang="0">
                    <a:pos x="902" y="2482"/>
                  </a:cxn>
                  <a:cxn ang="0">
                    <a:pos x="738" y="2518"/>
                  </a:cxn>
                  <a:cxn ang="0">
                    <a:pos x="589" y="2545"/>
                  </a:cxn>
                  <a:cxn ang="0">
                    <a:pos x="451" y="2564"/>
                  </a:cxn>
                  <a:cxn ang="0">
                    <a:pos x="275" y="2581"/>
                  </a:cxn>
                  <a:cxn ang="0">
                    <a:pos x="103" y="2589"/>
                  </a:cxn>
                  <a:cxn ang="0">
                    <a:pos x="0" y="2587"/>
                  </a:cxn>
                </a:cxnLst>
                <a:rect l="0" t="0" r="r" b="b"/>
                <a:pathLst>
                  <a:path w="3453" h="2589">
                    <a:moveTo>
                      <a:pt x="6" y="1136"/>
                    </a:moveTo>
                    <a:lnTo>
                      <a:pt x="6" y="1136"/>
                    </a:lnTo>
                    <a:lnTo>
                      <a:pt x="42" y="1140"/>
                    </a:lnTo>
                    <a:lnTo>
                      <a:pt x="145" y="1143"/>
                    </a:lnTo>
                    <a:lnTo>
                      <a:pt x="218" y="1147"/>
                    </a:lnTo>
                    <a:lnTo>
                      <a:pt x="302" y="1147"/>
                    </a:lnTo>
                    <a:lnTo>
                      <a:pt x="398" y="1147"/>
                    </a:lnTo>
                    <a:lnTo>
                      <a:pt x="501" y="1143"/>
                    </a:lnTo>
                    <a:lnTo>
                      <a:pt x="614" y="1138"/>
                    </a:lnTo>
                    <a:lnTo>
                      <a:pt x="732" y="1128"/>
                    </a:lnTo>
                    <a:lnTo>
                      <a:pt x="857" y="1113"/>
                    </a:lnTo>
                    <a:lnTo>
                      <a:pt x="920" y="1105"/>
                    </a:lnTo>
                    <a:lnTo>
                      <a:pt x="983" y="1094"/>
                    </a:lnTo>
                    <a:lnTo>
                      <a:pt x="1048" y="1082"/>
                    </a:lnTo>
                    <a:lnTo>
                      <a:pt x="1113" y="1071"/>
                    </a:lnTo>
                    <a:lnTo>
                      <a:pt x="1178" y="1055"/>
                    </a:lnTo>
                    <a:lnTo>
                      <a:pt x="1243" y="1040"/>
                    </a:lnTo>
                    <a:lnTo>
                      <a:pt x="1306" y="1021"/>
                    </a:lnTo>
                    <a:lnTo>
                      <a:pt x="1371" y="1002"/>
                    </a:lnTo>
                    <a:lnTo>
                      <a:pt x="1434" y="981"/>
                    </a:lnTo>
                    <a:lnTo>
                      <a:pt x="1497" y="958"/>
                    </a:lnTo>
                    <a:lnTo>
                      <a:pt x="1497" y="958"/>
                    </a:lnTo>
                    <a:lnTo>
                      <a:pt x="1558" y="933"/>
                    </a:lnTo>
                    <a:lnTo>
                      <a:pt x="1619" y="904"/>
                    </a:lnTo>
                    <a:lnTo>
                      <a:pt x="1677" y="874"/>
                    </a:lnTo>
                    <a:lnTo>
                      <a:pt x="1732" y="843"/>
                    </a:lnTo>
                    <a:lnTo>
                      <a:pt x="1786" y="809"/>
                    </a:lnTo>
                    <a:lnTo>
                      <a:pt x="1837" y="774"/>
                    </a:lnTo>
                    <a:lnTo>
                      <a:pt x="1889" y="738"/>
                    </a:lnTo>
                    <a:lnTo>
                      <a:pt x="1937" y="700"/>
                    </a:lnTo>
                    <a:lnTo>
                      <a:pt x="1983" y="662"/>
                    </a:lnTo>
                    <a:lnTo>
                      <a:pt x="2027" y="623"/>
                    </a:lnTo>
                    <a:lnTo>
                      <a:pt x="2067" y="583"/>
                    </a:lnTo>
                    <a:lnTo>
                      <a:pt x="2107" y="545"/>
                    </a:lnTo>
                    <a:lnTo>
                      <a:pt x="2145" y="505"/>
                    </a:lnTo>
                    <a:lnTo>
                      <a:pt x="2182" y="465"/>
                    </a:lnTo>
                    <a:lnTo>
                      <a:pt x="2216" y="426"/>
                    </a:lnTo>
                    <a:lnTo>
                      <a:pt x="2249" y="388"/>
                    </a:lnTo>
                    <a:lnTo>
                      <a:pt x="2306" y="312"/>
                    </a:lnTo>
                    <a:lnTo>
                      <a:pt x="2356" y="243"/>
                    </a:lnTo>
                    <a:lnTo>
                      <a:pt x="2400" y="178"/>
                    </a:lnTo>
                    <a:lnTo>
                      <a:pt x="2434" y="122"/>
                    </a:lnTo>
                    <a:lnTo>
                      <a:pt x="2461" y="76"/>
                    </a:lnTo>
                    <a:lnTo>
                      <a:pt x="2480" y="42"/>
                    </a:lnTo>
                    <a:lnTo>
                      <a:pt x="2495" y="11"/>
                    </a:lnTo>
                    <a:lnTo>
                      <a:pt x="3453" y="0"/>
                    </a:lnTo>
                    <a:lnTo>
                      <a:pt x="3453" y="0"/>
                    </a:lnTo>
                    <a:lnTo>
                      <a:pt x="3445" y="54"/>
                    </a:lnTo>
                    <a:lnTo>
                      <a:pt x="3432" y="119"/>
                    </a:lnTo>
                    <a:lnTo>
                      <a:pt x="3413" y="203"/>
                    </a:lnTo>
                    <a:lnTo>
                      <a:pt x="3386" y="306"/>
                    </a:lnTo>
                    <a:lnTo>
                      <a:pt x="3367" y="363"/>
                    </a:lnTo>
                    <a:lnTo>
                      <a:pt x="3348" y="424"/>
                    </a:lnTo>
                    <a:lnTo>
                      <a:pt x="3325" y="489"/>
                    </a:lnTo>
                    <a:lnTo>
                      <a:pt x="3300" y="558"/>
                    </a:lnTo>
                    <a:lnTo>
                      <a:pt x="3271" y="629"/>
                    </a:lnTo>
                    <a:lnTo>
                      <a:pt x="3239" y="702"/>
                    </a:lnTo>
                    <a:lnTo>
                      <a:pt x="3205" y="778"/>
                    </a:lnTo>
                    <a:lnTo>
                      <a:pt x="3166" y="855"/>
                    </a:lnTo>
                    <a:lnTo>
                      <a:pt x="3124" y="933"/>
                    </a:lnTo>
                    <a:lnTo>
                      <a:pt x="3076" y="1013"/>
                    </a:lnTo>
                    <a:lnTo>
                      <a:pt x="3027" y="1094"/>
                    </a:lnTo>
                    <a:lnTo>
                      <a:pt x="2973" y="1174"/>
                    </a:lnTo>
                    <a:lnTo>
                      <a:pt x="2914" y="1256"/>
                    </a:lnTo>
                    <a:lnTo>
                      <a:pt x="2851" y="1336"/>
                    </a:lnTo>
                    <a:lnTo>
                      <a:pt x="2784" y="1417"/>
                    </a:lnTo>
                    <a:lnTo>
                      <a:pt x="2711" y="1497"/>
                    </a:lnTo>
                    <a:lnTo>
                      <a:pt x="2635" y="1577"/>
                    </a:lnTo>
                    <a:lnTo>
                      <a:pt x="2593" y="1616"/>
                    </a:lnTo>
                    <a:lnTo>
                      <a:pt x="2553" y="1654"/>
                    </a:lnTo>
                    <a:lnTo>
                      <a:pt x="2509" y="1692"/>
                    </a:lnTo>
                    <a:lnTo>
                      <a:pt x="2465" y="1730"/>
                    </a:lnTo>
                    <a:lnTo>
                      <a:pt x="2419" y="1767"/>
                    </a:lnTo>
                    <a:lnTo>
                      <a:pt x="2371" y="1803"/>
                    </a:lnTo>
                    <a:lnTo>
                      <a:pt x="2323" y="1839"/>
                    </a:lnTo>
                    <a:lnTo>
                      <a:pt x="2273" y="1876"/>
                    </a:lnTo>
                    <a:lnTo>
                      <a:pt x="2222" y="1910"/>
                    </a:lnTo>
                    <a:lnTo>
                      <a:pt x="2168" y="1944"/>
                    </a:lnTo>
                    <a:lnTo>
                      <a:pt x="2168" y="1944"/>
                    </a:lnTo>
                    <a:lnTo>
                      <a:pt x="2063" y="2009"/>
                    </a:lnTo>
                    <a:lnTo>
                      <a:pt x="1958" y="2069"/>
                    </a:lnTo>
                    <a:lnTo>
                      <a:pt x="1855" y="2124"/>
                    </a:lnTo>
                    <a:lnTo>
                      <a:pt x="1751" y="2176"/>
                    </a:lnTo>
                    <a:lnTo>
                      <a:pt x="1650" y="2224"/>
                    </a:lnTo>
                    <a:lnTo>
                      <a:pt x="1551" y="2268"/>
                    </a:lnTo>
                    <a:lnTo>
                      <a:pt x="1451" y="2308"/>
                    </a:lnTo>
                    <a:lnTo>
                      <a:pt x="1354" y="2344"/>
                    </a:lnTo>
                    <a:lnTo>
                      <a:pt x="1260" y="2378"/>
                    </a:lnTo>
                    <a:lnTo>
                      <a:pt x="1166" y="2407"/>
                    </a:lnTo>
                    <a:lnTo>
                      <a:pt x="1076" y="2436"/>
                    </a:lnTo>
                    <a:lnTo>
                      <a:pt x="987" y="2459"/>
                    </a:lnTo>
                    <a:lnTo>
                      <a:pt x="902" y="2482"/>
                    </a:lnTo>
                    <a:lnTo>
                      <a:pt x="818" y="2501"/>
                    </a:lnTo>
                    <a:lnTo>
                      <a:pt x="738" y="2518"/>
                    </a:lnTo>
                    <a:lnTo>
                      <a:pt x="662" y="2531"/>
                    </a:lnTo>
                    <a:lnTo>
                      <a:pt x="589" y="2545"/>
                    </a:lnTo>
                    <a:lnTo>
                      <a:pt x="518" y="2554"/>
                    </a:lnTo>
                    <a:lnTo>
                      <a:pt x="451" y="2564"/>
                    </a:lnTo>
                    <a:lnTo>
                      <a:pt x="388" y="2572"/>
                    </a:lnTo>
                    <a:lnTo>
                      <a:pt x="275" y="2581"/>
                    </a:lnTo>
                    <a:lnTo>
                      <a:pt x="180" y="2587"/>
                    </a:lnTo>
                    <a:lnTo>
                      <a:pt x="103" y="2589"/>
                    </a:lnTo>
                    <a:lnTo>
                      <a:pt x="48" y="2589"/>
                    </a:lnTo>
                    <a:lnTo>
                      <a:pt x="0" y="2587"/>
                    </a:lnTo>
                    <a:lnTo>
                      <a:pt x="6" y="1136"/>
                    </a:lnTo>
                    <a:close/>
                  </a:path>
                </a:pathLst>
              </a:custGeom>
              <a:gradFill flip="none" rotWithShape="1">
                <a:gsLst>
                  <a:gs pos="10000">
                    <a:srgbClr val="FFFFFF">
                      <a:alpha val="0"/>
                    </a:srgbClr>
                  </a:gs>
                  <a:gs pos="50000">
                    <a:srgbClr val="4B2201">
                      <a:alpha val="53725"/>
                    </a:srgbClr>
                  </a:gs>
                  <a:gs pos="100000">
                    <a:schemeClr val="accent1">
                      <a:tint val="23500"/>
                      <a:satMod val="160000"/>
                      <a:alpha val="0"/>
                    </a:schemeClr>
                  </a:gs>
                </a:gsLst>
                <a:lin ang="8100000" scaled="1"/>
                <a:tileRect/>
              </a:gradFill>
              <a:ln w="9525">
                <a:solidFill>
                  <a:srgbClr val="F1DC3D">
                    <a:alpha val="47843"/>
                  </a:srgbClr>
                </a:solidFill>
                <a:round/>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13" name="Freeform 7"/>
              <p:cNvSpPr>
                <a:spLocks/>
              </p:cNvSpPr>
              <p:nvPr/>
            </p:nvSpPr>
            <p:spPr bwMode="auto">
              <a:xfrm>
                <a:off x="-261257" y="-356260"/>
                <a:ext cx="5742895" cy="8799617"/>
              </a:xfrm>
              <a:custGeom>
                <a:avLst/>
                <a:gdLst/>
                <a:ahLst/>
                <a:cxnLst>
                  <a:cxn ang="0">
                    <a:pos x="3447" y="0"/>
                  </a:cxn>
                  <a:cxn ang="0">
                    <a:pos x="3447" y="61"/>
                  </a:cxn>
                  <a:cxn ang="0">
                    <a:pos x="3434" y="233"/>
                  </a:cxn>
                  <a:cxn ang="0">
                    <a:pos x="3418" y="352"/>
                  </a:cxn>
                  <a:cxn ang="0">
                    <a:pos x="3394" y="491"/>
                  </a:cxn>
                  <a:cxn ang="0">
                    <a:pos x="3355" y="644"/>
                  </a:cxn>
                  <a:cxn ang="0">
                    <a:pos x="3306" y="812"/>
                  </a:cxn>
                  <a:cxn ang="0">
                    <a:pos x="3239" y="990"/>
                  </a:cxn>
                  <a:cxn ang="0">
                    <a:pos x="3155" y="1176"/>
                  </a:cxn>
                  <a:cxn ang="0">
                    <a:pos x="3051" y="1365"/>
                  </a:cxn>
                  <a:cxn ang="0">
                    <a:pos x="2990" y="1460"/>
                  </a:cxn>
                  <a:cxn ang="0">
                    <a:pos x="2925" y="1556"/>
                  </a:cxn>
                  <a:cxn ang="0">
                    <a:pos x="2852" y="1652"/>
                  </a:cxn>
                  <a:cxn ang="0">
                    <a:pos x="2774" y="1745"/>
                  </a:cxn>
                  <a:cxn ang="0">
                    <a:pos x="2690" y="1839"/>
                  </a:cxn>
                  <a:cxn ang="0">
                    <a:pos x="2598" y="1933"/>
                  </a:cxn>
                  <a:cxn ang="0">
                    <a:pos x="2499" y="2023"/>
                  </a:cxn>
                  <a:cxn ang="0">
                    <a:pos x="2392" y="2112"/>
                  </a:cxn>
                  <a:cxn ang="0">
                    <a:pos x="2279" y="2198"/>
                  </a:cxn>
                  <a:cxn ang="0">
                    <a:pos x="2157" y="2283"/>
                  </a:cxn>
                  <a:cxn ang="0">
                    <a:pos x="2059" y="2344"/>
                  </a:cxn>
                  <a:cxn ang="0">
                    <a:pos x="1866" y="2460"/>
                  </a:cxn>
                  <a:cxn ang="0">
                    <a:pos x="1671" y="2566"/>
                  </a:cxn>
                  <a:cxn ang="0">
                    <a:pos x="1480" y="2661"/>
                  </a:cxn>
                  <a:cxn ang="0">
                    <a:pos x="1292" y="2747"/>
                  </a:cxn>
                  <a:cxn ang="0">
                    <a:pos x="1111" y="2824"/>
                  </a:cxn>
                  <a:cxn ang="0">
                    <a:pos x="937" y="2893"/>
                  </a:cxn>
                  <a:cxn ang="0">
                    <a:pos x="692" y="2979"/>
                  </a:cxn>
                  <a:cxn ang="0">
                    <a:pos x="411" y="3068"/>
                  </a:cxn>
                  <a:cxn ang="0">
                    <a:pos x="193" y="3128"/>
                  </a:cxn>
                  <a:cxn ang="0">
                    <a:pos x="49" y="3160"/>
                  </a:cxn>
                  <a:cxn ang="0">
                    <a:pos x="5" y="5162"/>
                  </a:cxn>
                  <a:cxn ang="0">
                    <a:pos x="2288" y="5156"/>
                  </a:cxn>
                  <a:cxn ang="0">
                    <a:pos x="2384" y="5021"/>
                  </a:cxn>
                  <a:cxn ang="0">
                    <a:pos x="2487" y="4864"/>
                  </a:cxn>
                  <a:cxn ang="0">
                    <a:pos x="2613" y="4655"/>
                  </a:cxn>
                  <a:cxn ang="0">
                    <a:pos x="2751" y="4405"/>
                  </a:cxn>
                  <a:cxn ang="0">
                    <a:pos x="2858" y="4193"/>
                  </a:cxn>
                  <a:cxn ang="0">
                    <a:pos x="2929" y="4040"/>
                  </a:cxn>
                  <a:cxn ang="0">
                    <a:pos x="2996" y="3883"/>
                  </a:cxn>
                  <a:cxn ang="0">
                    <a:pos x="3059" y="3718"/>
                  </a:cxn>
                  <a:cxn ang="0">
                    <a:pos x="3116" y="3550"/>
                  </a:cxn>
                  <a:cxn ang="0">
                    <a:pos x="3143" y="3464"/>
                  </a:cxn>
                  <a:cxn ang="0">
                    <a:pos x="3199" y="3250"/>
                  </a:cxn>
                  <a:cxn ang="0">
                    <a:pos x="3246" y="3009"/>
                  </a:cxn>
                  <a:cxn ang="0">
                    <a:pos x="3288" y="2749"/>
                  </a:cxn>
                  <a:cxn ang="0">
                    <a:pos x="3325" y="2474"/>
                  </a:cxn>
                  <a:cxn ang="0">
                    <a:pos x="3353" y="2189"/>
                  </a:cxn>
                  <a:cxn ang="0">
                    <a:pos x="3378" y="1900"/>
                  </a:cxn>
                  <a:cxn ang="0">
                    <a:pos x="3415" y="1332"/>
                  </a:cxn>
                  <a:cxn ang="0">
                    <a:pos x="3434" y="816"/>
                  </a:cxn>
                  <a:cxn ang="0">
                    <a:pos x="3445" y="392"/>
                  </a:cxn>
                  <a:cxn ang="0">
                    <a:pos x="3447" y="0"/>
                  </a:cxn>
                </a:cxnLst>
                <a:rect l="0" t="0" r="r" b="b"/>
                <a:pathLst>
                  <a:path w="3447" h="5162">
                    <a:moveTo>
                      <a:pt x="3447" y="0"/>
                    </a:moveTo>
                    <a:lnTo>
                      <a:pt x="3447" y="0"/>
                    </a:lnTo>
                    <a:lnTo>
                      <a:pt x="3447" y="15"/>
                    </a:lnTo>
                    <a:lnTo>
                      <a:pt x="3447" y="61"/>
                    </a:lnTo>
                    <a:lnTo>
                      <a:pt x="3443" y="135"/>
                    </a:lnTo>
                    <a:lnTo>
                      <a:pt x="3434" y="233"/>
                    </a:lnTo>
                    <a:lnTo>
                      <a:pt x="3428" y="290"/>
                    </a:lnTo>
                    <a:lnTo>
                      <a:pt x="3418" y="352"/>
                    </a:lnTo>
                    <a:lnTo>
                      <a:pt x="3407" y="418"/>
                    </a:lnTo>
                    <a:lnTo>
                      <a:pt x="3394" y="491"/>
                    </a:lnTo>
                    <a:lnTo>
                      <a:pt x="3376" y="566"/>
                    </a:lnTo>
                    <a:lnTo>
                      <a:pt x="3355" y="644"/>
                    </a:lnTo>
                    <a:lnTo>
                      <a:pt x="3332" y="726"/>
                    </a:lnTo>
                    <a:lnTo>
                      <a:pt x="3306" y="812"/>
                    </a:lnTo>
                    <a:lnTo>
                      <a:pt x="3275" y="900"/>
                    </a:lnTo>
                    <a:lnTo>
                      <a:pt x="3239" y="990"/>
                    </a:lnTo>
                    <a:lnTo>
                      <a:pt x="3199" y="1082"/>
                    </a:lnTo>
                    <a:lnTo>
                      <a:pt x="3155" y="1176"/>
                    </a:lnTo>
                    <a:lnTo>
                      <a:pt x="3105" y="1269"/>
                    </a:lnTo>
                    <a:lnTo>
                      <a:pt x="3051" y="1365"/>
                    </a:lnTo>
                    <a:lnTo>
                      <a:pt x="3021" y="1413"/>
                    </a:lnTo>
                    <a:lnTo>
                      <a:pt x="2990" y="1460"/>
                    </a:lnTo>
                    <a:lnTo>
                      <a:pt x="2958" y="1508"/>
                    </a:lnTo>
                    <a:lnTo>
                      <a:pt x="2925" y="1556"/>
                    </a:lnTo>
                    <a:lnTo>
                      <a:pt x="2889" y="1604"/>
                    </a:lnTo>
                    <a:lnTo>
                      <a:pt x="2852" y="1652"/>
                    </a:lnTo>
                    <a:lnTo>
                      <a:pt x="2814" y="1699"/>
                    </a:lnTo>
                    <a:lnTo>
                      <a:pt x="2774" y="1745"/>
                    </a:lnTo>
                    <a:lnTo>
                      <a:pt x="2732" y="1793"/>
                    </a:lnTo>
                    <a:lnTo>
                      <a:pt x="2690" y="1839"/>
                    </a:lnTo>
                    <a:lnTo>
                      <a:pt x="2644" y="1887"/>
                    </a:lnTo>
                    <a:lnTo>
                      <a:pt x="2598" y="1933"/>
                    </a:lnTo>
                    <a:lnTo>
                      <a:pt x="2548" y="1979"/>
                    </a:lnTo>
                    <a:lnTo>
                      <a:pt x="2499" y="2023"/>
                    </a:lnTo>
                    <a:lnTo>
                      <a:pt x="2447" y="2068"/>
                    </a:lnTo>
                    <a:lnTo>
                      <a:pt x="2392" y="2112"/>
                    </a:lnTo>
                    <a:lnTo>
                      <a:pt x="2336" y="2156"/>
                    </a:lnTo>
                    <a:lnTo>
                      <a:pt x="2279" y="2198"/>
                    </a:lnTo>
                    <a:lnTo>
                      <a:pt x="2218" y="2241"/>
                    </a:lnTo>
                    <a:lnTo>
                      <a:pt x="2157" y="2283"/>
                    </a:lnTo>
                    <a:lnTo>
                      <a:pt x="2157" y="2283"/>
                    </a:lnTo>
                    <a:lnTo>
                      <a:pt x="2059" y="2344"/>
                    </a:lnTo>
                    <a:lnTo>
                      <a:pt x="1963" y="2403"/>
                    </a:lnTo>
                    <a:lnTo>
                      <a:pt x="1866" y="2460"/>
                    </a:lnTo>
                    <a:lnTo>
                      <a:pt x="1768" y="2514"/>
                    </a:lnTo>
                    <a:lnTo>
                      <a:pt x="1671" y="2566"/>
                    </a:lnTo>
                    <a:lnTo>
                      <a:pt x="1575" y="2615"/>
                    </a:lnTo>
                    <a:lnTo>
                      <a:pt x="1480" y="2661"/>
                    </a:lnTo>
                    <a:lnTo>
                      <a:pt x="1386" y="2705"/>
                    </a:lnTo>
                    <a:lnTo>
                      <a:pt x="1292" y="2747"/>
                    </a:lnTo>
                    <a:lnTo>
                      <a:pt x="1200" y="2787"/>
                    </a:lnTo>
                    <a:lnTo>
                      <a:pt x="1111" y="2824"/>
                    </a:lnTo>
                    <a:lnTo>
                      <a:pt x="1023" y="2860"/>
                    </a:lnTo>
                    <a:lnTo>
                      <a:pt x="937" y="2893"/>
                    </a:lnTo>
                    <a:lnTo>
                      <a:pt x="853" y="2923"/>
                    </a:lnTo>
                    <a:lnTo>
                      <a:pt x="692" y="2979"/>
                    </a:lnTo>
                    <a:lnTo>
                      <a:pt x="545" y="3026"/>
                    </a:lnTo>
                    <a:lnTo>
                      <a:pt x="411" y="3068"/>
                    </a:lnTo>
                    <a:lnTo>
                      <a:pt x="292" y="3101"/>
                    </a:lnTo>
                    <a:lnTo>
                      <a:pt x="193" y="3128"/>
                    </a:lnTo>
                    <a:lnTo>
                      <a:pt x="111" y="3147"/>
                    </a:lnTo>
                    <a:lnTo>
                      <a:pt x="49" y="3160"/>
                    </a:lnTo>
                    <a:lnTo>
                      <a:pt x="0" y="3172"/>
                    </a:lnTo>
                    <a:lnTo>
                      <a:pt x="5" y="5162"/>
                    </a:lnTo>
                    <a:lnTo>
                      <a:pt x="2288" y="5156"/>
                    </a:lnTo>
                    <a:lnTo>
                      <a:pt x="2288" y="5156"/>
                    </a:lnTo>
                    <a:lnTo>
                      <a:pt x="2313" y="5122"/>
                    </a:lnTo>
                    <a:lnTo>
                      <a:pt x="2384" y="5021"/>
                    </a:lnTo>
                    <a:lnTo>
                      <a:pt x="2432" y="4950"/>
                    </a:lnTo>
                    <a:lnTo>
                      <a:pt x="2487" y="4864"/>
                    </a:lnTo>
                    <a:lnTo>
                      <a:pt x="2547" y="4766"/>
                    </a:lnTo>
                    <a:lnTo>
                      <a:pt x="2613" y="4655"/>
                    </a:lnTo>
                    <a:lnTo>
                      <a:pt x="2682" y="4535"/>
                    </a:lnTo>
                    <a:lnTo>
                      <a:pt x="2751" y="4405"/>
                    </a:lnTo>
                    <a:lnTo>
                      <a:pt x="2824" y="4265"/>
                    </a:lnTo>
                    <a:lnTo>
                      <a:pt x="2858" y="4193"/>
                    </a:lnTo>
                    <a:lnTo>
                      <a:pt x="2895" y="4116"/>
                    </a:lnTo>
                    <a:lnTo>
                      <a:pt x="2929" y="4040"/>
                    </a:lnTo>
                    <a:lnTo>
                      <a:pt x="2961" y="3963"/>
                    </a:lnTo>
                    <a:lnTo>
                      <a:pt x="2996" y="3883"/>
                    </a:lnTo>
                    <a:lnTo>
                      <a:pt x="3028" y="3801"/>
                    </a:lnTo>
                    <a:lnTo>
                      <a:pt x="3059" y="3718"/>
                    </a:lnTo>
                    <a:lnTo>
                      <a:pt x="3088" y="3634"/>
                    </a:lnTo>
                    <a:lnTo>
                      <a:pt x="3116" y="3550"/>
                    </a:lnTo>
                    <a:lnTo>
                      <a:pt x="3143" y="3464"/>
                    </a:lnTo>
                    <a:lnTo>
                      <a:pt x="3143" y="3464"/>
                    </a:lnTo>
                    <a:lnTo>
                      <a:pt x="3172" y="3361"/>
                    </a:lnTo>
                    <a:lnTo>
                      <a:pt x="3199" y="3250"/>
                    </a:lnTo>
                    <a:lnTo>
                      <a:pt x="3223" y="3133"/>
                    </a:lnTo>
                    <a:lnTo>
                      <a:pt x="3246" y="3009"/>
                    </a:lnTo>
                    <a:lnTo>
                      <a:pt x="3269" y="2881"/>
                    </a:lnTo>
                    <a:lnTo>
                      <a:pt x="3288" y="2749"/>
                    </a:lnTo>
                    <a:lnTo>
                      <a:pt x="3308" y="2613"/>
                    </a:lnTo>
                    <a:lnTo>
                      <a:pt x="3325" y="2474"/>
                    </a:lnTo>
                    <a:lnTo>
                      <a:pt x="3340" y="2332"/>
                    </a:lnTo>
                    <a:lnTo>
                      <a:pt x="3353" y="2189"/>
                    </a:lnTo>
                    <a:lnTo>
                      <a:pt x="3367" y="2046"/>
                    </a:lnTo>
                    <a:lnTo>
                      <a:pt x="3378" y="1900"/>
                    </a:lnTo>
                    <a:lnTo>
                      <a:pt x="3399" y="1613"/>
                    </a:lnTo>
                    <a:lnTo>
                      <a:pt x="3415" y="1332"/>
                    </a:lnTo>
                    <a:lnTo>
                      <a:pt x="3426" y="1065"/>
                    </a:lnTo>
                    <a:lnTo>
                      <a:pt x="3434" y="816"/>
                    </a:lnTo>
                    <a:lnTo>
                      <a:pt x="3441" y="589"/>
                    </a:lnTo>
                    <a:lnTo>
                      <a:pt x="3445" y="392"/>
                    </a:lnTo>
                    <a:lnTo>
                      <a:pt x="3447" y="105"/>
                    </a:lnTo>
                    <a:lnTo>
                      <a:pt x="3447" y="0"/>
                    </a:lnTo>
                    <a:lnTo>
                      <a:pt x="3447" y="0"/>
                    </a:lnTo>
                    <a:close/>
                  </a:path>
                </a:pathLst>
              </a:custGeom>
              <a:gradFill flip="none" rotWithShape="1">
                <a:gsLst>
                  <a:gs pos="10000">
                    <a:srgbClr val="FFFFFF">
                      <a:alpha val="0"/>
                    </a:srgbClr>
                  </a:gs>
                  <a:gs pos="50000">
                    <a:srgbClr val="4B2201">
                      <a:alpha val="53725"/>
                    </a:srgbClr>
                  </a:gs>
                  <a:gs pos="100000">
                    <a:schemeClr val="accent1">
                      <a:tint val="23500"/>
                      <a:satMod val="160000"/>
                      <a:alpha val="0"/>
                    </a:schemeClr>
                  </a:gs>
                </a:gsLst>
                <a:lin ang="8100000" scaled="1"/>
                <a:tileRect/>
              </a:gradFill>
              <a:ln w="9525">
                <a:solidFill>
                  <a:srgbClr val="F1DC3D">
                    <a:alpha val="47843"/>
                  </a:srgbClr>
                </a:solidFill>
                <a:round/>
                <a:headEnd/>
                <a:tailEnd/>
              </a:ln>
              <a:effectLst/>
            </p:spPr>
            <p:txBody>
              <a:bodyPr vert="horz" wrap="square" lIns="91440" tIns="45720" rIns="91440" bIns="45720" numCol="1" anchor="t" anchorCtr="0" compatLnSpc="1">
                <a:prstTxWarp prst="textNoShape">
                  <a:avLst/>
                </a:prstTxWarp>
              </a:bodyPr>
              <a:lstStyle/>
              <a:p>
                <a:endParaRPr lang="en-US"/>
              </a:p>
            </p:txBody>
          </p:sp>
        </p:grpSp>
      </p:grpSp>
      <p:sp>
        <p:nvSpPr>
          <p:cNvPr id="15" name="Oval 14"/>
          <p:cNvSpPr/>
          <p:nvPr/>
        </p:nvSpPr>
        <p:spPr bwMode="auto">
          <a:xfrm>
            <a:off x="2345871" y="-641680"/>
            <a:ext cx="6281058" cy="2921330"/>
          </a:xfrm>
          <a:prstGeom prst="ellipse">
            <a:avLst/>
          </a:prstGeom>
          <a:gradFill flip="none" rotWithShape="1">
            <a:gsLst>
              <a:gs pos="0">
                <a:srgbClr val="000000"/>
              </a:gs>
              <a:gs pos="100000">
                <a:srgbClr val="E18A15">
                  <a:alpha val="0"/>
                </a:srgbClr>
              </a:gs>
            </a:gsLst>
            <a:lin ang="16200000" scaled="1"/>
            <a:tileRect/>
          </a:gradFill>
          <a:ln>
            <a:noFill/>
            <a:headEnd type="none" w="med" len="med"/>
            <a:tailEnd type="none" w="med" len="med"/>
          </a:ln>
          <a:effectLst>
            <a:outerShdw blurRad="558800" algn="ctr" rotWithShape="0">
              <a:prstClr val="black">
                <a:alpha val="76000"/>
              </a:prstClr>
            </a:outerShdw>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16" name="Rectangle 2"/>
          <p:cNvSpPr txBox="1">
            <a:spLocks noChangeArrowheads="1"/>
          </p:cNvSpPr>
          <p:nvPr/>
        </p:nvSpPr>
        <p:spPr>
          <a:xfrm>
            <a:off x="3050177" y="415637"/>
            <a:ext cx="4872445" cy="997196"/>
          </a:xfrm>
          <a:prstGeom prst="rect">
            <a:avLst/>
          </a:prstGeom>
        </p:spPr>
        <p:txBody>
          <a:bodyPr/>
          <a:lstStyle/>
          <a:p>
            <a:pPr marL="0" marR="0" lvl="0" indent="0" algn="ctr" defTabSz="1097280" rtl="0" eaLnBrk="1" fontAlgn="auto" latinLnBrk="0" hangingPunct="1">
              <a:lnSpc>
                <a:spcPct val="90000"/>
              </a:lnSpc>
              <a:spcBef>
                <a:spcPct val="0"/>
              </a:spcBef>
              <a:spcAft>
                <a:spcPts val="0"/>
              </a:spcAft>
              <a:buClrTx/>
              <a:buSzTx/>
              <a:buFontTx/>
              <a:buNone/>
              <a:tabLst/>
              <a:defRPr/>
            </a:pPr>
            <a:r>
              <a:rPr kumimoji="0" lang="en-US" sz="7200" b="0" i="0" u="none" strike="noStrike" kern="1200" cap="none" spc="-150" normalizeH="0" baseline="0" noProof="0" smtClean="0">
                <a:ln w="3175">
                  <a:noFill/>
                </a:ln>
                <a:gradFill flip="none" rotWithShape="1">
                  <a:gsLst>
                    <a:gs pos="20000">
                      <a:srgbClr val="FFFFFF"/>
                    </a:gs>
                    <a:gs pos="50000">
                      <a:srgbClr val="FFFF99"/>
                    </a:gs>
                    <a:gs pos="80000">
                      <a:srgbClr val="FFC45B"/>
                    </a:gs>
                  </a:gsLst>
                  <a:lin ang="5400000" scaled="0"/>
                  <a:tileRect/>
                </a:gradFill>
                <a:effectLst>
                  <a:outerShdw blurRad="50800" dist="38100" dir="2700000" algn="tl" rotWithShape="0">
                    <a:prstClr val="black">
                      <a:alpha val="40000"/>
                    </a:prstClr>
                  </a:outerShdw>
                </a:effectLst>
                <a:uLnTx/>
                <a:uFillTx/>
                <a:latin typeface="Segoe" pitchFamily="34" charset="0"/>
                <a:ea typeface="+mn-ea"/>
                <a:cs typeface="Arial" charset="0"/>
              </a:rPr>
              <a:t>Megatrends</a:t>
            </a:r>
            <a:endParaRPr kumimoji="0" lang="en-US" sz="7200" b="0" i="0" u="none" strike="noStrike" kern="1200" cap="none" spc="-150" normalizeH="0" baseline="0" noProof="0">
              <a:ln w="3175">
                <a:noFill/>
              </a:ln>
              <a:gradFill flip="none" rotWithShape="1">
                <a:gsLst>
                  <a:gs pos="20000">
                    <a:srgbClr val="FFFFFF"/>
                  </a:gs>
                  <a:gs pos="50000">
                    <a:srgbClr val="FFFF99"/>
                  </a:gs>
                  <a:gs pos="80000">
                    <a:srgbClr val="FFC45B"/>
                  </a:gs>
                </a:gsLst>
                <a:lin ang="5400000" scaled="0"/>
                <a:tileRect/>
              </a:gradFill>
              <a:effectLst>
                <a:outerShdw blurRad="50800" dist="38100" dir="2700000" algn="tl" rotWithShape="0">
                  <a:prstClr val="black">
                    <a:alpha val="40000"/>
                  </a:prstClr>
                </a:outerShdw>
              </a:effectLst>
              <a:uLnTx/>
              <a:uFillTx/>
              <a:latin typeface="Segoe" pitchFamily="34" charset="0"/>
              <a:ea typeface="+mn-ea"/>
              <a:cs typeface="Arial" charset="0"/>
            </a:endParaRPr>
          </a:p>
        </p:txBody>
      </p:sp>
      <p:pic>
        <p:nvPicPr>
          <p:cNvPr id="18" name="Picture 3" descr="C:\Program Files\Microsoft Resource DVD Artwork\DVD_ART\Artwork_Imagery\Photos_for_PPT\Soft-edge_photos\FY06 Brand - Windows Mobile\Win Mobile_Ling_asian woman phone pda ppc desk office organizer.png"/>
          <p:cNvPicPr>
            <a:picLocks noChangeAspect="1" noChangeArrowheads="1"/>
          </p:cNvPicPr>
          <p:nvPr/>
        </p:nvPicPr>
        <p:blipFill>
          <a:blip r:embed="rId3"/>
          <a:srcRect/>
          <a:stretch>
            <a:fillRect/>
          </a:stretch>
        </p:blipFill>
        <p:spPr bwMode="auto">
          <a:xfrm>
            <a:off x="675387" y="5489813"/>
            <a:ext cx="3639213" cy="2806996"/>
          </a:xfrm>
          <a:prstGeom prst="rect">
            <a:avLst/>
          </a:prstGeom>
          <a:noFill/>
          <a:ln w="9525">
            <a:noFill/>
            <a:miter lim="800000"/>
            <a:headEnd/>
            <a:tailEnd/>
          </a:ln>
        </p:spPr>
      </p:pic>
      <p:sp>
        <p:nvSpPr>
          <p:cNvPr id="19" name="Rectangle 3"/>
          <p:cNvSpPr>
            <a:spLocks noChangeArrowheads="1"/>
          </p:cNvSpPr>
          <p:nvPr/>
        </p:nvSpPr>
        <p:spPr bwMode="black">
          <a:xfrm>
            <a:off x="295608" y="3262802"/>
            <a:ext cx="3400425" cy="895630"/>
          </a:xfrm>
          <a:prstGeom prst="rect">
            <a:avLst/>
          </a:prstGeom>
          <a:noFill/>
          <a:ln w="9525" algn="ctr">
            <a:noFill/>
            <a:miter lim="800000"/>
            <a:headEnd type="none" w="sm" len="sm"/>
            <a:tailEnd type="none" w="sm" len="sm"/>
          </a:ln>
          <a:effectLst/>
        </p:spPr>
        <p:txBody>
          <a:bodyPr wrap="square" lIns="109728" tIns="54864" rIns="109728" bIns="54864" anchor="ctr">
            <a:spAutoFit/>
          </a:bodyPr>
          <a:lstStyle/>
          <a:p>
            <a:pPr algn="ctr" defTabSz="1097280">
              <a:lnSpc>
                <a:spcPct val="85000"/>
              </a:lnSpc>
              <a:buClr>
                <a:schemeClr val="tx2"/>
              </a:buClr>
              <a:buSzPct val="120000"/>
              <a:defRPr/>
            </a:pPr>
            <a:r>
              <a:rPr lang="en-US" sz="3000" spc="-150" dirty="0" smtClean="0">
                <a:effectLst>
                  <a:outerShdw blurRad="38100" dist="38100" dir="2700000" algn="tl">
                    <a:srgbClr val="000000">
                      <a:alpha val="43137"/>
                    </a:srgbClr>
                  </a:outerShdw>
                </a:effectLst>
                <a:latin typeface="Segoe" pitchFamily="34" charset="0"/>
              </a:rPr>
              <a:t>Performance of Hardware</a:t>
            </a:r>
          </a:p>
        </p:txBody>
      </p:sp>
      <p:sp>
        <p:nvSpPr>
          <p:cNvPr id="20" name="Rectangle 6"/>
          <p:cNvSpPr>
            <a:spLocks noChangeArrowheads="1"/>
          </p:cNvSpPr>
          <p:nvPr/>
        </p:nvSpPr>
        <p:spPr bwMode="black">
          <a:xfrm>
            <a:off x="2201615" y="4349336"/>
            <a:ext cx="3413125" cy="895630"/>
          </a:xfrm>
          <a:prstGeom prst="rect">
            <a:avLst/>
          </a:prstGeom>
          <a:noFill/>
          <a:ln w="9525" algn="ctr">
            <a:noFill/>
            <a:miter lim="800000"/>
            <a:headEnd type="none" w="sm" len="sm"/>
            <a:tailEnd type="none" w="sm" len="sm"/>
          </a:ln>
          <a:effectLst/>
        </p:spPr>
        <p:txBody>
          <a:bodyPr wrap="square" lIns="109728" tIns="54864" rIns="109728" bIns="54864" anchor="ctr">
            <a:spAutoFit/>
          </a:bodyPr>
          <a:lstStyle/>
          <a:p>
            <a:pPr algn="ctr" defTabSz="1097280">
              <a:lnSpc>
                <a:spcPct val="85000"/>
              </a:lnSpc>
              <a:buClr>
                <a:schemeClr val="tx2"/>
              </a:buClr>
              <a:buSzPct val="120000"/>
              <a:defRPr/>
            </a:pPr>
            <a:r>
              <a:rPr lang="en-US" sz="3000" spc="-150" dirty="0" smtClean="0">
                <a:effectLst>
                  <a:outerShdw blurRad="38100" dist="38100" dir="2700000" algn="tl">
                    <a:srgbClr val="000000">
                      <a:alpha val="43137"/>
                    </a:srgbClr>
                  </a:outerShdw>
                </a:effectLst>
                <a:latin typeface="Segoe" pitchFamily="34" charset="0"/>
              </a:rPr>
              <a:t>Digitization</a:t>
            </a:r>
            <a:br>
              <a:rPr lang="en-US" sz="3000" spc="-150" dirty="0" smtClean="0">
                <a:effectLst>
                  <a:outerShdw blurRad="38100" dist="38100" dir="2700000" algn="tl">
                    <a:srgbClr val="000000">
                      <a:alpha val="43137"/>
                    </a:srgbClr>
                  </a:outerShdw>
                </a:effectLst>
                <a:latin typeface="Segoe" pitchFamily="34" charset="0"/>
              </a:rPr>
            </a:br>
            <a:r>
              <a:rPr lang="en-US" sz="3000" spc="-150" dirty="0" smtClean="0">
                <a:effectLst>
                  <a:outerShdw blurRad="38100" dist="38100" dir="2700000" algn="tl">
                    <a:srgbClr val="000000">
                      <a:alpha val="43137"/>
                    </a:srgbClr>
                  </a:outerShdw>
                </a:effectLst>
                <a:latin typeface="Segoe" pitchFamily="34" charset="0"/>
              </a:rPr>
              <a:t>of the Economy</a:t>
            </a:r>
          </a:p>
        </p:txBody>
      </p:sp>
      <p:sp>
        <p:nvSpPr>
          <p:cNvPr id="21" name="Rectangle 7"/>
          <p:cNvSpPr>
            <a:spLocks noChangeArrowheads="1"/>
          </p:cNvSpPr>
          <p:nvPr/>
        </p:nvSpPr>
        <p:spPr bwMode="black">
          <a:xfrm>
            <a:off x="5611963" y="4349336"/>
            <a:ext cx="2927350" cy="895630"/>
          </a:xfrm>
          <a:prstGeom prst="rect">
            <a:avLst/>
          </a:prstGeom>
          <a:noFill/>
          <a:ln w="9525" algn="ctr">
            <a:noFill/>
            <a:miter lim="800000"/>
            <a:headEnd type="none" w="sm" len="sm"/>
            <a:tailEnd type="none" w="sm" len="sm"/>
          </a:ln>
          <a:effectLst/>
        </p:spPr>
        <p:txBody>
          <a:bodyPr wrap="square" lIns="109728" tIns="54864" rIns="109728" bIns="54864" anchor="ctr">
            <a:spAutoFit/>
          </a:bodyPr>
          <a:lstStyle/>
          <a:p>
            <a:pPr algn="ctr" defTabSz="1097280">
              <a:lnSpc>
                <a:spcPct val="85000"/>
              </a:lnSpc>
              <a:buClr>
                <a:schemeClr val="tx2"/>
              </a:buClr>
              <a:buSzPct val="120000"/>
              <a:defRPr/>
            </a:pPr>
            <a:r>
              <a:rPr lang="en-US" sz="3000" spc="-150" dirty="0" smtClean="0">
                <a:effectLst>
                  <a:outerShdw blurRad="38100" dist="38100" dir="2700000" algn="tl">
                    <a:srgbClr val="000000">
                      <a:alpha val="43137"/>
                    </a:srgbClr>
                  </a:outerShdw>
                </a:effectLst>
                <a:latin typeface="Segoe" pitchFamily="34" charset="0"/>
              </a:rPr>
              <a:t>Software Breakthroughs</a:t>
            </a:r>
          </a:p>
        </p:txBody>
      </p:sp>
      <p:sp>
        <p:nvSpPr>
          <p:cNvPr id="22" name="Rectangle 8"/>
          <p:cNvSpPr>
            <a:spLocks noChangeArrowheads="1"/>
          </p:cNvSpPr>
          <p:nvPr/>
        </p:nvSpPr>
        <p:spPr bwMode="black">
          <a:xfrm>
            <a:off x="7729863" y="3066595"/>
            <a:ext cx="3083442" cy="1288045"/>
          </a:xfrm>
          <a:prstGeom prst="rect">
            <a:avLst/>
          </a:prstGeom>
          <a:noFill/>
          <a:ln w="9525" algn="ctr">
            <a:noFill/>
            <a:miter lim="800000"/>
            <a:headEnd type="none" w="sm" len="sm"/>
            <a:tailEnd type="none" w="sm" len="sm"/>
          </a:ln>
          <a:effectLst/>
        </p:spPr>
        <p:txBody>
          <a:bodyPr wrap="square" lIns="109728" tIns="54864" rIns="109728" bIns="54864" anchor="ctr">
            <a:spAutoFit/>
          </a:bodyPr>
          <a:lstStyle/>
          <a:p>
            <a:pPr algn="ctr" defTabSz="1097280" fontAlgn="auto">
              <a:lnSpc>
                <a:spcPct val="85000"/>
              </a:lnSpc>
              <a:spcBef>
                <a:spcPts val="0"/>
              </a:spcBef>
              <a:spcAft>
                <a:spcPts val="0"/>
              </a:spcAft>
              <a:buClr>
                <a:schemeClr val="tx2"/>
              </a:buClr>
              <a:buSzPct val="120000"/>
              <a:buFont typeface="Wingdings" pitchFamily="2" charset="2"/>
              <a:buNone/>
              <a:defRPr/>
            </a:pPr>
            <a:r>
              <a:rPr lang="en-US" sz="3000" spc="-150" dirty="0" smtClean="0">
                <a:effectLst>
                  <a:outerShdw blurRad="38100" dist="38100" dir="2700000" algn="tl">
                    <a:srgbClr val="000000">
                      <a:alpha val="43137"/>
                    </a:srgbClr>
                  </a:outerShdw>
                </a:effectLst>
                <a:latin typeface="Segoe" pitchFamily="34" charset="0"/>
              </a:rPr>
              <a:t>Broadband,</a:t>
            </a:r>
            <a:br>
              <a:rPr lang="en-US" sz="3000" spc="-150" dirty="0" smtClean="0">
                <a:effectLst>
                  <a:outerShdw blurRad="38100" dist="38100" dir="2700000" algn="tl">
                    <a:srgbClr val="000000">
                      <a:alpha val="43137"/>
                    </a:srgbClr>
                  </a:outerShdw>
                </a:effectLst>
                <a:latin typeface="Segoe" pitchFamily="34" charset="0"/>
              </a:rPr>
            </a:br>
            <a:r>
              <a:rPr lang="en-US" sz="3000" spc="-150" dirty="0" smtClean="0">
                <a:effectLst>
                  <a:outerShdw blurRad="38100" dist="38100" dir="2700000" algn="tl">
                    <a:srgbClr val="000000">
                      <a:alpha val="43137"/>
                    </a:srgbClr>
                  </a:outerShdw>
                </a:effectLst>
                <a:latin typeface="Segoe" pitchFamily="34" charset="0"/>
              </a:rPr>
              <a:t>Wireless</a:t>
            </a:r>
            <a:r>
              <a:rPr lang="en-US" sz="3000" spc="-150" dirty="0">
                <a:effectLst>
                  <a:outerShdw blurRad="38100" dist="38100" dir="2700000" algn="tl">
                    <a:srgbClr val="000000">
                      <a:alpha val="43137"/>
                    </a:srgbClr>
                  </a:outerShdw>
                </a:effectLst>
                <a:latin typeface="Segoe" pitchFamily="34" charset="0"/>
              </a:rPr>
              <a:t>, </a:t>
            </a:r>
            <a:r>
              <a:rPr lang="en-US" sz="3000" spc="-150" dirty="0" smtClean="0">
                <a:effectLst>
                  <a:outerShdw blurRad="38100" dist="38100" dir="2700000" algn="tl">
                    <a:srgbClr val="000000">
                      <a:alpha val="43137"/>
                    </a:srgbClr>
                  </a:outerShdw>
                </a:effectLst>
                <a:latin typeface="Segoe" pitchFamily="34" charset="0"/>
              </a:rPr>
              <a:t>Mobility,</a:t>
            </a:r>
            <a:br>
              <a:rPr lang="en-US" sz="3000" spc="-150" dirty="0" smtClean="0">
                <a:effectLst>
                  <a:outerShdw blurRad="38100" dist="38100" dir="2700000" algn="tl">
                    <a:srgbClr val="000000">
                      <a:alpha val="43137"/>
                    </a:srgbClr>
                  </a:outerShdw>
                </a:effectLst>
                <a:latin typeface="Segoe" pitchFamily="34" charset="0"/>
              </a:rPr>
            </a:br>
            <a:r>
              <a:rPr lang="en-US" sz="3000" spc="-150" dirty="0" smtClean="0">
                <a:effectLst>
                  <a:outerShdw blurRad="38100" dist="38100" dir="2700000" algn="tl">
                    <a:srgbClr val="000000">
                      <a:alpha val="43137"/>
                    </a:srgbClr>
                  </a:outerShdw>
                </a:effectLst>
                <a:latin typeface="Segoe" pitchFamily="34" charset="0"/>
              </a:rPr>
              <a:t>Form Factors</a:t>
            </a:r>
            <a:endParaRPr lang="en-US" sz="3000" spc="-150" dirty="0">
              <a:effectLst>
                <a:outerShdw blurRad="38100" dist="38100" dir="2700000" algn="tl">
                  <a:srgbClr val="000000">
                    <a:alpha val="43137"/>
                  </a:srgbClr>
                </a:outerShdw>
              </a:effectLst>
              <a:latin typeface="Segoe" pitchFamily="34" charset="0"/>
            </a:endParaRPr>
          </a:p>
        </p:txBody>
      </p:sp>
      <p:pic>
        <p:nvPicPr>
          <p:cNvPr id="23" name="Picture 23" descr="OEM Euro Africa American men talking smiling pc hardware tech technician repair computer"/>
          <p:cNvPicPr>
            <a:picLocks noChangeAspect="1" noChangeArrowheads="1"/>
          </p:cNvPicPr>
          <p:nvPr/>
        </p:nvPicPr>
        <p:blipFill>
          <a:blip r:embed="rId4">
            <a:lum contrast="6000"/>
          </a:blip>
          <a:srcRect/>
          <a:stretch>
            <a:fillRect/>
          </a:stretch>
        </p:blipFill>
        <p:spPr bwMode="auto">
          <a:xfrm>
            <a:off x="367167" y="1481203"/>
            <a:ext cx="2579387" cy="1774383"/>
          </a:xfrm>
          <a:prstGeom prst="rect">
            <a:avLst/>
          </a:prstGeom>
          <a:noFill/>
          <a:ln w="9525">
            <a:noFill/>
            <a:miter lim="800000"/>
            <a:headEnd/>
            <a:tailEnd/>
          </a:ln>
        </p:spPr>
      </p:pic>
      <p:grpSp>
        <p:nvGrpSpPr>
          <p:cNvPr id="27" name="Group 26"/>
          <p:cNvGrpSpPr/>
          <p:nvPr/>
        </p:nvGrpSpPr>
        <p:grpSpPr>
          <a:xfrm>
            <a:off x="8343223" y="1174376"/>
            <a:ext cx="2303059" cy="1881944"/>
            <a:chOff x="8343223" y="1238174"/>
            <a:chExt cx="2303059" cy="1881944"/>
          </a:xfrm>
        </p:grpSpPr>
        <p:pic>
          <p:nvPicPr>
            <p:cNvPr id="24" name="Picture 27" descr="Smartphone hand holding Motorola phone"/>
            <p:cNvPicPr>
              <a:picLocks noChangeAspect="1" noChangeArrowheads="1"/>
            </p:cNvPicPr>
            <p:nvPr/>
          </p:nvPicPr>
          <p:blipFill>
            <a:blip r:embed="rId5" cstate="print"/>
            <a:stretch>
              <a:fillRect/>
            </a:stretch>
          </p:blipFill>
          <p:spPr bwMode="auto">
            <a:xfrm rot="638669">
              <a:off x="9957419" y="1238174"/>
              <a:ext cx="688863" cy="1213925"/>
            </a:xfrm>
            <a:prstGeom prst="rect">
              <a:avLst/>
            </a:prstGeom>
            <a:noFill/>
            <a:ln w="9525">
              <a:noFill/>
              <a:miter lim="800000"/>
              <a:headEnd/>
              <a:tailEnd/>
            </a:ln>
          </p:spPr>
        </p:pic>
        <p:pic>
          <p:nvPicPr>
            <p:cNvPr id="26" name="Picture 5" descr="C:\Program Files\Microsoft Resource DVD Artwork\DVD_ART\Artwork_Imagery\HARDWARE_IMAGERY\Photos - OEM Hardware\Mobility devices\Ultra Mobile PC\Asus_Ultra Mobile PC front.png"/>
            <p:cNvPicPr>
              <a:picLocks noChangeAspect="1" noChangeArrowheads="1"/>
            </p:cNvPicPr>
            <p:nvPr/>
          </p:nvPicPr>
          <p:blipFill>
            <a:blip r:embed="rId6" cstate="print"/>
            <a:srcRect/>
            <a:stretch>
              <a:fillRect/>
            </a:stretch>
          </p:blipFill>
          <p:spPr bwMode="auto">
            <a:xfrm>
              <a:off x="8343223" y="1565354"/>
              <a:ext cx="1245305" cy="708267"/>
            </a:xfrm>
            <a:prstGeom prst="rect">
              <a:avLst/>
            </a:prstGeom>
            <a:noFill/>
          </p:spPr>
        </p:pic>
        <p:pic>
          <p:nvPicPr>
            <p:cNvPr id="25" name="Picture 28" descr="HP Compaq Tablet PC with stylus flat"/>
            <p:cNvPicPr>
              <a:picLocks noChangeAspect="1" noChangeArrowheads="1"/>
            </p:cNvPicPr>
            <p:nvPr/>
          </p:nvPicPr>
          <p:blipFill>
            <a:blip r:embed="rId7" cstate="print"/>
            <a:srcRect/>
            <a:stretch>
              <a:fillRect/>
            </a:stretch>
          </p:blipFill>
          <p:spPr bwMode="auto">
            <a:xfrm>
              <a:off x="8870947" y="2043098"/>
              <a:ext cx="1742883" cy="1077020"/>
            </a:xfrm>
            <a:prstGeom prst="rect">
              <a:avLst/>
            </a:prstGeom>
            <a:noFill/>
            <a:ln w="9525">
              <a:noFill/>
              <a:miter lim="800000"/>
              <a:headEnd/>
              <a:tailEnd/>
            </a:ln>
          </p:spPr>
        </p:pic>
      </p:grpSp>
      <p:pic>
        <p:nvPicPr>
          <p:cNvPr id="2061" name="Picture 13" descr="C:\Program Files\Microsoft Resource DVD Artwork\DVD_ART\Artwork_Imagery\Shapes and Graphics\people\man at pc.png"/>
          <p:cNvPicPr>
            <a:picLocks noChangeAspect="1" noChangeArrowheads="1"/>
          </p:cNvPicPr>
          <p:nvPr/>
        </p:nvPicPr>
        <p:blipFill>
          <a:blip r:embed="rId8"/>
          <a:srcRect/>
          <a:stretch>
            <a:fillRect/>
          </a:stretch>
        </p:blipFill>
        <p:spPr bwMode="auto">
          <a:xfrm>
            <a:off x="6436755" y="5394099"/>
            <a:ext cx="4206432" cy="2906454"/>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10"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061"/>
                                        </p:tgtEl>
                                        <p:attrNameLst>
                                          <p:attrName>style.visibility</p:attrName>
                                        </p:attrNameLst>
                                      </p:cBhvr>
                                      <p:to>
                                        <p:strVal val="visible"/>
                                      </p:to>
                                    </p:set>
                                    <p:animEffect transition="in" filter="fade">
                                      <p:cBhvr>
                                        <p:cTn id="30" dur="500"/>
                                        <p:tgtEl>
                                          <p:spTgt spid="2061"/>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1106" name="Picture 2" descr="inside glow vertical bar xbox green thirds"/>
          <p:cNvPicPr>
            <a:picLocks noChangeAspect="1" noChangeArrowheads="1"/>
          </p:cNvPicPr>
          <p:nvPr/>
        </p:nvPicPr>
        <p:blipFill>
          <a:blip r:embed="rId3"/>
          <a:srcRect/>
          <a:stretch>
            <a:fillRect/>
          </a:stretch>
        </p:blipFill>
        <p:spPr bwMode="auto">
          <a:xfrm>
            <a:off x="7294246" y="0"/>
            <a:ext cx="3678554" cy="8229600"/>
          </a:xfrm>
          <a:prstGeom prst="rect">
            <a:avLst/>
          </a:prstGeom>
          <a:noFill/>
        </p:spPr>
      </p:pic>
      <p:pic>
        <p:nvPicPr>
          <p:cNvPr id="431107" name="Picture 3" descr="inside glow vertical bar blue thirds"/>
          <p:cNvPicPr>
            <a:picLocks noChangeAspect="1" noChangeArrowheads="1"/>
          </p:cNvPicPr>
          <p:nvPr/>
        </p:nvPicPr>
        <p:blipFill>
          <a:blip r:embed="rId4"/>
          <a:srcRect/>
          <a:stretch>
            <a:fillRect/>
          </a:stretch>
        </p:blipFill>
        <p:spPr bwMode="ltGray">
          <a:xfrm>
            <a:off x="3644266" y="0"/>
            <a:ext cx="3649980" cy="8229600"/>
          </a:xfrm>
          <a:prstGeom prst="rect">
            <a:avLst/>
          </a:prstGeom>
          <a:noFill/>
        </p:spPr>
      </p:pic>
      <p:pic>
        <p:nvPicPr>
          <p:cNvPr id="431108" name="Picture 4" descr="inside glow vertical bar red-orange thirds"/>
          <p:cNvPicPr>
            <a:picLocks noChangeAspect="1" noChangeArrowheads="1"/>
          </p:cNvPicPr>
          <p:nvPr/>
        </p:nvPicPr>
        <p:blipFill>
          <a:blip r:embed="rId5"/>
          <a:srcRect/>
          <a:stretch>
            <a:fillRect/>
          </a:stretch>
        </p:blipFill>
        <p:spPr bwMode="ltGray">
          <a:xfrm>
            <a:off x="0" y="0"/>
            <a:ext cx="3644266" cy="8229600"/>
          </a:xfrm>
          <a:prstGeom prst="rect">
            <a:avLst/>
          </a:prstGeom>
          <a:noFill/>
        </p:spPr>
      </p:pic>
      <p:pic>
        <p:nvPicPr>
          <p:cNvPr id="431109" name="Picture 5" descr="Traditional Work outlined"/>
          <p:cNvPicPr>
            <a:picLocks noChangeAspect="1" noChangeArrowheads="1"/>
          </p:cNvPicPr>
          <p:nvPr/>
        </p:nvPicPr>
        <p:blipFill>
          <a:blip r:embed="rId6"/>
          <a:srcRect/>
          <a:stretch>
            <a:fillRect/>
          </a:stretch>
        </p:blipFill>
        <p:spPr bwMode="ltGray">
          <a:xfrm>
            <a:off x="0" y="2767966"/>
            <a:ext cx="3644266" cy="5474970"/>
          </a:xfrm>
          <a:prstGeom prst="rect">
            <a:avLst/>
          </a:prstGeom>
          <a:noFill/>
        </p:spPr>
      </p:pic>
      <p:pic>
        <p:nvPicPr>
          <p:cNvPr id="431117" name="Picture 13" descr="inside glow vertical bar clear thirds"/>
          <p:cNvPicPr>
            <a:picLocks noChangeAspect="1" noChangeArrowheads="1"/>
          </p:cNvPicPr>
          <p:nvPr/>
        </p:nvPicPr>
        <p:blipFill>
          <a:blip r:embed="rId7"/>
          <a:srcRect/>
          <a:stretch>
            <a:fillRect/>
          </a:stretch>
        </p:blipFill>
        <p:spPr bwMode="ltGray">
          <a:xfrm>
            <a:off x="3644266" y="0"/>
            <a:ext cx="3649980" cy="8229600"/>
          </a:xfrm>
          <a:prstGeom prst="rect">
            <a:avLst/>
          </a:prstGeom>
          <a:noFill/>
          <a:ln w="9525" algn="ctr">
            <a:noFill/>
            <a:miter lim="800000"/>
            <a:headEnd/>
            <a:tailEnd/>
          </a:ln>
          <a:effectLst/>
        </p:spPr>
      </p:pic>
      <p:sp>
        <p:nvSpPr>
          <p:cNvPr id="431112" name="Rectangle 8"/>
          <p:cNvSpPr>
            <a:spLocks noChangeArrowheads="1"/>
          </p:cNvSpPr>
          <p:nvPr/>
        </p:nvSpPr>
        <p:spPr bwMode="auto">
          <a:xfrm>
            <a:off x="446566" y="1335040"/>
            <a:ext cx="2945219" cy="1274195"/>
          </a:xfrm>
          <a:prstGeom prst="rect">
            <a:avLst/>
          </a:prstGeom>
          <a:noFill/>
          <a:ln w="12700" algn="ctr">
            <a:noFill/>
            <a:miter lim="800000"/>
            <a:headEnd/>
            <a:tailEnd/>
          </a:ln>
          <a:effectLst/>
        </p:spPr>
        <p:txBody>
          <a:bodyPr wrap="square" lIns="109728" tIns="54864" rIns="109728" bIns="54864">
            <a:spAutoFit/>
          </a:bodyPr>
          <a:lstStyle/>
          <a:p>
            <a:pPr algn="ctr">
              <a:lnSpc>
                <a:spcPct val="90000"/>
              </a:lnSpc>
            </a:pPr>
            <a:r>
              <a:rPr lang="en-US" sz="4200" b="0" spc="-150" dirty="0">
                <a:gradFill>
                  <a:gsLst>
                    <a:gs pos="0">
                      <a:srgbClr val="FFFFFF"/>
                    </a:gs>
                    <a:gs pos="88000">
                      <a:srgbClr val="FEF694"/>
                    </a:gs>
                  </a:gsLst>
                  <a:lin ang="5400000" scaled="0"/>
                </a:gradFill>
                <a:effectLst>
                  <a:outerShdw blurRad="177800" algn="ctr" rotWithShape="0">
                    <a:prstClr val="black">
                      <a:alpha val="80000"/>
                    </a:prstClr>
                  </a:outerShdw>
                </a:effectLst>
                <a:latin typeface="Segoe" pitchFamily="34" charset="0"/>
              </a:rPr>
              <a:t>Traditional Work</a:t>
            </a:r>
          </a:p>
        </p:txBody>
      </p:sp>
      <p:sp>
        <p:nvSpPr>
          <p:cNvPr id="431113" name="Rectangle 9"/>
          <p:cNvSpPr>
            <a:spLocks noChangeArrowheads="1"/>
          </p:cNvSpPr>
          <p:nvPr/>
        </p:nvSpPr>
        <p:spPr bwMode="auto">
          <a:xfrm>
            <a:off x="4209452" y="1328884"/>
            <a:ext cx="2553896" cy="1274195"/>
          </a:xfrm>
          <a:prstGeom prst="rect">
            <a:avLst/>
          </a:prstGeom>
          <a:noFill/>
          <a:ln w="12700" algn="ctr">
            <a:noFill/>
            <a:miter lim="800000"/>
            <a:headEnd/>
            <a:tailEnd/>
          </a:ln>
          <a:effectLst/>
        </p:spPr>
        <p:txBody>
          <a:bodyPr wrap="square" lIns="109728" tIns="54864" rIns="109728" bIns="54864">
            <a:spAutoFit/>
          </a:bodyPr>
          <a:lstStyle/>
          <a:p>
            <a:pPr algn="ctr">
              <a:lnSpc>
                <a:spcPct val="90000"/>
              </a:lnSpc>
            </a:pPr>
            <a:r>
              <a:rPr lang="en-US" sz="4200" spc="-150" dirty="0">
                <a:gradFill>
                  <a:gsLst>
                    <a:gs pos="0">
                      <a:srgbClr val="FFFFFF"/>
                    </a:gs>
                    <a:gs pos="88000">
                      <a:srgbClr val="FEF694"/>
                    </a:gs>
                  </a:gsLst>
                  <a:lin ang="5400000" scaled="0"/>
                </a:gradFill>
                <a:effectLst>
                  <a:outerShdw blurRad="177800" algn="ctr" rotWithShape="0">
                    <a:prstClr val="black">
                      <a:alpha val="80000"/>
                    </a:prstClr>
                  </a:outerShdw>
                </a:effectLst>
                <a:latin typeface="Segoe" pitchFamily="34" charset="0"/>
              </a:rPr>
              <a:t>Home </a:t>
            </a:r>
            <a:r>
              <a:rPr lang="en-US" sz="4200" spc="-150" dirty="0" smtClean="0">
                <a:gradFill>
                  <a:gsLst>
                    <a:gs pos="0">
                      <a:srgbClr val="FFFFFF"/>
                    </a:gs>
                    <a:gs pos="88000">
                      <a:srgbClr val="FEF694"/>
                    </a:gs>
                  </a:gsLst>
                  <a:lin ang="5400000" scaled="0"/>
                </a:gradFill>
                <a:effectLst>
                  <a:outerShdw blurRad="177800" algn="ctr" rotWithShape="0">
                    <a:prstClr val="black">
                      <a:alpha val="80000"/>
                    </a:prstClr>
                  </a:outerShdw>
                </a:effectLst>
                <a:latin typeface="Segoe" pitchFamily="34" charset="0"/>
              </a:rPr>
              <a:t>&amp; Work</a:t>
            </a:r>
            <a:endParaRPr lang="en-US" sz="4200" spc="-150" dirty="0">
              <a:gradFill>
                <a:gsLst>
                  <a:gs pos="0">
                    <a:srgbClr val="FFFFFF"/>
                  </a:gs>
                  <a:gs pos="88000">
                    <a:srgbClr val="FEF694"/>
                  </a:gs>
                </a:gsLst>
                <a:lin ang="5400000" scaled="0"/>
              </a:gradFill>
              <a:effectLst>
                <a:outerShdw blurRad="177800" algn="ctr" rotWithShape="0">
                  <a:prstClr val="black">
                    <a:alpha val="80000"/>
                  </a:prstClr>
                </a:outerShdw>
              </a:effectLst>
              <a:latin typeface="Segoe" pitchFamily="34" charset="0"/>
            </a:endParaRPr>
          </a:p>
        </p:txBody>
      </p:sp>
      <p:sp>
        <p:nvSpPr>
          <p:cNvPr id="431114" name="Rectangle 10"/>
          <p:cNvSpPr>
            <a:spLocks noChangeArrowheads="1"/>
          </p:cNvSpPr>
          <p:nvPr/>
        </p:nvSpPr>
        <p:spPr bwMode="auto">
          <a:xfrm>
            <a:off x="7315908" y="1328884"/>
            <a:ext cx="3497403" cy="1274195"/>
          </a:xfrm>
          <a:prstGeom prst="rect">
            <a:avLst/>
          </a:prstGeom>
          <a:noFill/>
          <a:ln w="12700" algn="ctr">
            <a:noFill/>
            <a:miter lim="800000"/>
            <a:headEnd/>
            <a:tailEnd/>
          </a:ln>
          <a:effectLst/>
        </p:spPr>
        <p:txBody>
          <a:bodyPr wrap="square" lIns="109728" tIns="54864" rIns="109728" bIns="54864">
            <a:spAutoFit/>
          </a:bodyPr>
          <a:lstStyle/>
          <a:p>
            <a:pPr algn="ctr">
              <a:lnSpc>
                <a:spcPct val="90000"/>
              </a:lnSpc>
            </a:pPr>
            <a:r>
              <a:rPr lang="en-US" sz="4200" spc="-150" dirty="0">
                <a:gradFill>
                  <a:gsLst>
                    <a:gs pos="0">
                      <a:srgbClr val="FFFFFF"/>
                    </a:gs>
                    <a:gs pos="88000">
                      <a:srgbClr val="FEF694"/>
                    </a:gs>
                  </a:gsLst>
                  <a:lin ang="5400000" scaled="0"/>
                </a:gradFill>
                <a:effectLst>
                  <a:outerShdw blurRad="177800" algn="ctr" rotWithShape="0">
                    <a:prstClr val="black">
                      <a:alpha val="80000"/>
                    </a:prstClr>
                  </a:outerShdw>
                </a:effectLst>
                <a:latin typeface="Segoe" pitchFamily="34" charset="0"/>
              </a:rPr>
              <a:t>The New World of Work</a:t>
            </a:r>
          </a:p>
        </p:txBody>
      </p:sp>
      <p:sp>
        <p:nvSpPr>
          <p:cNvPr id="18" name="Title 17"/>
          <p:cNvSpPr>
            <a:spLocks noGrp="1"/>
          </p:cNvSpPr>
          <p:nvPr>
            <p:ph type="title"/>
          </p:nvPr>
        </p:nvSpPr>
        <p:spPr>
          <a:xfrm>
            <a:off x="457200" y="263525"/>
            <a:ext cx="10058400" cy="830263"/>
          </a:xfrm>
        </p:spPr>
        <p:txBody>
          <a:bodyPr/>
          <a:lstStyle/>
          <a:p>
            <a:r>
              <a:rPr smtClean="0"/>
              <a:t>Evolution of Work</a:t>
            </a:r>
            <a:endParaRPr lang="en-US" dirty="0"/>
          </a:p>
        </p:txBody>
      </p:sp>
      <p:pic>
        <p:nvPicPr>
          <p:cNvPr id="15" name="Picture 14" descr="work-at-home.png"/>
          <p:cNvPicPr>
            <a:picLocks noChangeAspect="1"/>
          </p:cNvPicPr>
          <p:nvPr/>
        </p:nvPicPr>
        <p:blipFill>
          <a:blip r:embed="rId8"/>
          <a:srcRect b="4152"/>
          <a:stretch>
            <a:fillRect/>
          </a:stretch>
        </p:blipFill>
        <p:spPr>
          <a:xfrm>
            <a:off x="3654221" y="2639054"/>
            <a:ext cx="3643092" cy="5588959"/>
          </a:xfrm>
          <a:prstGeom prst="rect">
            <a:avLst/>
          </a:prstGeom>
        </p:spPr>
      </p:pic>
      <p:pic>
        <p:nvPicPr>
          <p:cNvPr id="13" name="Picture 12" descr="office-laptop.png"/>
          <p:cNvPicPr>
            <a:picLocks noChangeAspect="1"/>
          </p:cNvPicPr>
          <p:nvPr/>
        </p:nvPicPr>
        <p:blipFill>
          <a:blip r:embed="rId9"/>
          <a:srcRect l="31560"/>
          <a:stretch>
            <a:fillRect/>
          </a:stretch>
        </p:blipFill>
        <p:spPr>
          <a:xfrm>
            <a:off x="7296150" y="2666672"/>
            <a:ext cx="3676650" cy="3519815"/>
          </a:xfrm>
          <a:prstGeom prst="rect">
            <a:avLst/>
          </a:prstGeom>
          <a:noFill/>
          <a:ln>
            <a:noFill/>
          </a:ln>
        </p:spPr>
      </p:pic>
      <p:pic>
        <p:nvPicPr>
          <p:cNvPr id="16" name="Picture 15" descr="phone-macy.png"/>
          <p:cNvPicPr>
            <a:picLocks noChangeAspect="1"/>
          </p:cNvPicPr>
          <p:nvPr/>
        </p:nvPicPr>
        <p:blipFill>
          <a:blip r:embed="rId10"/>
          <a:stretch>
            <a:fillRect/>
          </a:stretch>
        </p:blipFill>
        <p:spPr>
          <a:xfrm>
            <a:off x="7572375" y="5204270"/>
            <a:ext cx="3400425" cy="3164557"/>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31108"/>
                                        </p:tgtEl>
                                        <p:attrNameLst>
                                          <p:attrName>style.visibility</p:attrName>
                                        </p:attrNameLst>
                                      </p:cBhvr>
                                      <p:to>
                                        <p:strVal val="visible"/>
                                      </p:to>
                                    </p:set>
                                    <p:animEffect transition="in" filter="fade">
                                      <p:cBhvr>
                                        <p:cTn id="7" dur="500"/>
                                        <p:tgtEl>
                                          <p:spTgt spid="431108"/>
                                        </p:tgtEl>
                                      </p:cBhvr>
                                    </p:animEffect>
                                  </p:childTnLst>
                                </p:cTn>
                              </p:par>
                              <p:par>
                                <p:cTn id="8" presetID="10" presetClass="entr" presetSubtype="0" fill="hold" nodeType="withEffect">
                                  <p:stCondLst>
                                    <p:cond delay="0"/>
                                  </p:stCondLst>
                                  <p:childTnLst>
                                    <p:set>
                                      <p:cBhvr>
                                        <p:cTn id="9" dur="1" fill="hold">
                                          <p:stCondLst>
                                            <p:cond delay="0"/>
                                          </p:stCondLst>
                                        </p:cTn>
                                        <p:tgtEl>
                                          <p:spTgt spid="431109"/>
                                        </p:tgtEl>
                                        <p:attrNameLst>
                                          <p:attrName>style.visibility</p:attrName>
                                        </p:attrNameLst>
                                      </p:cBhvr>
                                      <p:to>
                                        <p:strVal val="visible"/>
                                      </p:to>
                                    </p:set>
                                    <p:animEffect transition="in" filter="fade">
                                      <p:cBhvr>
                                        <p:cTn id="10" dur="500"/>
                                        <p:tgtEl>
                                          <p:spTgt spid="43110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31112"/>
                                        </p:tgtEl>
                                        <p:attrNameLst>
                                          <p:attrName>style.visibility</p:attrName>
                                        </p:attrNameLst>
                                      </p:cBhvr>
                                      <p:to>
                                        <p:strVal val="visible"/>
                                      </p:to>
                                    </p:set>
                                    <p:animEffect transition="in" filter="fade">
                                      <p:cBhvr>
                                        <p:cTn id="13" dur="500"/>
                                        <p:tgtEl>
                                          <p:spTgt spid="431112"/>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431107"/>
                                        </p:tgtEl>
                                        <p:attrNameLst>
                                          <p:attrName>style.visibility</p:attrName>
                                        </p:attrNameLst>
                                      </p:cBhvr>
                                      <p:to>
                                        <p:strVal val="visible"/>
                                      </p:to>
                                    </p:set>
                                    <p:animEffect transition="in" filter="fade">
                                      <p:cBhvr>
                                        <p:cTn id="17" dur="500"/>
                                        <p:tgtEl>
                                          <p:spTgt spid="431107"/>
                                        </p:tgtEl>
                                      </p:cBhvr>
                                    </p:animEffect>
                                  </p:childTnLst>
                                </p:cTn>
                              </p:par>
                              <p:par>
                                <p:cTn id="18" presetID="10" presetClass="entr" presetSubtype="0" fill="hold" nodeType="withEffect">
                                  <p:stCondLst>
                                    <p:cond delay="0"/>
                                  </p:stCondLst>
                                  <p:childTnLst>
                                    <p:set>
                                      <p:cBhvr>
                                        <p:cTn id="19" dur="1" fill="hold">
                                          <p:stCondLst>
                                            <p:cond delay="0"/>
                                          </p:stCondLst>
                                        </p:cTn>
                                        <p:tgtEl>
                                          <p:spTgt spid="431117"/>
                                        </p:tgtEl>
                                        <p:attrNameLst>
                                          <p:attrName>style.visibility</p:attrName>
                                        </p:attrNameLst>
                                      </p:cBhvr>
                                      <p:to>
                                        <p:strVal val="visible"/>
                                      </p:to>
                                    </p:set>
                                    <p:animEffect transition="in" filter="fade">
                                      <p:cBhvr>
                                        <p:cTn id="20" dur="500"/>
                                        <p:tgtEl>
                                          <p:spTgt spid="4311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31113"/>
                                        </p:tgtEl>
                                        <p:attrNameLst>
                                          <p:attrName>style.visibility</p:attrName>
                                        </p:attrNameLst>
                                      </p:cBhvr>
                                      <p:to>
                                        <p:strVal val="visible"/>
                                      </p:to>
                                    </p:set>
                                    <p:animEffect transition="in" filter="fade">
                                      <p:cBhvr>
                                        <p:cTn id="23" dur="500"/>
                                        <p:tgtEl>
                                          <p:spTgt spid="431113"/>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431106"/>
                                        </p:tgtEl>
                                        <p:attrNameLst>
                                          <p:attrName>style.visibility</p:attrName>
                                        </p:attrNameLst>
                                      </p:cBhvr>
                                      <p:to>
                                        <p:strVal val="visible"/>
                                      </p:to>
                                    </p:set>
                                    <p:animEffect transition="in" filter="fade">
                                      <p:cBhvr>
                                        <p:cTn id="30" dur="500"/>
                                        <p:tgtEl>
                                          <p:spTgt spid="43110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31114"/>
                                        </p:tgtEl>
                                        <p:attrNameLst>
                                          <p:attrName>style.visibility</p:attrName>
                                        </p:attrNameLst>
                                      </p:cBhvr>
                                      <p:to>
                                        <p:strVal val="visible"/>
                                      </p:to>
                                    </p:set>
                                    <p:animEffect transition="in" filter="fade">
                                      <p:cBhvr>
                                        <p:cTn id="33" dur="500"/>
                                        <p:tgtEl>
                                          <p:spTgt spid="431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1112" grpId="0"/>
      <p:bldP spid="431113" grpId="0"/>
      <p:bldP spid="4311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Digital Workstyle: Basics</a:t>
            </a:r>
            <a:endParaRPr lang="en-US" dirty="0"/>
          </a:p>
        </p:txBody>
      </p:sp>
      <p:sp>
        <p:nvSpPr>
          <p:cNvPr id="3" name="Content Placeholder 2"/>
          <p:cNvSpPr>
            <a:spLocks noGrp="1"/>
          </p:cNvSpPr>
          <p:nvPr>
            <p:ph idx="1"/>
          </p:nvPr>
        </p:nvSpPr>
        <p:spPr>
          <a:xfrm>
            <a:off x="457200" y="1538010"/>
            <a:ext cx="10058400" cy="5293757"/>
          </a:xfrm>
        </p:spPr>
        <p:txBody>
          <a:bodyPr/>
          <a:lstStyle/>
          <a:p>
            <a:r>
              <a:rPr lang="en-US" dirty="0" smtClean="0"/>
              <a:t>Office productivity suite</a:t>
            </a:r>
          </a:p>
          <a:p>
            <a:r>
              <a:rPr lang="en-US" dirty="0" smtClean="0"/>
              <a:t>Email</a:t>
            </a:r>
          </a:p>
          <a:p>
            <a:r>
              <a:rPr lang="en-US" dirty="0" smtClean="0"/>
              <a:t>Single directory</a:t>
            </a:r>
          </a:p>
          <a:p>
            <a:r>
              <a:rPr lang="en-US" dirty="0" smtClean="0"/>
              <a:t>Corporate intranet</a:t>
            </a:r>
          </a:p>
          <a:p>
            <a:r>
              <a:rPr lang="en-US" dirty="0" smtClean="0"/>
              <a:t>Portable PCs for mobile workers</a:t>
            </a:r>
          </a:p>
          <a:p>
            <a:r>
              <a:rPr lang="en-US" dirty="0" smtClean="0"/>
              <a:t>Transactional website</a:t>
            </a:r>
          </a:p>
          <a:p>
            <a:endParaRPr lang="en-US" dirty="0" smtClean="0"/>
          </a:p>
          <a:p>
            <a:endParaRPr lang="en-US" dirty="0"/>
          </a:p>
        </p:txBody>
      </p:sp>
      <p:pic>
        <p:nvPicPr>
          <p:cNvPr id="7181" name="Picture 13" descr="C:\Program Files\Microsoft Resource DVD Artwork\DVD_ART\Artwork_Imagery\Photos_for_PPT\Soft-edge_photos\FY06 MS Dynamics Photography\At Work\Dynamics work_Sam_man woman meeting discussion laptop lobby.png"/>
          <p:cNvPicPr>
            <a:picLocks noChangeAspect="1" noChangeArrowheads="1"/>
          </p:cNvPicPr>
          <p:nvPr/>
        </p:nvPicPr>
        <p:blipFill>
          <a:blip r:embed="rId3"/>
          <a:srcRect r="28000" b="8305"/>
          <a:stretch>
            <a:fillRect/>
          </a:stretch>
        </p:blipFill>
        <p:spPr bwMode="auto">
          <a:xfrm>
            <a:off x="5486400" y="3022600"/>
            <a:ext cx="5486400" cy="5205413"/>
          </a:xfrm>
          <a:prstGeom prst="rect">
            <a:avLst/>
          </a:prstGeom>
          <a:noFill/>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225"/>
            <a:ext cx="10308566" cy="830997"/>
          </a:xfrm>
        </p:spPr>
        <p:txBody>
          <a:bodyPr/>
          <a:lstStyle/>
          <a:p>
            <a:r>
              <a:rPr smtClean="0"/>
              <a:t>Digital Workstyle: Empowered</a:t>
            </a:r>
            <a:endParaRPr lang="en-US" dirty="0"/>
          </a:p>
        </p:txBody>
      </p:sp>
      <p:pic>
        <p:nvPicPr>
          <p:cNvPr id="1026" name="Picture 2"/>
          <p:cNvPicPr>
            <a:picLocks noChangeAspect="1" noChangeArrowheads="1"/>
          </p:cNvPicPr>
          <p:nvPr/>
        </p:nvPicPr>
        <p:blipFill>
          <a:blip r:embed="rId3"/>
          <a:stretch>
            <a:fillRect/>
          </a:stretch>
        </p:blipFill>
        <p:spPr bwMode="auto">
          <a:xfrm>
            <a:off x="5401113" y="1363663"/>
            <a:ext cx="5571687" cy="3975886"/>
          </a:xfrm>
          <a:prstGeom prst="rect">
            <a:avLst/>
          </a:prstGeom>
          <a:noFill/>
          <a:ln w="12700">
            <a:solidFill>
              <a:srgbClr val="000000"/>
            </a:solidFill>
          </a:ln>
          <a:effectLst>
            <a:reflection blurRad="6350" stA="52000" endA="300" endPos="35000" dir="5400000" sy="-100000" algn="bl" rotWithShape="0"/>
          </a:effectLst>
          <a:scene3d>
            <a:camera prst="isometricOffAxis2Left">
              <a:rot lat="480000" lon="1560001" rev="0"/>
            </a:camera>
            <a:lightRig rig="threePt" dir="t"/>
          </a:scene3d>
          <a:sp3d/>
        </p:spPr>
      </p:pic>
      <p:grpSp>
        <p:nvGrpSpPr>
          <p:cNvPr id="8" name="Group 7"/>
          <p:cNvGrpSpPr/>
          <p:nvPr/>
        </p:nvGrpSpPr>
        <p:grpSpPr>
          <a:xfrm>
            <a:off x="6038850" y="4113213"/>
            <a:ext cx="1703160" cy="3770313"/>
            <a:chOff x="11553825" y="3183047"/>
            <a:chExt cx="2608035" cy="5044966"/>
          </a:xfrm>
        </p:grpSpPr>
        <p:pic>
          <p:nvPicPr>
            <p:cNvPr id="6" name="Picture 5" descr="Cingular 8525 closed.jpg"/>
            <p:cNvPicPr>
              <a:picLocks noChangeAspect="1"/>
            </p:cNvPicPr>
            <p:nvPr/>
          </p:nvPicPr>
          <p:blipFill>
            <a:blip r:embed="rId4" cstate="print"/>
            <a:stretch>
              <a:fillRect/>
            </a:stretch>
          </p:blipFill>
          <p:spPr>
            <a:xfrm>
              <a:off x="11553825" y="3183047"/>
              <a:ext cx="2608035" cy="5044966"/>
            </a:xfrm>
            <a:prstGeom prst="rect">
              <a:avLst/>
            </a:prstGeom>
            <a:noFill/>
            <a:ln w="9525">
              <a:noFill/>
              <a:miter lim="800000"/>
              <a:headEnd/>
              <a:tailEnd/>
            </a:ln>
            <a:effectLst>
              <a:outerShdw blurRad="76200" dir="18900000" sy="23000" kx="-1200000" algn="bl" rotWithShape="0">
                <a:prstClr val="black">
                  <a:alpha val="20000"/>
                </a:prstClr>
              </a:outerShdw>
            </a:effectLst>
          </p:spPr>
        </p:pic>
        <p:pic>
          <p:nvPicPr>
            <p:cNvPr id="7" name="Picture 6" descr="sl21_excel.png"/>
            <p:cNvPicPr>
              <a:picLocks noChangeAspect="1"/>
            </p:cNvPicPr>
            <p:nvPr/>
          </p:nvPicPr>
          <p:blipFill>
            <a:blip r:embed="rId5"/>
            <a:stretch>
              <a:fillRect/>
            </a:stretch>
          </p:blipFill>
          <p:spPr>
            <a:xfrm>
              <a:off x="11865622" y="4151313"/>
              <a:ext cx="2010572" cy="2678114"/>
            </a:xfrm>
            <a:prstGeom prst="rect">
              <a:avLst/>
            </a:prstGeom>
          </p:spPr>
        </p:pic>
      </p:grpSp>
      <p:sp>
        <p:nvSpPr>
          <p:cNvPr id="3" name="Content Placeholder 2"/>
          <p:cNvSpPr>
            <a:spLocks noGrp="1"/>
          </p:cNvSpPr>
          <p:nvPr>
            <p:ph idx="1"/>
          </p:nvPr>
        </p:nvSpPr>
        <p:spPr>
          <a:xfrm>
            <a:off x="457201" y="1363663"/>
            <a:ext cx="5029199" cy="5650778"/>
          </a:xfrm>
        </p:spPr>
        <p:txBody>
          <a:bodyPr/>
          <a:lstStyle/>
          <a:p>
            <a:r>
              <a:rPr lang="en-US" sz="3600" dirty="0" smtClean="0"/>
              <a:t>Online video training</a:t>
            </a:r>
          </a:p>
          <a:p>
            <a:r>
              <a:rPr lang="en-US" sz="3600" dirty="0" smtClean="0"/>
              <a:t>HR self service</a:t>
            </a:r>
          </a:p>
          <a:p>
            <a:r>
              <a:rPr lang="en-US" sz="3600" dirty="0" smtClean="0"/>
              <a:t>Analysis &amp; metrics</a:t>
            </a:r>
          </a:p>
          <a:p>
            <a:r>
              <a:rPr lang="en-US" sz="3600" dirty="0" smtClean="0"/>
              <a:t>Surveys &amp; workflow</a:t>
            </a:r>
          </a:p>
          <a:p>
            <a:r>
              <a:rPr lang="en-US" sz="3600" dirty="0" smtClean="0"/>
              <a:t>Sales information</a:t>
            </a:r>
            <a:br>
              <a:rPr lang="en-US" sz="3600" dirty="0" smtClean="0"/>
            </a:br>
            <a:r>
              <a:rPr lang="en-US" sz="3600" dirty="0" smtClean="0"/>
              <a:t>in pivot form</a:t>
            </a:r>
          </a:p>
          <a:p>
            <a:r>
              <a:rPr lang="en-US" sz="3600" dirty="0" smtClean="0"/>
              <a:t>Collaborative </a:t>
            </a:r>
            <a:br>
              <a:rPr lang="en-US" sz="3600" dirty="0" smtClean="0"/>
            </a:br>
            <a:r>
              <a:rPr lang="en-US" sz="3600" dirty="0" smtClean="0"/>
              <a:t>screen-sharing</a:t>
            </a:r>
          </a:p>
          <a:p>
            <a:r>
              <a:rPr lang="en-US" sz="3600" dirty="0" smtClean="0"/>
              <a:t>Business information on mobile phones</a:t>
            </a:r>
            <a:endParaRPr lang="en-US" sz="3600" dirty="0"/>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meeting.png"/>
          <p:cNvPicPr>
            <a:picLocks noChangeAspect="1"/>
          </p:cNvPicPr>
          <p:nvPr/>
        </p:nvPicPr>
        <p:blipFill>
          <a:blip r:embed="rId3"/>
          <a:srcRect r="8010"/>
          <a:stretch>
            <a:fillRect/>
          </a:stretch>
        </p:blipFill>
        <p:spPr>
          <a:xfrm>
            <a:off x="3157870" y="3808413"/>
            <a:ext cx="7814930" cy="4587094"/>
          </a:xfrm>
          <a:prstGeom prst="rect">
            <a:avLst/>
          </a:prstGeom>
        </p:spPr>
      </p:pic>
      <p:sp>
        <p:nvSpPr>
          <p:cNvPr id="2" name="Title 1"/>
          <p:cNvSpPr>
            <a:spLocks noGrp="1"/>
          </p:cNvSpPr>
          <p:nvPr>
            <p:ph type="title"/>
          </p:nvPr>
        </p:nvSpPr>
        <p:spPr/>
        <p:txBody>
          <a:bodyPr/>
          <a:lstStyle/>
          <a:p>
            <a:r>
              <a:rPr smtClean="0"/>
              <a:t>Digital Workstyle: Advanced</a:t>
            </a:r>
            <a:endParaRPr lang="en-US" dirty="0"/>
          </a:p>
        </p:txBody>
      </p:sp>
      <p:pic>
        <p:nvPicPr>
          <p:cNvPr id="8" name="Picture 42" descr="UC_Phone"/>
          <p:cNvPicPr>
            <a:picLocks noChangeAspect="1" noChangeArrowheads="1"/>
          </p:cNvPicPr>
          <p:nvPr/>
        </p:nvPicPr>
        <p:blipFill>
          <a:blip r:embed="rId4"/>
          <a:srcRect/>
          <a:stretch>
            <a:fillRect/>
          </a:stretch>
        </p:blipFill>
        <p:spPr bwMode="auto">
          <a:xfrm>
            <a:off x="866775" y="5988051"/>
            <a:ext cx="2136775" cy="1744662"/>
          </a:xfrm>
          <a:prstGeom prst="rect">
            <a:avLst/>
          </a:prstGeom>
          <a:noFill/>
          <a:ln w="9525">
            <a:noFill/>
            <a:miter lim="800000"/>
            <a:headEnd/>
            <a:tailEnd/>
          </a:ln>
        </p:spPr>
      </p:pic>
      <p:pic>
        <p:nvPicPr>
          <p:cNvPr id="4100" name="Picture 4" descr="C:\Program Files\Microsoft Resource DVD Artwork\DVD_ART\Artwork_Imagery\Shapes and Graphics\people\woman with tablet smiling happy.png"/>
          <p:cNvPicPr>
            <a:picLocks noChangeAspect="1" noChangeArrowheads="1"/>
          </p:cNvPicPr>
          <p:nvPr/>
        </p:nvPicPr>
        <p:blipFill>
          <a:blip r:embed="rId5"/>
          <a:srcRect b="11088"/>
          <a:stretch>
            <a:fillRect/>
          </a:stretch>
        </p:blipFill>
        <p:spPr bwMode="auto">
          <a:xfrm>
            <a:off x="7239000" y="4659226"/>
            <a:ext cx="3733800" cy="3568787"/>
          </a:xfrm>
          <a:prstGeom prst="rect">
            <a:avLst/>
          </a:prstGeom>
          <a:noFill/>
        </p:spPr>
      </p:pic>
      <p:pic>
        <p:nvPicPr>
          <p:cNvPr id="4" name="Rectangle 896023"/>
          <p:cNvPicPr>
            <a:picLocks noChangeAspect="1" noChangeArrowheads="1"/>
          </p:cNvPicPr>
          <p:nvPr/>
        </p:nvPicPr>
        <p:blipFill>
          <a:blip r:embed="rId6"/>
          <a:stretch>
            <a:fillRect/>
          </a:stretch>
        </p:blipFill>
        <p:spPr bwMode="auto">
          <a:xfrm>
            <a:off x="3189559" y="4785479"/>
            <a:ext cx="2296841" cy="3442534"/>
          </a:xfrm>
          <a:prstGeom prst="rect">
            <a:avLst/>
          </a:prstGeom>
          <a:noFill/>
          <a:ln>
            <a:noFill/>
          </a:ln>
        </p:spPr>
      </p:pic>
      <p:sp>
        <p:nvSpPr>
          <p:cNvPr id="3" name="Content Placeholder 2"/>
          <p:cNvSpPr>
            <a:spLocks noGrp="1"/>
          </p:cNvSpPr>
          <p:nvPr>
            <p:ph idx="1"/>
          </p:nvPr>
        </p:nvSpPr>
        <p:spPr>
          <a:xfrm>
            <a:off x="457200" y="1363663"/>
            <a:ext cx="10058400" cy="3545586"/>
          </a:xfrm>
        </p:spPr>
        <p:txBody>
          <a:bodyPr/>
          <a:lstStyle/>
          <a:p>
            <a:r>
              <a:rPr lang="en-US" sz="3600" dirty="0" smtClean="0"/>
              <a:t>Rights managed documents</a:t>
            </a:r>
          </a:p>
          <a:p>
            <a:r>
              <a:rPr lang="en-US" sz="3600" dirty="0" smtClean="0"/>
              <a:t>VOIP &amp; Unified Communications replacing PBX</a:t>
            </a:r>
          </a:p>
          <a:p>
            <a:r>
              <a:rPr lang="en-US" sz="3600" dirty="0" smtClean="0"/>
              <a:t>Digitized meetings including Roundtable</a:t>
            </a:r>
          </a:p>
          <a:p>
            <a:r>
              <a:rPr lang="en-US" sz="3600" dirty="0" smtClean="0"/>
              <a:t>Rich models for forecasting</a:t>
            </a:r>
          </a:p>
          <a:p>
            <a:r>
              <a:rPr lang="en-US" sz="3600" dirty="0" smtClean="0"/>
              <a:t>Tablet computing</a:t>
            </a:r>
          </a:p>
          <a:p>
            <a:r>
              <a:rPr lang="en-US" sz="3600" dirty="0" smtClean="0"/>
              <a:t>Video channel for community involvement</a:t>
            </a: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bwMode="auto">
          <a:xfrm>
            <a:off x="0" y="1495425"/>
            <a:ext cx="10972800" cy="3055938"/>
          </a:xfrm>
          <a:prstGeom prst="rect">
            <a:avLst/>
          </a:prstGeom>
          <a:gradFill flip="none" rotWithShape="1">
            <a:gsLst>
              <a:gs pos="20000">
                <a:srgbClr val="2E95EA">
                  <a:alpha val="87000"/>
                </a:srgbClr>
              </a:gs>
              <a:gs pos="100000">
                <a:srgbClr val="60B3E6">
                  <a:alpha val="25000"/>
                </a:srgbClr>
              </a:gs>
            </a:gsLst>
            <a:lin ang="16200000" scaled="1"/>
            <a:tileRect/>
          </a:gradFill>
          <a:ln>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24" name="Rectangle 23"/>
          <p:cNvSpPr/>
          <p:nvPr/>
        </p:nvSpPr>
        <p:spPr bwMode="auto">
          <a:xfrm>
            <a:off x="0" y="4551362"/>
            <a:ext cx="10972800" cy="3040063"/>
          </a:xfrm>
          <a:prstGeom prst="rect">
            <a:avLst/>
          </a:prstGeom>
          <a:gradFill flip="none" rotWithShape="1">
            <a:gsLst>
              <a:gs pos="0">
                <a:srgbClr val="61D228">
                  <a:alpha val="56000"/>
                </a:srgbClr>
              </a:gs>
              <a:gs pos="100000">
                <a:srgbClr val="61D228">
                  <a:alpha val="22000"/>
                </a:srgbClr>
              </a:gs>
            </a:gsLst>
            <a:lin ang="5400000" scaled="1"/>
            <a:tileRect/>
          </a:gradFill>
          <a:ln>
            <a:noFill/>
            <a:headEnd type="none" w="med" len="med"/>
            <a:tailEnd type="none" w="med" len="med"/>
          </a:ln>
          <a:effectLst/>
          <a:scene3d>
            <a:camera prst="orthographicFront" fov="0">
              <a:rot lat="0" lon="0" rev="0"/>
            </a:camera>
            <a:lightRig rig="glow" dir="t">
              <a:rot lat="0" lon="0" rev="6360000"/>
            </a:lightRig>
          </a:scene3d>
          <a:sp3d prstMaterial="fla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2" name="Title 1"/>
          <p:cNvSpPr>
            <a:spLocks noGrp="1"/>
          </p:cNvSpPr>
          <p:nvPr>
            <p:ph type="title"/>
          </p:nvPr>
        </p:nvSpPr>
        <p:spPr>
          <a:xfrm>
            <a:off x="457200" y="276225"/>
            <a:ext cx="10058400" cy="747897"/>
          </a:xfrm>
        </p:spPr>
        <p:txBody>
          <a:bodyPr/>
          <a:lstStyle/>
          <a:p>
            <a:r>
              <a:rPr sz="5400" smtClean="0"/>
              <a:t>Communications Transformation</a:t>
            </a:r>
            <a:endParaRPr lang="en-US" sz="5400" dirty="0"/>
          </a:p>
        </p:txBody>
      </p:sp>
      <p:sp>
        <p:nvSpPr>
          <p:cNvPr id="2053" name="Freeform 5"/>
          <p:cNvSpPr>
            <a:spLocks/>
          </p:cNvSpPr>
          <p:nvPr/>
        </p:nvSpPr>
        <p:spPr bwMode="auto">
          <a:xfrm>
            <a:off x="0" y="2036763"/>
            <a:ext cx="10515600" cy="5029200"/>
          </a:xfrm>
          <a:custGeom>
            <a:avLst/>
            <a:gdLst/>
            <a:ahLst/>
            <a:cxnLst>
              <a:cxn ang="0">
                <a:pos x="6200" y="1584"/>
              </a:cxn>
              <a:cxn ang="0">
                <a:pos x="5232" y="656"/>
              </a:cxn>
              <a:cxn ang="0">
                <a:pos x="5256" y="800"/>
              </a:cxn>
              <a:cxn ang="0">
                <a:pos x="3560" y="0"/>
              </a:cxn>
              <a:cxn ang="0">
                <a:pos x="14" y="0"/>
              </a:cxn>
              <a:cxn ang="0">
                <a:pos x="14" y="1248"/>
              </a:cxn>
              <a:cxn ang="0">
                <a:pos x="3320" y="1248"/>
              </a:cxn>
              <a:cxn ang="0">
                <a:pos x="4904" y="1584"/>
              </a:cxn>
              <a:cxn ang="0">
                <a:pos x="3320" y="1920"/>
              </a:cxn>
              <a:cxn ang="0">
                <a:pos x="6" y="1920"/>
              </a:cxn>
              <a:cxn ang="0">
                <a:pos x="0" y="3168"/>
              </a:cxn>
              <a:cxn ang="0">
                <a:pos x="3560" y="3168"/>
              </a:cxn>
              <a:cxn ang="0">
                <a:pos x="5256" y="2368"/>
              </a:cxn>
              <a:cxn ang="0">
                <a:pos x="5232" y="2512"/>
              </a:cxn>
              <a:cxn ang="0">
                <a:pos x="6200" y="1584"/>
              </a:cxn>
            </a:cxnLst>
            <a:rect l="0" t="0" r="r" b="b"/>
            <a:pathLst>
              <a:path w="6200" h="3168">
                <a:moveTo>
                  <a:pt x="6200" y="1584"/>
                </a:moveTo>
                <a:lnTo>
                  <a:pt x="5232" y="656"/>
                </a:lnTo>
                <a:lnTo>
                  <a:pt x="5256" y="800"/>
                </a:lnTo>
                <a:lnTo>
                  <a:pt x="3560" y="0"/>
                </a:lnTo>
                <a:lnTo>
                  <a:pt x="14" y="0"/>
                </a:lnTo>
                <a:lnTo>
                  <a:pt x="14" y="1248"/>
                </a:lnTo>
                <a:lnTo>
                  <a:pt x="3320" y="1248"/>
                </a:lnTo>
                <a:lnTo>
                  <a:pt x="4904" y="1584"/>
                </a:lnTo>
                <a:lnTo>
                  <a:pt x="3320" y="1920"/>
                </a:lnTo>
                <a:lnTo>
                  <a:pt x="6" y="1920"/>
                </a:lnTo>
                <a:lnTo>
                  <a:pt x="0" y="3168"/>
                </a:lnTo>
                <a:lnTo>
                  <a:pt x="3560" y="3168"/>
                </a:lnTo>
                <a:lnTo>
                  <a:pt x="5256" y="2368"/>
                </a:lnTo>
                <a:lnTo>
                  <a:pt x="5232" y="2512"/>
                </a:lnTo>
                <a:lnTo>
                  <a:pt x="6200" y="1584"/>
                </a:lnTo>
                <a:close/>
              </a:path>
            </a:pathLst>
          </a:custGeom>
          <a:gradFill flip="none" rotWithShape="1">
            <a:gsLst>
              <a:gs pos="0">
                <a:srgbClr val="000000">
                  <a:alpha val="0"/>
                </a:srgbClr>
              </a:gs>
              <a:gs pos="39000">
                <a:srgbClr val="000000">
                  <a:alpha val="28000"/>
                </a:srgbClr>
              </a:gs>
              <a:gs pos="73000">
                <a:srgbClr val="FFFFFF">
                  <a:alpha val="43137"/>
                </a:srgbClr>
              </a:gs>
              <a:gs pos="100000">
                <a:srgbClr val="FFFFFF"/>
              </a:gs>
            </a:gsLst>
            <a:lin ang="0" scaled="1"/>
            <a:tileRect/>
          </a:gradFill>
          <a:ln w="9525">
            <a:noFill/>
            <a:round/>
            <a:headEnd/>
            <a:tailEnd/>
          </a:ln>
          <a:effectLst>
            <a:outerShdw blurRad="139700" algn="ctr" rotWithShape="0">
              <a:srgbClr val="FFFFFF">
                <a:alpha val="55000"/>
              </a:srgbClr>
            </a:outerShdw>
          </a:effectLst>
          <a:scene3d>
            <a:camera prst="orthographicFront"/>
            <a:lightRig rig="soft" dir="t"/>
          </a:scene3d>
          <a:sp3d prstMaterial="plastic">
            <a:bevelT w="1270000" h="127000"/>
          </a:sp3d>
        </p:spPr>
        <p:txBody>
          <a:bodyPr vert="horz" wrap="square" lIns="91440" tIns="45720" rIns="91440" bIns="45720" numCol="1" anchor="t" anchorCtr="0" compatLnSpc="1">
            <a:prstTxWarp prst="textNoShape">
              <a:avLst/>
            </a:prstTxWarp>
          </a:bodyPr>
          <a:lstStyle/>
          <a:p>
            <a:endParaRPr lang="en-US"/>
          </a:p>
        </p:txBody>
      </p:sp>
      <p:pic>
        <p:nvPicPr>
          <p:cNvPr id="8" name="Picture 3" descr="I:\SHOW_ART\Executive_Show_Art\07_EXECUTIVE_SHOW_ART\Raikes - 030707 - VoiceCon\Artwork\First-TelePhone.png"/>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1979065" y="3173229"/>
            <a:ext cx="759685" cy="683715"/>
          </a:xfrm>
          <a:prstGeom prst="rect">
            <a:avLst/>
          </a:prstGeom>
          <a:effectLst>
            <a:outerShdw blurRad="190500" algn="ctr" rotWithShape="0">
              <a:srgbClr val="2E95EA"/>
            </a:outerShdw>
          </a:effectLst>
        </p:spPr>
      </p:pic>
      <p:pic>
        <p:nvPicPr>
          <p:cNvPr id="9" name="Picture 5" descr="C:\Program Files\Microsoft Resource DVD Artwork\DVD_ART\Artwork_Imagery\HARDWARE_IMAGERY\Photos - OEM Hardware\Phone\standard wireline two line phone.png"/>
          <p:cNvPicPr>
            <a:picLocks noChangeAspect="1" noChangeArrowheads="1"/>
          </p:cNvPicPr>
          <p:nvPr/>
        </p:nvPicPr>
        <p:blipFill>
          <a:blip r:embed="rId4">
            <a:duotone>
              <a:prstClr val="black"/>
              <a:schemeClr val="tx2">
                <a:tint val="45000"/>
                <a:satMod val="400000"/>
              </a:schemeClr>
            </a:duotone>
          </a:blip>
          <a:srcRect/>
          <a:stretch>
            <a:fillRect/>
          </a:stretch>
        </p:blipFill>
        <p:spPr bwMode="auto">
          <a:xfrm>
            <a:off x="5549512" y="3070665"/>
            <a:ext cx="753256" cy="888843"/>
          </a:xfrm>
          <a:prstGeom prst="rect">
            <a:avLst/>
          </a:prstGeom>
          <a:effectLst>
            <a:outerShdw blurRad="190500" algn="ctr" rotWithShape="0">
              <a:srgbClr val="2E95EA"/>
            </a:outerShdw>
          </a:effectLst>
        </p:spPr>
      </p:pic>
      <p:sp>
        <p:nvSpPr>
          <p:cNvPr id="10" name="TextBox 9"/>
          <p:cNvSpPr txBox="1"/>
          <p:nvPr/>
        </p:nvSpPr>
        <p:spPr>
          <a:xfrm>
            <a:off x="457200" y="1790291"/>
            <a:ext cx="3996047" cy="1089521"/>
          </a:xfrm>
          <a:prstGeom prst="rect">
            <a:avLst/>
          </a:prstGeom>
          <a:noFill/>
        </p:spPr>
        <p:txBody>
          <a:bodyPr wrap="square" lIns="91433" tIns="45716" rIns="91433" bIns="45716" rtlCol="0" anchor="ctr" anchorCtr="0">
            <a:spAutoFit/>
          </a:bodyPr>
          <a:lstStyle/>
          <a:p>
            <a:pPr>
              <a:lnSpc>
                <a:spcPct val="90000"/>
              </a:lnSpc>
            </a:pPr>
            <a:r>
              <a:rPr lang="en-US" sz="3600" i="1" spc="-100" dirty="0">
                <a:gradFill flip="none" rotWithShape="1">
                  <a:gsLst>
                    <a:gs pos="52000">
                      <a:srgbClr val="FFFFFF"/>
                    </a:gs>
                    <a:gs pos="83000">
                      <a:srgbClr val="2E95EA"/>
                    </a:gs>
                  </a:gsLst>
                  <a:lin ang="5400000" scaled="1"/>
                  <a:tileRect/>
                </a:gradFill>
                <a:effectLst>
                  <a:glow rad="63500">
                    <a:srgbClr val="2E95EA">
                      <a:alpha val="40000"/>
                    </a:srgbClr>
                  </a:glow>
                  <a:outerShdw blurRad="304800" algn="ctr" rotWithShape="0">
                    <a:srgbClr val="2E1400"/>
                  </a:outerShdw>
                </a:effectLst>
                <a:latin typeface="Segoe Semibold" pitchFamily="34" charset="0"/>
              </a:rPr>
              <a:t>Network-Driven Communications</a:t>
            </a:r>
          </a:p>
        </p:txBody>
      </p:sp>
      <p:sp>
        <p:nvSpPr>
          <p:cNvPr id="11" name="TextBox 10"/>
          <p:cNvSpPr txBox="1"/>
          <p:nvPr/>
        </p:nvSpPr>
        <p:spPr>
          <a:xfrm>
            <a:off x="1549650" y="6166471"/>
            <a:ext cx="4221678" cy="1089521"/>
          </a:xfrm>
          <a:prstGeom prst="rect">
            <a:avLst/>
          </a:prstGeom>
          <a:noFill/>
        </p:spPr>
        <p:txBody>
          <a:bodyPr wrap="square" lIns="91433" tIns="45716" rIns="91433" bIns="45716" rtlCol="0" anchor="ctr" anchorCtr="0">
            <a:spAutoFit/>
          </a:bodyPr>
          <a:lstStyle/>
          <a:p>
            <a:pPr algn="r">
              <a:lnSpc>
                <a:spcPct val="90000"/>
              </a:lnSpc>
            </a:pPr>
            <a:r>
              <a:rPr lang="en-US" sz="3600" i="1" spc="-100" dirty="0">
                <a:gradFill flip="none" rotWithShape="1">
                  <a:gsLst>
                    <a:gs pos="52000">
                      <a:srgbClr val="FFFFFF"/>
                    </a:gs>
                    <a:gs pos="83000">
                      <a:srgbClr val="B1F703"/>
                    </a:gs>
                  </a:gsLst>
                  <a:lin ang="5400000" scaled="1"/>
                  <a:tileRect/>
                </a:gradFill>
                <a:effectLst>
                  <a:glow rad="63500">
                    <a:srgbClr val="58910D"/>
                  </a:glow>
                  <a:outerShdw blurRad="38100" dist="38100" dir="2700000" algn="tl">
                    <a:srgbClr val="000000">
                      <a:alpha val="43137"/>
                    </a:srgbClr>
                  </a:outerShdw>
                </a:effectLst>
                <a:latin typeface="Segoe Semibold" pitchFamily="34" charset="0"/>
              </a:rPr>
              <a:t>Software-Driven Communications</a:t>
            </a:r>
          </a:p>
        </p:txBody>
      </p:sp>
      <p:pic>
        <p:nvPicPr>
          <p:cNvPr id="12" name="Picture 2" descr="I:\SHOW_ART\Executive_Show_Art\07_EXECUTIVE_SHOW_ART\Raikes - 030707 - VoiceCon\Artwork\Fist-Telegraph.png"/>
          <p:cNvPicPr>
            <a:picLocks noChangeAspect="1" noChangeArrowheads="1"/>
          </p:cNvPicPr>
          <p:nvPr/>
        </p:nvPicPr>
        <p:blipFill>
          <a:blip r:embed="rId5" cstate="print">
            <a:duotone>
              <a:prstClr val="black"/>
              <a:schemeClr val="tx2">
                <a:tint val="45000"/>
                <a:satMod val="400000"/>
              </a:schemeClr>
            </a:duotone>
          </a:blip>
          <a:srcRect/>
          <a:stretch>
            <a:fillRect/>
          </a:stretch>
        </p:blipFill>
        <p:spPr bwMode="auto">
          <a:xfrm>
            <a:off x="419126" y="3167067"/>
            <a:ext cx="1225524" cy="696039"/>
          </a:xfrm>
          <a:prstGeom prst="rect">
            <a:avLst/>
          </a:prstGeom>
          <a:effectLst>
            <a:outerShdw blurRad="190500" algn="ctr" rotWithShape="0">
              <a:srgbClr val="2E95EA"/>
            </a:outerShdw>
          </a:effectLst>
        </p:spPr>
      </p:pic>
      <p:pic>
        <p:nvPicPr>
          <p:cNvPr id="16" name="Picture 3" descr="Roundtable-screen"/>
          <p:cNvPicPr>
            <a:picLocks noChangeAspect="1" noChangeArrowheads="1"/>
          </p:cNvPicPr>
          <p:nvPr/>
        </p:nvPicPr>
        <p:blipFill>
          <a:blip r:embed="rId6" cstate="print"/>
          <a:stretch>
            <a:fillRect/>
          </a:stretch>
        </p:blipFill>
        <p:spPr bwMode="auto">
          <a:xfrm>
            <a:off x="8420416" y="4938692"/>
            <a:ext cx="727399" cy="926914"/>
          </a:xfrm>
          <a:prstGeom prst="rect">
            <a:avLst/>
          </a:prstGeom>
          <a:noFill/>
          <a:ln>
            <a:noFill/>
          </a:ln>
        </p:spPr>
      </p:pic>
      <p:pic>
        <p:nvPicPr>
          <p:cNvPr id="17" name="Picture 7" descr="C:\Program Files\Microsoft Resource DVD Artwork\DVD_ART\Artwork_Imagery\Shapes and Graphics\MSN Illustration Icon\web page.png"/>
          <p:cNvPicPr>
            <a:picLocks noChangeAspect="1" noChangeArrowheads="1"/>
          </p:cNvPicPr>
          <p:nvPr/>
        </p:nvPicPr>
        <p:blipFill>
          <a:blip r:embed="rId7" cstate="print"/>
          <a:stretch>
            <a:fillRect/>
          </a:stretch>
        </p:blipFill>
        <p:spPr bwMode="auto">
          <a:xfrm>
            <a:off x="6226571" y="5142100"/>
            <a:ext cx="665050" cy="773122"/>
          </a:xfrm>
          <a:prstGeom prst="rect">
            <a:avLst/>
          </a:prstGeom>
          <a:noFill/>
          <a:ln>
            <a:noFill/>
          </a:ln>
        </p:spPr>
      </p:pic>
      <p:pic>
        <p:nvPicPr>
          <p:cNvPr id="21" name="Picture 27" descr="I:\Illustrations-Icons\Windows_Live_Icons\WL_Messenger_FF.png"/>
          <p:cNvPicPr>
            <a:picLocks noChangeAspect="1" noChangeArrowheads="1"/>
          </p:cNvPicPr>
          <p:nvPr/>
        </p:nvPicPr>
        <p:blipFill>
          <a:blip r:embed="rId8" cstate="print"/>
          <a:stretch>
            <a:fillRect/>
          </a:stretch>
        </p:blipFill>
        <p:spPr bwMode="auto">
          <a:xfrm>
            <a:off x="7392390" y="5011469"/>
            <a:ext cx="901974" cy="739868"/>
          </a:xfrm>
          <a:prstGeom prst="rect">
            <a:avLst/>
          </a:prstGeom>
          <a:noFill/>
          <a:ln>
            <a:noFill/>
          </a:ln>
        </p:spPr>
      </p:pic>
      <p:pic>
        <p:nvPicPr>
          <p:cNvPr id="22" name="Picture 4" descr="C:\Program Files\Microsoft Resource DVD Artwork\DVD_ART\Artwork_Imagery\HARDWARE_IMAGERY\Photos - OEM Hardware\Windows XP Embedded\Broadcom 91101 VoIP phone Windows Embedded.png"/>
          <p:cNvPicPr>
            <a:picLocks noChangeAspect="1" noChangeArrowheads="1"/>
          </p:cNvPicPr>
          <p:nvPr/>
        </p:nvPicPr>
        <p:blipFill>
          <a:blip r:embed="rId9" cstate="print">
            <a:duotone>
              <a:prstClr val="black"/>
              <a:schemeClr val="tx2">
                <a:tint val="45000"/>
                <a:satMod val="400000"/>
              </a:schemeClr>
            </a:duotone>
          </a:blip>
          <a:srcRect/>
          <a:stretch>
            <a:fillRect/>
          </a:stretch>
        </p:blipFill>
        <p:spPr bwMode="auto">
          <a:xfrm>
            <a:off x="7124058" y="3174859"/>
            <a:ext cx="904001" cy="680454"/>
          </a:xfrm>
          <a:prstGeom prst="rect">
            <a:avLst/>
          </a:prstGeom>
          <a:effectLst>
            <a:outerShdw blurRad="190500" algn="ctr" rotWithShape="0">
              <a:srgbClr val="2E95EA"/>
            </a:outerShdw>
          </a:effectLst>
        </p:spPr>
      </p:pic>
      <p:pic>
        <p:nvPicPr>
          <p:cNvPr id="23" name="Picture 22" descr="stick-phone.png"/>
          <p:cNvPicPr>
            <a:picLocks noChangeAspect="1"/>
          </p:cNvPicPr>
          <p:nvPr/>
        </p:nvPicPr>
        <p:blipFill>
          <a:blip r:embed="rId10" cstate="print">
            <a:duotone>
              <a:prstClr val="black"/>
              <a:schemeClr val="tx2">
                <a:tint val="45000"/>
                <a:satMod val="400000"/>
              </a:schemeClr>
            </a:duotone>
          </a:blip>
          <a:stretch>
            <a:fillRect/>
          </a:stretch>
        </p:blipFill>
        <p:spPr>
          <a:xfrm>
            <a:off x="3120665" y="3075075"/>
            <a:ext cx="681307" cy="880023"/>
          </a:xfrm>
          <a:prstGeom prst="rect">
            <a:avLst/>
          </a:prstGeom>
          <a:effectLst>
            <a:outerShdw blurRad="190500" algn="ctr" rotWithShape="0">
              <a:srgbClr val="2E95EA"/>
            </a:outerShdw>
          </a:effectLst>
        </p:spPr>
      </p:pic>
      <p:sp>
        <p:nvSpPr>
          <p:cNvPr id="28" name="Rectangle 27"/>
          <p:cNvSpPr/>
          <p:nvPr/>
        </p:nvSpPr>
        <p:spPr bwMode="auto">
          <a:xfrm>
            <a:off x="0" y="4275117"/>
            <a:ext cx="10972800" cy="581892"/>
          </a:xfrm>
          <a:prstGeom prst="rect">
            <a:avLst/>
          </a:prstGeom>
          <a:gradFill flip="none" rotWithShape="1">
            <a:gsLst>
              <a:gs pos="0">
                <a:srgbClr val="FFFFFF"/>
              </a:gs>
              <a:gs pos="75000">
                <a:srgbClr val="FFFFFF">
                  <a:alpha val="70000"/>
                </a:srgbClr>
              </a:gs>
              <a:gs pos="90000">
                <a:srgbClr val="FFFFFF">
                  <a:alpha val="1000"/>
                </a:srgbClr>
              </a:gs>
            </a:gsLst>
            <a:lin ang="0" scaled="1"/>
            <a:tileRect/>
          </a:gradFill>
          <a:ln>
            <a:noFill/>
            <a:headEnd type="none" w="med" len="med"/>
            <a:tailEnd type="none" w="med" len="med"/>
          </a:ln>
          <a:effectLst/>
          <a:scene3d>
            <a:camera prst="orthographicFront">
              <a:rot lat="0" lon="0" rev="0"/>
            </a:camera>
            <a:lightRig rig="balanced" dir="t"/>
          </a:scene3d>
          <a:sp3d prstMaterial="plastic">
            <a:bevelT/>
            <a:contourClr>
              <a:schemeClr val="accent2">
                <a:satMod val="300000"/>
              </a:schemeClr>
            </a:contourClr>
          </a:sp3d>
        </p:spPr>
        <p:style>
          <a:lnRef idx="0">
            <a:schemeClr val="accent2"/>
          </a:lnRef>
          <a:fillRef idx="3">
            <a:schemeClr val="accent2"/>
          </a:fillRef>
          <a:effectRef idx="3">
            <a:schemeClr val="accent2"/>
          </a:effectRef>
          <a:fontRef idx="minor">
            <a:schemeClr val="lt1"/>
          </a:fontRef>
        </p:style>
        <p:txBody>
          <a:bodyPr vert="horz" wrap="square" lIns="109728" tIns="54864" rIns="109728" bIns="54864" numCol="1" rtlCol="0" anchor="ctr" anchorCtr="0" compatLnSpc="1">
            <a:prstTxWarp prst="textNoShape">
              <a:avLst/>
            </a:prstTxWarp>
          </a:bodyPr>
          <a:lstStyle/>
          <a:p>
            <a:pPr marL="0" marR="0" indent="0" algn="ctr" defTabSz="1096963"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endParaRPr>
          </a:p>
        </p:txBody>
      </p:sp>
      <p:sp>
        <p:nvSpPr>
          <p:cNvPr id="13" name="Rectangle 12"/>
          <p:cNvSpPr/>
          <p:nvPr/>
        </p:nvSpPr>
        <p:spPr>
          <a:xfrm>
            <a:off x="457200" y="4332409"/>
            <a:ext cx="922033" cy="461657"/>
          </a:xfrm>
          <a:prstGeom prst="rect">
            <a:avLst/>
          </a:prstGeom>
        </p:spPr>
        <p:txBody>
          <a:bodyPr wrap="none" lIns="91433" tIns="45716" rIns="91433" bIns="45716">
            <a:spAutoFit/>
          </a:bodyPr>
          <a:lstStyle/>
          <a:p>
            <a:pPr algn="ctr"/>
            <a:r>
              <a:rPr lang="en-US" sz="2400" i="1" dirty="0">
                <a:solidFill>
                  <a:srgbClr val="000000"/>
                </a:solidFill>
                <a:latin typeface="Segoe Black" pitchFamily="34" charset="0"/>
              </a:rPr>
              <a:t>1837</a:t>
            </a:r>
          </a:p>
        </p:txBody>
      </p:sp>
      <p:sp>
        <p:nvSpPr>
          <p:cNvPr id="14" name="Rectangle 13"/>
          <p:cNvSpPr/>
          <p:nvPr/>
        </p:nvSpPr>
        <p:spPr>
          <a:xfrm>
            <a:off x="1869726" y="4332409"/>
            <a:ext cx="922033" cy="461657"/>
          </a:xfrm>
          <a:prstGeom prst="rect">
            <a:avLst/>
          </a:prstGeom>
        </p:spPr>
        <p:txBody>
          <a:bodyPr wrap="none" lIns="91433" tIns="45716" rIns="91433" bIns="45716">
            <a:spAutoFit/>
          </a:bodyPr>
          <a:lstStyle/>
          <a:p>
            <a:pPr algn="ctr"/>
            <a:r>
              <a:rPr lang="en-US" sz="2400" i="1" dirty="0">
                <a:solidFill>
                  <a:srgbClr val="000000"/>
                </a:solidFill>
                <a:latin typeface="Segoe Black" pitchFamily="34" charset="0"/>
              </a:rPr>
              <a:t>1876</a:t>
            </a:r>
          </a:p>
        </p:txBody>
      </p:sp>
      <p:sp>
        <p:nvSpPr>
          <p:cNvPr id="15" name="Rectangle 14"/>
          <p:cNvSpPr/>
          <p:nvPr/>
        </p:nvSpPr>
        <p:spPr>
          <a:xfrm>
            <a:off x="5490600" y="4332409"/>
            <a:ext cx="922033" cy="461657"/>
          </a:xfrm>
          <a:prstGeom prst="rect">
            <a:avLst/>
          </a:prstGeom>
        </p:spPr>
        <p:txBody>
          <a:bodyPr wrap="none" lIns="91433" tIns="45716" rIns="91433" bIns="45716">
            <a:spAutoFit/>
          </a:bodyPr>
          <a:lstStyle/>
          <a:p>
            <a:pPr algn="ctr"/>
            <a:r>
              <a:rPr lang="en-US" sz="2400" i="1" dirty="0">
                <a:solidFill>
                  <a:srgbClr val="000000"/>
                </a:solidFill>
                <a:latin typeface="Segoe Black" pitchFamily="34" charset="0"/>
              </a:rPr>
              <a:t>1984</a:t>
            </a:r>
          </a:p>
        </p:txBody>
      </p:sp>
      <p:sp>
        <p:nvSpPr>
          <p:cNvPr id="18" name="Rectangle 17"/>
          <p:cNvSpPr/>
          <p:nvPr/>
        </p:nvSpPr>
        <p:spPr>
          <a:xfrm>
            <a:off x="8641367" y="4332409"/>
            <a:ext cx="922033" cy="461657"/>
          </a:xfrm>
          <a:prstGeom prst="rect">
            <a:avLst/>
          </a:prstGeom>
        </p:spPr>
        <p:txBody>
          <a:bodyPr wrap="none" lIns="91433" tIns="45716" rIns="91433" bIns="45716">
            <a:spAutoFit/>
          </a:bodyPr>
          <a:lstStyle/>
          <a:p>
            <a:pPr algn="ctr"/>
            <a:r>
              <a:rPr lang="en-US" sz="2400" i="1" dirty="0">
                <a:solidFill>
                  <a:srgbClr val="000000"/>
                </a:solidFill>
                <a:latin typeface="Segoe Black" pitchFamily="34" charset="0"/>
              </a:rPr>
              <a:t>2007</a:t>
            </a:r>
            <a:endParaRPr lang="en-US" sz="3600" i="1" dirty="0">
              <a:solidFill>
                <a:srgbClr val="000000"/>
              </a:solidFill>
              <a:latin typeface="Segoe Black" pitchFamily="34" charset="0"/>
            </a:endParaRPr>
          </a:p>
        </p:txBody>
      </p:sp>
      <p:pic>
        <p:nvPicPr>
          <p:cNvPr id="3074" name="Picture 2" descr="C:\Program Files\Microsoft Resource DVD Artwork\DVD_ART\Artwork_Imagery\HARDWARE_IMAGERY\Illustration - Misc Hardware\Windows Vista Illustration Icons\Cell phone smart phone.png"/>
          <p:cNvPicPr>
            <a:picLocks noChangeAspect="1" noChangeArrowheads="1"/>
          </p:cNvPicPr>
          <p:nvPr/>
        </p:nvPicPr>
        <p:blipFill>
          <a:blip r:embed="rId11" cstate="print"/>
          <a:srcRect/>
          <a:stretch>
            <a:fillRect/>
          </a:stretch>
        </p:blipFill>
        <p:spPr bwMode="auto">
          <a:xfrm>
            <a:off x="6721435" y="5502315"/>
            <a:ext cx="886691" cy="886691"/>
          </a:xfrm>
          <a:prstGeom prst="rect">
            <a:avLst/>
          </a:prstGeom>
          <a:noFill/>
        </p:spPr>
      </p:pic>
      <p:pic>
        <p:nvPicPr>
          <p:cNvPr id="3075" name="Picture 3" descr="C:\Program Files\Microsoft Resource DVD Artwork\DVD_ART\Artwork_Imagery\HARDWARE_IMAGERY\Illustration - Misc Hardware\Windows Vista Illustration Icons\Email Message.png"/>
          <p:cNvPicPr>
            <a:picLocks noChangeAspect="1" noChangeArrowheads="1"/>
          </p:cNvPicPr>
          <p:nvPr/>
        </p:nvPicPr>
        <p:blipFill>
          <a:blip r:embed="rId12"/>
          <a:srcRect/>
          <a:stretch>
            <a:fillRect/>
          </a:stretch>
        </p:blipFill>
        <p:spPr bwMode="auto">
          <a:xfrm>
            <a:off x="5786257" y="5759525"/>
            <a:ext cx="1015341" cy="1015341"/>
          </a:xfrm>
          <a:prstGeom prst="rect">
            <a:avLst/>
          </a:prstGeom>
          <a:noFill/>
          <a:scene3d>
            <a:camera prst="isometricOffAxis2Left"/>
            <a:lightRig rig="threePt" dir="t"/>
          </a:scene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8" fill="hold" grpId="1"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slide(fromLeft)">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slide(fromLeft)">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lide(fromLeft)">
                                      <p:cBhvr>
                                        <p:cTn id="30" dur="500"/>
                                        <p:tgtEl>
                                          <p:spTgt spid="15"/>
                                        </p:tgtEl>
                                      </p:cBhvr>
                                    </p:animEffect>
                                  </p:childTnLst>
                                </p:cTn>
                              </p:par>
                            </p:childTnLst>
                          </p:cTn>
                        </p:par>
                        <p:par>
                          <p:cTn id="31" fill="hold">
                            <p:stCondLst>
                              <p:cond delay="2000"/>
                            </p:stCondLst>
                            <p:childTnLst>
                              <p:par>
                                <p:cTn id="32" presetID="1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slide(fromLeft)">
                                      <p:cBhvr>
                                        <p:cTn id="34" dur="5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2500"/>
                            </p:stCondLst>
                            <p:childTnLst>
                              <p:par>
                                <p:cTn id="39" presetID="10" presetClass="entr" presetSubtype="0"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par>
                          <p:cTn id="42" fill="hold">
                            <p:stCondLst>
                              <p:cond delay="3000"/>
                            </p:stCondLst>
                            <p:childTnLst>
                              <p:par>
                                <p:cTn id="43" presetID="42"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anim calcmode="lin" valueType="num">
                                      <p:cBhvr>
                                        <p:cTn id="46" dur="500" fill="hold"/>
                                        <p:tgtEl>
                                          <p:spTgt spid="11"/>
                                        </p:tgtEl>
                                        <p:attrNameLst>
                                          <p:attrName>ppt_x</p:attrName>
                                        </p:attrNameLst>
                                      </p:cBhvr>
                                      <p:tavLst>
                                        <p:tav tm="0">
                                          <p:val>
                                            <p:strVal val="#ppt_x"/>
                                          </p:val>
                                        </p:tav>
                                        <p:tav tm="100000">
                                          <p:val>
                                            <p:strVal val="#ppt_x"/>
                                          </p:val>
                                        </p:tav>
                                      </p:tavLst>
                                    </p:anim>
                                    <p:anim calcmode="lin" valueType="num">
                                      <p:cBhvr>
                                        <p:cTn id="47" dur="500" fill="hold"/>
                                        <p:tgtEl>
                                          <p:spTgt spid="11"/>
                                        </p:tgtEl>
                                        <p:attrNameLst>
                                          <p:attrName>ppt_y</p:attrName>
                                        </p:attrNameLst>
                                      </p:cBhvr>
                                      <p:tavLst>
                                        <p:tav tm="0">
                                          <p:val>
                                            <p:strVal val="#ppt_y+.1"/>
                                          </p:val>
                                        </p:tav>
                                        <p:tav tm="100000">
                                          <p:val>
                                            <p:strVal val="#ppt_y"/>
                                          </p:val>
                                        </p:tav>
                                      </p:tavLst>
                                    </p:anim>
                                  </p:childTnLst>
                                </p:cTn>
                              </p:par>
                              <p:par>
                                <p:cTn id="48" presetID="10" presetClass="entr" presetSubtype="0" fill="hold" nodeType="withEffect">
                                  <p:stCondLst>
                                    <p:cond delay="0"/>
                                  </p:stCondLst>
                                  <p:childTnLst>
                                    <p:set>
                                      <p:cBhvr>
                                        <p:cTn id="49" dur="1" fill="hold">
                                          <p:stCondLst>
                                            <p:cond delay="0"/>
                                          </p:stCondLst>
                                        </p:cTn>
                                        <p:tgtEl>
                                          <p:spTgt spid="3075"/>
                                        </p:tgtEl>
                                        <p:attrNameLst>
                                          <p:attrName>style.visibility</p:attrName>
                                        </p:attrNameLst>
                                      </p:cBhvr>
                                      <p:to>
                                        <p:strVal val="visible"/>
                                      </p:to>
                                    </p:set>
                                    <p:animEffect transition="in" filter="fade">
                                      <p:cBhvr>
                                        <p:cTn id="50" dur="500"/>
                                        <p:tgtEl>
                                          <p:spTgt spid="3075"/>
                                        </p:tgtEl>
                                      </p:cBhvr>
                                    </p:animEffect>
                                  </p:childTnLst>
                                </p:cTn>
                              </p:par>
                              <p:par>
                                <p:cTn id="51" presetID="10" presetClass="entr" presetSubtype="0" fill="hold" nodeType="withEffect">
                                  <p:stCondLst>
                                    <p:cond delay="20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nodeType="withEffect">
                                  <p:stCondLst>
                                    <p:cond delay="400"/>
                                  </p:stCondLst>
                                  <p:childTnLst>
                                    <p:set>
                                      <p:cBhvr>
                                        <p:cTn id="55" dur="1" fill="hold">
                                          <p:stCondLst>
                                            <p:cond delay="0"/>
                                          </p:stCondLst>
                                        </p:cTn>
                                        <p:tgtEl>
                                          <p:spTgt spid="3074"/>
                                        </p:tgtEl>
                                        <p:attrNameLst>
                                          <p:attrName>style.visibility</p:attrName>
                                        </p:attrNameLst>
                                      </p:cBhvr>
                                      <p:to>
                                        <p:strVal val="visible"/>
                                      </p:to>
                                    </p:set>
                                    <p:animEffect transition="in" filter="fade">
                                      <p:cBhvr>
                                        <p:cTn id="56" dur="500"/>
                                        <p:tgtEl>
                                          <p:spTgt spid="3074"/>
                                        </p:tgtEl>
                                      </p:cBhvr>
                                    </p:animEffect>
                                  </p:childTnLst>
                                </p:cTn>
                              </p:par>
                              <p:par>
                                <p:cTn id="57" presetID="10" presetClass="entr" presetSubtype="0" fill="hold" nodeType="withEffect">
                                  <p:stCondLst>
                                    <p:cond delay="60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0" presetClass="entr" presetSubtype="0" fill="hold" nodeType="withEffect">
                                  <p:stCondLst>
                                    <p:cond delay="8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1"/>
      <p:bldP spid="14" grpId="0"/>
      <p:bldP spid="15"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mtClean="0"/>
              <a:t>Mobility Advances</a:t>
            </a:r>
            <a:endParaRPr lang="en-US" dirty="0"/>
          </a:p>
        </p:txBody>
      </p:sp>
      <p:sp>
        <p:nvSpPr>
          <p:cNvPr id="3" name="Content Placeholder 2"/>
          <p:cNvSpPr>
            <a:spLocks noGrp="1"/>
          </p:cNvSpPr>
          <p:nvPr>
            <p:ph idx="1"/>
          </p:nvPr>
        </p:nvSpPr>
        <p:spPr>
          <a:xfrm>
            <a:off x="457200" y="1363663"/>
            <a:ext cx="10058400" cy="5293757"/>
          </a:xfrm>
        </p:spPr>
        <p:txBody>
          <a:bodyPr/>
          <a:lstStyle/>
          <a:p>
            <a:r>
              <a:rPr lang="en-US" dirty="0" smtClean="0"/>
              <a:t>Business email &amp; calendar</a:t>
            </a:r>
          </a:p>
          <a:p>
            <a:r>
              <a:rPr lang="en-US" dirty="0" smtClean="0"/>
              <a:t>Business documents</a:t>
            </a:r>
          </a:p>
          <a:p>
            <a:r>
              <a:rPr lang="en-US" dirty="0" smtClean="0"/>
              <a:t>Camera</a:t>
            </a:r>
          </a:p>
          <a:p>
            <a:r>
              <a:rPr lang="en-US" dirty="0" smtClean="0"/>
              <a:t>Music and video</a:t>
            </a:r>
          </a:p>
          <a:p>
            <a:r>
              <a:rPr lang="en-US" dirty="0" smtClean="0"/>
              <a:t>Reading &amp; browsing</a:t>
            </a:r>
          </a:p>
          <a:p>
            <a:r>
              <a:rPr lang="en-US" dirty="0" smtClean="0"/>
              <a:t>Speech input</a:t>
            </a:r>
          </a:p>
          <a:p>
            <a:r>
              <a:rPr lang="en-US" dirty="0" smtClean="0"/>
              <a:t>Location information </a:t>
            </a:r>
          </a:p>
          <a:p>
            <a:r>
              <a:rPr lang="en-US" dirty="0" smtClean="0"/>
              <a:t>Payment</a:t>
            </a:r>
            <a:endParaRPr lang="en-US" dirty="0"/>
          </a:p>
        </p:txBody>
      </p:sp>
      <p:pic>
        <p:nvPicPr>
          <p:cNvPr id="2052" name="Picture 4" descr="C:\Program Files\Microsoft Resource DVD Artwork\DVD_ART\Artwork_Imagery\HARDWARE_IMAGERY\Photos - OEM Hardware\Mobility devices\Smartphone\HTC Universal Smartphone.png"/>
          <p:cNvPicPr>
            <a:picLocks noChangeAspect="1" noChangeArrowheads="1"/>
          </p:cNvPicPr>
          <p:nvPr/>
        </p:nvPicPr>
        <p:blipFill>
          <a:blip r:embed="rId3"/>
          <a:srcRect/>
          <a:stretch>
            <a:fillRect/>
          </a:stretch>
        </p:blipFill>
        <p:spPr bwMode="auto">
          <a:xfrm>
            <a:off x="5748247" y="2051050"/>
            <a:ext cx="4729253" cy="5213350"/>
          </a:xfrm>
          <a:prstGeom prst="rect">
            <a:avLst/>
          </a:prstGeom>
          <a:noFill/>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lue monster.jpg"/>
          <p:cNvPicPr>
            <a:picLocks noChangeAspect="1"/>
          </p:cNvPicPr>
          <p:nvPr/>
        </p:nvPicPr>
        <p:blipFill>
          <a:blip r:embed="rId3" cstate="print"/>
          <a:stretch>
            <a:fillRect/>
          </a:stretch>
        </p:blipFill>
        <p:spPr>
          <a:xfrm>
            <a:off x="0" y="709931"/>
            <a:ext cx="10972800" cy="6809737"/>
          </a:xfrm>
          <a:prstGeom prst="rect">
            <a:avLst/>
          </a:prstGeom>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Program Files\Microsoft Resource DVD Artwork\DVD_ART\Artwork_Imagery\Shapes and Graphics\Roadmaps and traffic signs\road ahead blue.png"/>
          <p:cNvPicPr>
            <a:picLocks noChangeAspect="1" noChangeArrowheads="1"/>
          </p:cNvPicPr>
          <p:nvPr/>
        </p:nvPicPr>
        <p:blipFill>
          <a:blip r:embed="rId3">
            <a:lum bright="-100000"/>
          </a:blip>
          <a:srcRect/>
          <a:stretch>
            <a:fillRect/>
          </a:stretch>
        </p:blipFill>
        <p:spPr bwMode="auto">
          <a:xfrm>
            <a:off x="0" y="0"/>
            <a:ext cx="10972800" cy="8408602"/>
          </a:xfrm>
          <a:prstGeom prst="rect">
            <a:avLst/>
          </a:prstGeom>
          <a:noFill/>
        </p:spPr>
      </p:pic>
      <p:sp>
        <p:nvSpPr>
          <p:cNvPr id="871427" name="Rectangle 3"/>
          <p:cNvSpPr>
            <a:spLocks noGrp="1" noChangeArrowheads="1"/>
          </p:cNvSpPr>
          <p:nvPr>
            <p:ph type="title"/>
          </p:nvPr>
        </p:nvSpPr>
        <p:spPr/>
        <p:txBody>
          <a:bodyPr/>
          <a:lstStyle/>
          <a:p>
            <a:r>
              <a:rPr lang="en-US" dirty="0" smtClean="0"/>
              <a:t>Looking Ahead</a:t>
            </a:r>
            <a:endParaRPr lang="en-US" dirty="0"/>
          </a:p>
        </p:txBody>
      </p:sp>
      <p:sp>
        <p:nvSpPr>
          <p:cNvPr id="871429" name="Rectangle 5"/>
          <p:cNvSpPr>
            <a:spLocks noGrp="1" noChangeArrowheads="1"/>
          </p:cNvSpPr>
          <p:nvPr>
            <p:ph type="body" sz="quarter" idx="10"/>
          </p:nvPr>
        </p:nvSpPr>
        <p:spPr>
          <a:xfrm>
            <a:off x="457200" y="1693863"/>
            <a:ext cx="9264316" cy="5798510"/>
          </a:xfrm>
        </p:spPr>
        <p:txBody>
          <a:bodyPr/>
          <a:lstStyle/>
          <a:p>
            <a:pPr marL="574675" indent="-574675">
              <a:spcBef>
                <a:spcPts val="2400"/>
              </a:spcBef>
            </a:pPr>
            <a:r>
              <a:rPr lang="en-US" sz="4400" dirty="0" smtClean="0"/>
              <a:t>Digital </a:t>
            </a:r>
            <a:r>
              <a:rPr lang="en-US" sz="4400" dirty="0" err="1" smtClean="0"/>
              <a:t>workstyle</a:t>
            </a:r>
            <a:r>
              <a:rPr lang="en-US" sz="4400" dirty="0" smtClean="0"/>
              <a:t> improving rapidly</a:t>
            </a:r>
          </a:p>
          <a:p>
            <a:pPr marL="574675" indent="-574675">
              <a:spcBef>
                <a:spcPts val="2400"/>
              </a:spcBef>
            </a:pPr>
            <a:r>
              <a:rPr lang="en-US" sz="4400" dirty="0" smtClean="0"/>
              <a:t>Digital media revolution underway</a:t>
            </a:r>
          </a:p>
          <a:p>
            <a:pPr marL="574675" indent="-574675">
              <a:spcBef>
                <a:spcPts val="2400"/>
              </a:spcBef>
            </a:pPr>
            <a:r>
              <a:rPr lang="en-US" sz="4400" dirty="0" smtClean="0"/>
              <a:t>Communication, collaboration, reading, TV, advertising </a:t>
            </a:r>
            <a:br>
              <a:rPr lang="en-US" sz="4400" dirty="0" smtClean="0"/>
            </a:br>
            <a:r>
              <a:rPr lang="en-US" sz="4400" dirty="0" smtClean="0"/>
              <a:t>changed radically</a:t>
            </a:r>
          </a:p>
          <a:p>
            <a:pPr marL="574675" indent="-574675">
              <a:spcBef>
                <a:spcPts val="2400"/>
              </a:spcBef>
            </a:pPr>
            <a:r>
              <a:rPr lang="en-US" sz="4400" dirty="0" smtClean="0"/>
              <a:t>Software improvements including speech and vision will accelerate these trends</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225"/>
            <a:ext cx="10058400" cy="830997"/>
          </a:xfrm>
        </p:spPr>
        <p:txBody>
          <a:bodyPr/>
          <a:lstStyle/>
          <a:p>
            <a:r>
              <a:rPr lang="en-GB" dirty="0" smtClean="0"/>
              <a:t>UK Small Businesses</a:t>
            </a:r>
            <a:endParaRPr lang="en-GB" dirty="0"/>
          </a:p>
        </p:txBody>
      </p:sp>
      <p:sp>
        <p:nvSpPr>
          <p:cNvPr id="3" name="Content Placeholder 2"/>
          <p:cNvSpPr>
            <a:spLocks noGrp="1"/>
          </p:cNvSpPr>
          <p:nvPr>
            <p:ph idx="1"/>
          </p:nvPr>
        </p:nvSpPr>
        <p:spPr>
          <a:xfrm>
            <a:off x="457200" y="1695450"/>
            <a:ext cx="10058400" cy="4610493"/>
          </a:xfrm>
        </p:spPr>
        <p:txBody>
          <a:bodyPr/>
          <a:lstStyle/>
          <a:p>
            <a:r>
              <a:rPr lang="en-GB" sz="2800" dirty="0" smtClean="0"/>
              <a:t>"clear evidence of market failure" around IT adoption and that "the UK could be in danger of being left behind“</a:t>
            </a:r>
          </a:p>
          <a:p>
            <a:r>
              <a:rPr lang="en-GB" sz="2800" dirty="0" smtClean="0"/>
              <a:t>“There is a long and stubborn tail of non‐adopters. The main barriers for non adopters are a</a:t>
            </a:r>
            <a:r>
              <a:rPr lang="en-GB" sz="2800" b="1" dirty="0" smtClean="0"/>
              <a:t> lack perceived relevance or benefits, skills shortages and costs”</a:t>
            </a:r>
          </a:p>
          <a:p>
            <a:r>
              <a:rPr lang="en-GB" sz="2800" dirty="0" smtClean="0"/>
              <a:t>63% of small businesses using technology believe that their technology investment increases productivity</a:t>
            </a:r>
          </a:p>
          <a:p>
            <a:r>
              <a:rPr lang="en-GB" sz="2800" dirty="0" smtClean="0"/>
              <a:t>47% say that it has had a direct and positive impact on profitability</a:t>
            </a:r>
          </a:p>
          <a:p>
            <a:r>
              <a:rPr lang="en-GB" sz="2800" dirty="0" smtClean="0"/>
              <a:t>41% of small firms link their technology investment with increased turnover. </a:t>
            </a:r>
            <a:endParaRPr lang="en-GB" sz="2800" dirty="0"/>
          </a:p>
        </p:txBody>
      </p:sp>
      <p:pic>
        <p:nvPicPr>
          <p:cNvPr id="1026" name="Picture 2" descr="C:\Program Files\Microsoft Resource DVD Artwork\DVD_ART\Artwork_Imagery\Photos_for_PPT\Soft-edge_photos\FY06 MS Dynamics Photography\At Work\Dynamics work_Terri-Ross_man woman smiling meeting.png"/>
          <p:cNvPicPr>
            <a:picLocks noChangeAspect="1" noChangeArrowheads="1"/>
          </p:cNvPicPr>
          <p:nvPr/>
        </p:nvPicPr>
        <p:blipFill>
          <a:blip r:embed="rId3"/>
          <a:srcRect/>
          <a:stretch>
            <a:fillRect/>
          </a:stretch>
        </p:blipFill>
        <p:spPr bwMode="auto">
          <a:xfrm>
            <a:off x="7354901" y="5943600"/>
            <a:ext cx="3617899" cy="2785782"/>
          </a:xfrm>
          <a:prstGeom prst="rect">
            <a:avLst/>
          </a:prstGeom>
          <a:noFill/>
        </p:spPr>
      </p:pic>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6225"/>
            <a:ext cx="10058400" cy="830997"/>
          </a:xfrm>
        </p:spPr>
        <p:txBody>
          <a:bodyPr/>
          <a:lstStyle/>
          <a:p>
            <a:r>
              <a:rPr lang="en-GB" dirty="0" smtClean="0"/>
              <a:t>UK Small Businesses</a:t>
            </a:r>
            <a:endParaRPr lang="en-GB" dirty="0"/>
          </a:p>
        </p:txBody>
      </p:sp>
      <p:sp>
        <p:nvSpPr>
          <p:cNvPr id="3" name="Content Placeholder 2"/>
          <p:cNvSpPr>
            <a:spLocks noGrp="1"/>
          </p:cNvSpPr>
          <p:nvPr>
            <p:ph idx="1"/>
          </p:nvPr>
        </p:nvSpPr>
        <p:spPr>
          <a:xfrm>
            <a:off x="457200" y="1695450"/>
            <a:ext cx="10058400" cy="3711785"/>
          </a:xfrm>
        </p:spPr>
        <p:txBody>
          <a:bodyPr/>
          <a:lstStyle/>
          <a:p>
            <a:r>
              <a:rPr lang="en-GB" sz="3600" dirty="0" smtClean="0"/>
              <a:t>Over 40% do not have a basic firewall </a:t>
            </a:r>
          </a:p>
          <a:p>
            <a:r>
              <a:rPr lang="en-GB" sz="3600" dirty="0" smtClean="0"/>
              <a:t>Over 50% do not patch their PCs</a:t>
            </a:r>
          </a:p>
          <a:p>
            <a:r>
              <a:rPr lang="en-GB" sz="3600" dirty="0" smtClean="0"/>
              <a:t>Only </a:t>
            </a:r>
            <a:r>
              <a:rPr lang="en-GB" sz="3600" b="1" dirty="0" smtClean="0"/>
              <a:t>20% </a:t>
            </a:r>
            <a:r>
              <a:rPr lang="en-GB" sz="3600" dirty="0" smtClean="0"/>
              <a:t>of businesses are using IT for CRM yet the majority of small businesses claim that it was their personalised approach to customer service that set them apart from their competitors. </a:t>
            </a:r>
            <a:endParaRPr lang="en-GB" sz="3600" dirty="0"/>
          </a:p>
        </p:txBody>
      </p:sp>
      <p:pic>
        <p:nvPicPr>
          <p:cNvPr id="2050" name="Picture 2" descr="C:\Program Files\Microsoft Resource DVD Artwork\DVD_ART\Artwork_Imagery\HARDWARE_IMAGERY\Illustration - Misc Hardware\Windows Vista Illustration Icons\Firewall.png"/>
          <p:cNvPicPr>
            <a:picLocks noChangeAspect="1" noChangeArrowheads="1"/>
          </p:cNvPicPr>
          <p:nvPr/>
        </p:nvPicPr>
        <p:blipFill>
          <a:blip r:embed="rId3"/>
          <a:srcRect/>
          <a:stretch>
            <a:fillRect/>
          </a:stretch>
        </p:blipFill>
        <p:spPr bwMode="auto">
          <a:xfrm>
            <a:off x="676837" y="5447451"/>
            <a:ext cx="2187389" cy="2187389"/>
          </a:xfrm>
          <a:prstGeom prst="rect">
            <a:avLst/>
          </a:prstGeom>
          <a:noFill/>
        </p:spPr>
      </p:pic>
      <p:pic>
        <p:nvPicPr>
          <p:cNvPr id="2052" name="Picture 4" descr="C:\Program Files\Microsoft Resource DVD Artwork\DVD_ART\Artwork_Imagery\HARDWARE_IMAGERY\Illustration - Misc Hardware\Windows Security\Windows Update icon.png"/>
          <p:cNvPicPr>
            <a:picLocks noChangeAspect="1" noChangeArrowheads="1"/>
          </p:cNvPicPr>
          <p:nvPr/>
        </p:nvPicPr>
        <p:blipFill>
          <a:blip r:embed="rId4" cstate="print"/>
          <a:srcRect/>
          <a:stretch>
            <a:fillRect/>
          </a:stretch>
        </p:blipFill>
        <p:spPr bwMode="auto">
          <a:xfrm>
            <a:off x="4593849" y="5795682"/>
            <a:ext cx="1497667" cy="1497667"/>
          </a:xfrm>
          <a:prstGeom prst="rect">
            <a:avLst/>
          </a:prstGeom>
          <a:noFill/>
        </p:spPr>
      </p:pic>
      <p:pic>
        <p:nvPicPr>
          <p:cNvPr id="2053" name="Picture 5" descr="C:\Program Files\Microsoft Resource DVD Artwork\DVD_ART\Artwork_Imagery\HARDWARE_IMAGERY\Illustration - Misc Hardware\Windows Vista Illustration Icons\Small Business.png"/>
          <p:cNvPicPr>
            <a:picLocks noChangeAspect="1" noChangeArrowheads="1"/>
          </p:cNvPicPr>
          <p:nvPr/>
        </p:nvPicPr>
        <p:blipFill>
          <a:blip r:embed="rId5"/>
          <a:srcRect/>
          <a:stretch>
            <a:fillRect/>
          </a:stretch>
        </p:blipFill>
        <p:spPr bwMode="auto">
          <a:xfrm>
            <a:off x="7557247" y="5271247"/>
            <a:ext cx="2539796" cy="2539796"/>
          </a:xfrm>
          <a:prstGeom prst="rect">
            <a:avLst/>
          </a:prstGeom>
          <a:noFill/>
        </p:spPr>
      </p:pic>
      <p:pic>
        <p:nvPicPr>
          <p:cNvPr id="2054" name="Picture 6" descr="C:\Program Files\Microsoft Resource DVD Artwork\DVD_ART\Artwork_Imagery\HARDWARE_IMAGERY\Illustration - Misc Hardware\Windows Vista Illustration Icons\Delete.png"/>
          <p:cNvPicPr>
            <a:picLocks noChangeAspect="1" noChangeArrowheads="1"/>
          </p:cNvPicPr>
          <p:nvPr/>
        </p:nvPicPr>
        <p:blipFill>
          <a:blip r:embed="rId6"/>
          <a:srcRect/>
          <a:stretch>
            <a:fillRect/>
          </a:stretch>
        </p:blipFill>
        <p:spPr bwMode="auto">
          <a:xfrm>
            <a:off x="4545384" y="5675211"/>
            <a:ext cx="1863961" cy="1731869"/>
          </a:xfrm>
          <a:prstGeom prst="rect">
            <a:avLst/>
          </a:prstGeom>
          <a:noFill/>
        </p:spPr>
      </p:pic>
      <p:pic>
        <p:nvPicPr>
          <p:cNvPr id="12" name="Picture 6" descr="C:\Program Files\Microsoft Resource DVD Artwork\DVD_ART\Artwork_Imagery\HARDWARE_IMAGERY\Illustration - Misc Hardware\Windows Vista Illustration Icons\Delete.png"/>
          <p:cNvPicPr>
            <a:picLocks noChangeAspect="1" noChangeArrowheads="1"/>
          </p:cNvPicPr>
          <p:nvPr/>
        </p:nvPicPr>
        <p:blipFill>
          <a:blip r:embed="rId6"/>
          <a:srcRect/>
          <a:stretch>
            <a:fillRect/>
          </a:stretch>
        </p:blipFill>
        <p:spPr bwMode="auto">
          <a:xfrm>
            <a:off x="1040185" y="5708836"/>
            <a:ext cx="1863961" cy="1731869"/>
          </a:xfrm>
          <a:prstGeom prst="rect">
            <a:avLst/>
          </a:prstGeom>
          <a:noFill/>
        </p:spPr>
      </p:pic>
      <p:pic>
        <p:nvPicPr>
          <p:cNvPr id="13" name="Picture 6" descr="C:\Program Files\Microsoft Resource DVD Artwork\DVD_ART\Artwork_Imagery\HARDWARE_IMAGERY\Illustration - Misc Hardware\Windows Vista Illustration Icons\Delete.png"/>
          <p:cNvPicPr>
            <a:picLocks noChangeAspect="1" noChangeArrowheads="1"/>
          </p:cNvPicPr>
          <p:nvPr/>
        </p:nvPicPr>
        <p:blipFill>
          <a:blip r:embed="rId6"/>
          <a:srcRect/>
          <a:stretch>
            <a:fillRect/>
          </a:stretch>
        </p:blipFill>
        <p:spPr bwMode="auto">
          <a:xfrm>
            <a:off x="7754749" y="5708836"/>
            <a:ext cx="1863961" cy="1731869"/>
          </a:xfrm>
          <a:prstGeom prst="rect">
            <a:avLst/>
          </a:prstGeom>
          <a:noFill/>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0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animEffect transition="in" filter="fade">
                                      <p:cBhvr>
                                        <p:cTn id="15" dur="1000"/>
                                        <p:tgtEl>
                                          <p:spTgt spid="2052"/>
                                        </p:tgtEl>
                                      </p:cBhvr>
                                    </p:animEffect>
                                  </p:childTnLst>
                                </p:cTn>
                              </p:par>
                              <p:par>
                                <p:cTn id="16" presetID="10" presetClass="entr" presetSubtype="0" fill="hold" nodeType="withEffect">
                                  <p:stCondLst>
                                    <p:cond delay="0"/>
                                  </p:stCondLst>
                                  <p:childTnLst>
                                    <p:set>
                                      <p:cBhvr>
                                        <p:cTn id="17" dur="1" fill="hold">
                                          <p:stCondLst>
                                            <p:cond delay="0"/>
                                          </p:stCondLst>
                                        </p:cTn>
                                        <p:tgtEl>
                                          <p:spTgt spid="2054"/>
                                        </p:tgtEl>
                                        <p:attrNameLst>
                                          <p:attrName>style.visibility</p:attrName>
                                        </p:attrNameLst>
                                      </p:cBhvr>
                                      <p:to>
                                        <p:strVal val="visible"/>
                                      </p:to>
                                    </p:set>
                                    <p:animEffect transition="in" filter="fade">
                                      <p:cBhvr>
                                        <p:cTn id="18" dur="1000"/>
                                        <p:tgtEl>
                                          <p:spTgt spid="205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par>
                                <p:cTn id="24" presetID="10" presetClass="entr" presetSubtype="0" fill="hold" nodeType="withEffect">
                                  <p:stCondLst>
                                    <p:cond delay="0"/>
                                  </p:stCondLst>
                                  <p:childTnLst>
                                    <p:set>
                                      <p:cBhvr>
                                        <p:cTn id="25" dur="1" fill="hold">
                                          <p:stCondLst>
                                            <p:cond delay="0"/>
                                          </p:stCondLst>
                                        </p:cTn>
                                        <p:tgtEl>
                                          <p:spTgt spid="2053"/>
                                        </p:tgtEl>
                                        <p:attrNameLst>
                                          <p:attrName>style.visibility</p:attrName>
                                        </p:attrNameLst>
                                      </p:cBhvr>
                                      <p:to>
                                        <p:strVal val="visible"/>
                                      </p:to>
                                    </p:set>
                                    <p:animEffect transition="in" filter="fade">
                                      <p:cBhvr>
                                        <p:cTn id="26" dur="10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is is a business, not a science project.jpg"/>
          <p:cNvPicPr>
            <a:picLocks noChangeAspect="1"/>
          </p:cNvPicPr>
          <p:nvPr/>
        </p:nvPicPr>
        <p:blipFill>
          <a:blip r:embed="rId3"/>
          <a:stretch>
            <a:fillRect/>
          </a:stretch>
        </p:blipFill>
        <p:spPr>
          <a:xfrm>
            <a:off x="0" y="707443"/>
            <a:ext cx="10972800" cy="6795513"/>
          </a:xfrm>
          <a:prstGeom prst="rect">
            <a:avLst/>
          </a:prstGeom>
        </p:spPr>
      </p:pic>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pen source is a religion and all the non-believers are going to hell.jpg"/>
          <p:cNvPicPr>
            <a:picLocks noChangeAspect="1"/>
          </p:cNvPicPr>
          <p:nvPr/>
        </p:nvPicPr>
        <p:blipFill>
          <a:blip r:embed="rId3" cstate="print"/>
          <a:stretch>
            <a:fillRect/>
          </a:stretch>
        </p:blipFill>
        <p:spPr>
          <a:xfrm>
            <a:off x="0" y="807815"/>
            <a:ext cx="10972800" cy="6795513"/>
          </a:xfrm>
          <a:prstGeom prst="rect">
            <a:avLst/>
          </a:prstGeom>
        </p:spPr>
      </p:pic>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New areas and old friends</a:t>
            </a:r>
            <a:endParaRPr lang="en-GB" dirty="0"/>
          </a:p>
        </p:txBody>
      </p:sp>
      <p:sp>
        <p:nvSpPr>
          <p:cNvPr id="3" name="Text Placeholder 2"/>
          <p:cNvSpPr>
            <a:spLocks noGrp="1"/>
          </p:cNvSpPr>
          <p:nvPr>
            <p:ph type="body" sz="quarter" idx="10"/>
          </p:nvPr>
        </p:nvSpPr>
        <p:spPr>
          <a:xfrm>
            <a:off x="-1453361" y="8600992"/>
            <a:ext cx="10058400" cy="1107996"/>
          </a:xfrm>
        </p:spPr>
        <p:txBody>
          <a:bodyPr/>
          <a:lstStyle/>
          <a:p>
            <a:r>
              <a:rPr lang="en-GB" dirty="0" err="1" smtClean="0"/>
              <a:t>Popfly</a:t>
            </a:r>
            <a:r>
              <a:rPr lang="en-GB" dirty="0" smtClean="0"/>
              <a:t>, Office Live, Vista, Office Ribbon, RSS, Blogs, BT Apps Platforms</a:t>
            </a:r>
            <a:endParaRPr lang="en-GB" dirty="0"/>
          </a:p>
        </p:txBody>
      </p:sp>
      <p:pic>
        <p:nvPicPr>
          <p:cNvPr id="1034" name="Picture 10" descr="C:\Program Files\Microsoft Resource DVD Artwork\DVD_ART\BoxShots_Logos\Windows Vista Business\Windows Vista Business box.png"/>
          <p:cNvPicPr>
            <a:picLocks noChangeAspect="1" noChangeArrowheads="1"/>
          </p:cNvPicPr>
          <p:nvPr/>
        </p:nvPicPr>
        <p:blipFill>
          <a:blip r:embed="rId3"/>
          <a:srcRect/>
          <a:stretch>
            <a:fillRect/>
          </a:stretch>
        </p:blipFill>
        <p:spPr bwMode="auto">
          <a:xfrm>
            <a:off x="449997" y="1360692"/>
            <a:ext cx="2655000" cy="36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35" name="Picture 11" descr="C:\Program Files\Microsoft Resource DVD Artwork\DVD_ART\BoxShots_Logos\Office Small Business 2007\Office Small Business 2007 box.png"/>
          <p:cNvPicPr>
            <a:picLocks noChangeAspect="1" noChangeArrowheads="1"/>
          </p:cNvPicPr>
          <p:nvPr/>
        </p:nvPicPr>
        <p:blipFill>
          <a:blip r:embed="rId4"/>
          <a:srcRect/>
          <a:stretch>
            <a:fillRect/>
          </a:stretch>
        </p:blipFill>
        <p:spPr bwMode="auto">
          <a:xfrm>
            <a:off x="2314073" y="1412114"/>
            <a:ext cx="2650500" cy="36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37" name="Picture 13" descr="C:\Program Files\Microsoft Resource DVD Artwork\DVD_ART\BoxShots_Logos\Office Live Premium\Office Live Premium logo r.png"/>
          <p:cNvPicPr>
            <a:picLocks noChangeAspect="1" noChangeArrowheads="1"/>
          </p:cNvPicPr>
          <p:nvPr/>
        </p:nvPicPr>
        <p:blipFill>
          <a:blip r:embed="rId5"/>
          <a:srcRect r="39523"/>
          <a:stretch>
            <a:fillRect/>
          </a:stretch>
        </p:blipFill>
        <p:spPr bwMode="auto">
          <a:xfrm>
            <a:off x="6163916" y="6419946"/>
            <a:ext cx="4808884" cy="1243873"/>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1039" name="Picture 15" descr="http://www.popfly.ms/Overview/images/backgrounds/expressyourself.jpg"/>
          <p:cNvPicPr>
            <a:picLocks noChangeAspect="1" noChangeArrowheads="1"/>
          </p:cNvPicPr>
          <p:nvPr/>
        </p:nvPicPr>
        <p:blipFill>
          <a:blip r:embed="rId6">
            <a:clrChange>
              <a:clrFrom>
                <a:srgbClr val="000000"/>
              </a:clrFrom>
              <a:clrTo>
                <a:srgbClr val="000000">
                  <a:alpha val="0"/>
                </a:srgbClr>
              </a:clrTo>
            </a:clrChange>
          </a:blip>
          <a:srcRect l="10979" t="30389" r="18408" b="23861"/>
          <a:stretch>
            <a:fillRect/>
          </a:stretch>
        </p:blipFill>
        <p:spPr bwMode="auto">
          <a:xfrm>
            <a:off x="6921083" y="4952216"/>
            <a:ext cx="4051717" cy="1968857"/>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1041" name="Picture 17"/>
          <p:cNvPicPr>
            <a:picLocks noChangeAspect="1" noChangeArrowheads="1"/>
          </p:cNvPicPr>
          <p:nvPr/>
        </p:nvPicPr>
        <p:blipFill>
          <a:blip r:embed="rId7"/>
          <a:srcRect b="80571"/>
          <a:stretch>
            <a:fillRect/>
          </a:stretch>
        </p:blipFill>
        <p:spPr bwMode="auto">
          <a:xfrm>
            <a:off x="5014959" y="8865663"/>
            <a:ext cx="5737123" cy="782833"/>
          </a:xfrm>
          <a:prstGeom prst="rect">
            <a:avLst/>
          </a:prstGeom>
          <a:noFill/>
          <a:ln w="9525">
            <a:noFill/>
            <a:miter lim="800000"/>
            <a:headEnd/>
            <a:tailEnd/>
          </a:ln>
          <a:effectLst/>
        </p:spPr>
      </p:pic>
      <p:pic>
        <p:nvPicPr>
          <p:cNvPr id="18" name="Picture 2" descr="C:\Program Files\Microsoft Resource DVD Artwork\DVD_ART\Artwork_Imagery\Shapes and Graphics\Windows Live Illustration Icons\Windows Live Messenger Icon.png"/>
          <p:cNvPicPr>
            <a:picLocks noChangeAspect="1" noChangeArrowheads="1"/>
          </p:cNvPicPr>
          <p:nvPr/>
        </p:nvPicPr>
        <p:blipFill>
          <a:blip r:embed="rId8"/>
          <a:srcRect/>
          <a:stretch>
            <a:fillRect/>
          </a:stretch>
        </p:blipFill>
        <p:spPr bwMode="auto">
          <a:xfrm>
            <a:off x="8527428" y="2632841"/>
            <a:ext cx="2445372" cy="1964449"/>
          </a:xfrm>
          <a:prstGeom prst="rect">
            <a:avLst/>
          </a:prstGeom>
          <a:ln>
            <a:noFill/>
          </a:ln>
          <a:effectLst>
            <a:reflection blurRad="12700" stA="30000" endPos="30000" dist="5000" dir="5400000" sy="-100000" algn="bl" rotWithShape="0"/>
          </a:effectLst>
          <a:scene3d>
            <a:camera prst="perspectiveContrastingLeftFacing" fov="0">
              <a:rot lat="0" lon="0" rev="0"/>
            </a:camera>
            <a:lightRig rig="threePt" dir="t">
              <a:rot lat="0" lon="0" rev="2700000"/>
            </a:lightRig>
          </a:scene3d>
          <a:sp3d>
            <a:bevelT w="63500" h="50800"/>
          </a:sp3d>
        </p:spPr>
      </p:pic>
      <p:pic>
        <p:nvPicPr>
          <p:cNvPr id="1031" name="Picture 7" descr="http://share.skype.com/sites/es/friki/rss-feed.jpg"/>
          <p:cNvPicPr>
            <a:picLocks noChangeAspect="1" noChangeArrowheads="1"/>
          </p:cNvPicPr>
          <p:nvPr/>
        </p:nvPicPr>
        <p:blipFill>
          <a:blip r:embed="rId9"/>
          <a:srcRect/>
          <a:stretch>
            <a:fillRect/>
          </a:stretch>
        </p:blipFill>
        <p:spPr bwMode="auto">
          <a:xfrm>
            <a:off x="6852414" y="2680138"/>
            <a:ext cx="2039338" cy="2039338"/>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1032" name="Picture 8" descr="C:\Program Files\Microsoft Resource DVD Artwork\DVD_ART\BoxShots_Logos\SharePoint Server 2007\Office SharePoint Server 2007 box.png"/>
          <p:cNvPicPr>
            <a:picLocks noChangeAspect="1" noChangeArrowheads="1"/>
          </p:cNvPicPr>
          <p:nvPr/>
        </p:nvPicPr>
        <p:blipFill>
          <a:blip r:embed="rId10"/>
          <a:srcRect/>
          <a:stretch>
            <a:fillRect/>
          </a:stretch>
        </p:blipFill>
        <p:spPr bwMode="auto">
          <a:xfrm>
            <a:off x="4363483" y="1411311"/>
            <a:ext cx="2561143" cy="360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27" name="Picture 3" descr="c:\Program Files\Microsoft Expression\Media Encoder 1.0\Templates\en\Thin\preview.jpg"/>
          <p:cNvPicPr>
            <a:picLocks noChangeAspect="1" noChangeArrowheads="1"/>
          </p:cNvPicPr>
          <p:nvPr/>
        </p:nvPicPr>
        <p:blipFill>
          <a:blip r:embed="rId11"/>
          <a:srcRect l="30294" t="13630" r="30648" b="20243"/>
          <a:stretch>
            <a:fillRect/>
          </a:stretch>
        </p:blipFill>
        <p:spPr bwMode="auto">
          <a:xfrm>
            <a:off x="1074722" y="5208276"/>
            <a:ext cx="2120171" cy="2690247"/>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Effect transition="in" filter="fade">
                                      <p:cBhvr>
                                        <p:cTn id="7" dur="1000"/>
                                        <p:tgtEl>
                                          <p:spTgt spid="1031"/>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animEffect transition="in" filter="fade">
                                      <p:cBhvr>
                                        <p:cTn id="15" dur="2000"/>
                                        <p:tgtEl>
                                          <p:spTgt spid="102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39"/>
                                        </p:tgtEl>
                                        <p:attrNameLst>
                                          <p:attrName>style.visibility</p:attrName>
                                        </p:attrNameLst>
                                      </p:cBhvr>
                                      <p:to>
                                        <p:strVal val="visible"/>
                                      </p:to>
                                    </p:set>
                                    <p:animEffect transition="in" filter="fade">
                                      <p:cBhvr>
                                        <p:cTn id="20" dur="2000"/>
                                        <p:tgtEl>
                                          <p:spTgt spid="103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37"/>
                                        </p:tgtEl>
                                        <p:attrNameLst>
                                          <p:attrName>style.visibility</p:attrName>
                                        </p:attrNameLst>
                                      </p:cBhvr>
                                      <p:to>
                                        <p:strVal val="visible"/>
                                      </p:to>
                                    </p:set>
                                    <p:animEffect transition="in" filter="fade">
                                      <p:cBhvr>
                                        <p:cTn id="25" dur="2000"/>
                                        <p:tgtEl>
                                          <p:spTgt spid="1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9322" y="4557769"/>
            <a:ext cx="10058400" cy="2299091"/>
          </a:xfrm>
        </p:spPr>
        <p:txBody>
          <a:bodyPr/>
          <a:lstStyle/>
          <a:p>
            <a:pPr algn="r"/>
            <a:r>
              <a:rPr lang="en-GB" sz="16600" dirty="0" smtClean="0"/>
              <a:t>Demo</a:t>
            </a:r>
            <a:endParaRPr lang="en-GB" sz="16600" dirty="0"/>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engage</a:t>
            </a:r>
            <a:endParaRPr lang="en-GB" dirty="0"/>
          </a:p>
        </p:txBody>
      </p:sp>
      <p:sp>
        <p:nvSpPr>
          <p:cNvPr id="3" name="Text Placeholder 2"/>
          <p:cNvSpPr>
            <a:spLocks noGrp="1"/>
          </p:cNvSpPr>
          <p:nvPr>
            <p:ph type="body" sz="quarter" idx="10"/>
          </p:nvPr>
        </p:nvSpPr>
        <p:spPr>
          <a:xfrm>
            <a:off x="457200" y="1693863"/>
            <a:ext cx="10058400" cy="4278094"/>
          </a:xfrm>
        </p:spPr>
        <p:txBody>
          <a:bodyPr/>
          <a:lstStyle/>
          <a:p>
            <a:r>
              <a:rPr lang="en-GB" dirty="0" smtClean="0"/>
              <a:t>For Advisors and Business</a:t>
            </a:r>
          </a:p>
          <a:p>
            <a:pPr lvl="1"/>
            <a:r>
              <a:rPr lang="en-GB" dirty="0" smtClean="0"/>
              <a:t>bCentral consultant search</a:t>
            </a:r>
          </a:p>
          <a:p>
            <a:pPr lvl="1"/>
            <a:r>
              <a:rPr lang="en-GB" dirty="0" smtClean="0"/>
              <a:t>SBSC partners</a:t>
            </a:r>
          </a:p>
          <a:p>
            <a:pPr lvl="1"/>
            <a:endParaRPr lang="en-GB" dirty="0" smtClean="0"/>
          </a:p>
          <a:p>
            <a:r>
              <a:rPr lang="en-GB" dirty="0" smtClean="0"/>
              <a:t>MS Partner</a:t>
            </a:r>
          </a:p>
          <a:p>
            <a:pPr lvl="1"/>
            <a:r>
              <a:rPr lang="en-GB" dirty="0" smtClean="0"/>
              <a:t>MS Partner programs</a:t>
            </a:r>
          </a:p>
          <a:p>
            <a:pPr lvl="1"/>
            <a:r>
              <a:rPr lang="en-GB" dirty="0" smtClean="0"/>
              <a:t>Becoming a SBSC partner</a:t>
            </a:r>
            <a:endParaRPr lang="en-GB" dirty="0"/>
          </a:p>
        </p:txBody>
      </p:sp>
      <p:pic>
        <p:nvPicPr>
          <p:cNvPr id="4" name="Picture 1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4808047" y="5900738"/>
            <a:ext cx="6164754" cy="1854651"/>
          </a:xfrm>
          <a:prstGeom prst="rect">
            <a:avLst/>
          </a:prstGeom>
          <a:solidFill>
            <a:schemeClr val="tx1">
              <a:alpha val="75000"/>
            </a:schemeClr>
          </a:solidFill>
          <a:ln>
            <a:noFill/>
          </a:ln>
          <a:effectLst>
            <a:outerShdw blurRad="50800" dist="50800" dir="5400000" algn="ctr" rotWithShape="0">
              <a:srgbClr val="000000">
                <a:alpha val="51000"/>
              </a:srgbClr>
            </a:outerShdw>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3073" name="Picture 1" descr="C:\Program Files\Microsoft Resource DVD Artwork\DVD_ART\Artwork_Imagery\HARDWARE_IMAGERY\Illustration - Misc Hardware\XML Icons\user business man.png"/>
          <p:cNvPicPr>
            <a:picLocks noChangeAspect="1" noChangeArrowheads="1"/>
          </p:cNvPicPr>
          <p:nvPr/>
        </p:nvPicPr>
        <p:blipFill>
          <a:blip r:embed="rId4" cstate="print"/>
          <a:srcRect/>
          <a:stretch>
            <a:fillRect/>
          </a:stretch>
        </p:blipFill>
        <p:spPr bwMode="auto">
          <a:xfrm>
            <a:off x="7074989" y="847855"/>
            <a:ext cx="1040781" cy="1382679"/>
          </a:xfrm>
          <a:prstGeom prst="rect">
            <a:avLst/>
          </a:prstGeom>
          <a:noFill/>
        </p:spPr>
      </p:pic>
      <p:pic>
        <p:nvPicPr>
          <p:cNvPr id="3074" name="Picture 2" descr="C:\Program Files\Microsoft Resource DVD Artwork\DVD_ART\Artwork_Imagery\Shapes and Graphics\Windows Live Illustration Icons\Windows Live Messenger Icon.png"/>
          <p:cNvPicPr>
            <a:picLocks noChangeAspect="1" noChangeArrowheads="1"/>
          </p:cNvPicPr>
          <p:nvPr/>
        </p:nvPicPr>
        <p:blipFill>
          <a:blip r:embed="rId5"/>
          <a:srcRect/>
          <a:stretch>
            <a:fillRect/>
          </a:stretch>
        </p:blipFill>
        <p:spPr bwMode="auto">
          <a:xfrm flipH="1">
            <a:off x="6274676" y="3289896"/>
            <a:ext cx="2734237" cy="2196504"/>
          </a:xfrm>
          <a:prstGeom prst="rect">
            <a:avLst/>
          </a:prstGeom>
          <a:noFill/>
        </p:spPr>
      </p:pic>
      <p:pic>
        <p:nvPicPr>
          <p:cNvPr id="3075" name="Picture 3" descr="C:\Program Files\Microsoft Resource DVD Artwork\DVD_ART\Artwork_Imagery\HARDWARE_IMAGERY\Illustration - Misc Hardware\Windows Vista Illustration Icons\Search.png"/>
          <p:cNvPicPr>
            <a:picLocks noChangeAspect="1" noChangeArrowheads="1"/>
          </p:cNvPicPr>
          <p:nvPr/>
        </p:nvPicPr>
        <p:blipFill>
          <a:blip r:embed="rId6"/>
          <a:srcRect/>
          <a:stretch>
            <a:fillRect/>
          </a:stretch>
        </p:blipFill>
        <p:spPr bwMode="auto">
          <a:xfrm flipH="1">
            <a:off x="9091447" y="5791200"/>
            <a:ext cx="1571297" cy="1571297"/>
          </a:xfrm>
          <a:prstGeom prst="rect">
            <a:avLst/>
          </a:prstGeom>
          <a:ln>
            <a:noFill/>
          </a:ln>
          <a:effectLst>
            <a:reflection blurRad="12700" stA="30000" endPos="30000" dist="5000" dir="5400000" sy="-100000" algn="bl" rotWithShape="0"/>
          </a:effectLst>
          <a:scene3d>
            <a:camera prst="perspectiveContrastingLeftFacing">
              <a:rot lat="300000" lon="1800000" rev="0"/>
            </a:camera>
            <a:lightRig rig="threePt" dir="t">
              <a:rot lat="0" lon="0" rev="2700000"/>
            </a:lightRig>
          </a:scene3d>
          <a:sp3d>
            <a:bevelT w="63500" h="50800"/>
          </a:sp3d>
        </p:spPr>
      </p:pic>
      <p:pic>
        <p:nvPicPr>
          <p:cNvPr id="3076" name="Picture 4" descr="C:\Program Files\Microsoft Resource DVD Artwork\DVD_ART\BoxShots_Logos\MICROSOFT\Microsoft Logo wht shadow.png"/>
          <p:cNvPicPr>
            <a:picLocks noChangeAspect="1" noChangeArrowheads="1"/>
          </p:cNvPicPr>
          <p:nvPr/>
        </p:nvPicPr>
        <p:blipFill>
          <a:blip r:embed="rId7" cstate="print"/>
          <a:srcRect/>
          <a:stretch>
            <a:fillRect/>
          </a:stretch>
        </p:blipFill>
        <p:spPr bwMode="auto">
          <a:xfrm rot="20774740">
            <a:off x="7946470" y="4403330"/>
            <a:ext cx="1021286" cy="188488"/>
          </a:xfrm>
          <a:prstGeom prst="rect">
            <a:avLst/>
          </a:prstGeom>
          <a:noFill/>
        </p:spPr>
      </p:pic>
      <p:pic>
        <p:nvPicPr>
          <p:cNvPr id="10" name="Picture 9" descr="sbpi_uk_rgb.png"/>
          <p:cNvPicPr>
            <a:picLocks noChangeAspect="1"/>
          </p:cNvPicPr>
          <p:nvPr/>
        </p:nvPicPr>
        <p:blipFill>
          <a:blip r:embed="rId8"/>
          <a:srcRect b="15328"/>
          <a:stretch>
            <a:fillRect/>
          </a:stretch>
        </p:blipFill>
        <p:spPr>
          <a:xfrm rot="20713579">
            <a:off x="6999230" y="4656814"/>
            <a:ext cx="971535" cy="477117"/>
          </a:xfrm>
          <a:prstGeom prst="rect">
            <a:avLst/>
          </a:prstGeom>
          <a:noFill/>
          <a:ln>
            <a:noFill/>
          </a:ln>
        </p:spPr>
      </p:pic>
      <p:pic>
        <p:nvPicPr>
          <p:cNvPr id="3077" name="Picture 5" descr="C:\Program Files\Microsoft Resource DVD Artwork\DVD_ART\Artwork_Imagery\HARDWARE_IMAGERY\Illustration - Misc Hardware\XML Icons\user business user woman.png"/>
          <p:cNvPicPr>
            <a:picLocks noChangeAspect="1" noChangeArrowheads="1"/>
          </p:cNvPicPr>
          <p:nvPr/>
        </p:nvPicPr>
        <p:blipFill>
          <a:blip r:embed="rId9" cstate="print"/>
          <a:srcRect/>
          <a:stretch>
            <a:fillRect/>
          </a:stretch>
        </p:blipFill>
        <p:spPr bwMode="auto">
          <a:xfrm>
            <a:off x="8005155" y="1340439"/>
            <a:ext cx="1055468" cy="1426309"/>
          </a:xfrm>
          <a:prstGeom prst="rect">
            <a:avLst/>
          </a:prstGeom>
          <a:noFill/>
        </p:spPr>
      </p:pic>
      <p:pic>
        <p:nvPicPr>
          <p:cNvPr id="13" name="Picture 12" descr="sbpi_uk_rgb.png"/>
          <p:cNvPicPr>
            <a:picLocks noChangeAspect="1"/>
          </p:cNvPicPr>
          <p:nvPr/>
        </p:nvPicPr>
        <p:blipFill>
          <a:blip r:embed="rId8"/>
          <a:srcRect b="14651"/>
          <a:stretch>
            <a:fillRect/>
          </a:stretch>
        </p:blipFill>
        <p:spPr>
          <a:xfrm>
            <a:off x="5553194" y="3967455"/>
            <a:ext cx="3876556" cy="191899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10"/>
                                        </p:tgtEl>
                                      </p:cBhvr>
                                      <p:by x="400000" y="400000"/>
                                    </p:animScale>
                                  </p:childTnLst>
                                </p:cTn>
                              </p:par>
                              <p:par>
                                <p:cTn id="7" presetID="8" presetClass="emph" presetSubtype="0" fill="hold" nodeType="withEffect">
                                  <p:stCondLst>
                                    <p:cond delay="0"/>
                                  </p:stCondLst>
                                  <p:childTnLst>
                                    <p:animRot by="900000">
                                      <p:cBhvr>
                                        <p:cTn id="8" dur="1000" fill="hold"/>
                                        <p:tgtEl>
                                          <p:spTgt spid="10"/>
                                        </p:tgtEl>
                                        <p:attrNameLst>
                                          <p:attrName>r</p:attrName>
                                        </p:attrNameLst>
                                      </p:cBhvr>
                                    </p:animRot>
                                  </p:childTnLst>
                                </p:cTn>
                              </p:par>
                            </p:childTnLst>
                          </p:cTn>
                        </p:par>
                        <p:par>
                          <p:cTn id="9" fill="hold">
                            <p:stCondLst>
                              <p:cond delay="1000"/>
                            </p:stCondLst>
                            <p:childTnLst>
                              <p:par>
                                <p:cTn id="10" presetID="1" presetClass="entr" presetSubtype="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txBox="1">
            <a:spLocks noChangeArrowheads="1"/>
          </p:cNvSpPr>
          <p:nvPr/>
        </p:nvSpPr>
        <p:spPr>
          <a:xfrm>
            <a:off x="668789" y="2609853"/>
            <a:ext cx="9635224" cy="914096"/>
          </a:xfrm>
          <a:prstGeom prst="rect">
            <a:avLst/>
          </a:prstGeom>
        </p:spPr>
        <p:txBody>
          <a:bodyPr/>
          <a:lstStyle/>
          <a:p>
            <a:pPr marL="0" marR="0" lvl="0" indent="0" algn="ctr" defTabSz="1095024" rtl="0" eaLnBrk="1" fontAlgn="base" latinLnBrk="0" hangingPunct="1">
              <a:lnSpc>
                <a:spcPct val="90000"/>
              </a:lnSpc>
              <a:spcBef>
                <a:spcPct val="0"/>
              </a:spcBef>
              <a:spcAft>
                <a:spcPct val="0"/>
              </a:spcAft>
              <a:buClrTx/>
              <a:buSzTx/>
              <a:buFontTx/>
              <a:buNone/>
              <a:tabLst/>
              <a:defRPr/>
            </a:pPr>
            <a:r>
              <a:rPr kumimoji="0" lang="en-US" sz="8800" b="0" i="0" u="none" strike="noStrike" kern="1200" cap="none" spc="-150" normalizeH="0" baseline="0" noProof="0" dirty="0" smtClean="0">
                <a:ln w="3175">
                  <a:noFill/>
                </a:ln>
                <a:gradFill flip="none" rotWithShape="1">
                  <a:gsLst>
                    <a:gs pos="20000">
                      <a:srgbClr val="FFFFFF"/>
                    </a:gs>
                    <a:gs pos="50000">
                      <a:srgbClr val="FFFF99"/>
                    </a:gs>
                    <a:gs pos="80000">
                      <a:srgbClr val="FFC45B"/>
                    </a:gs>
                  </a:gsLst>
                  <a:lin ang="5400000" scaled="0"/>
                  <a:tileRect/>
                </a:gradFill>
                <a:effectLst>
                  <a:outerShdw blurRad="50800" dist="38100" dir="2700000" algn="tl" rotWithShape="0">
                    <a:prstClr val="black">
                      <a:alpha val="40000"/>
                    </a:prstClr>
                  </a:outerShdw>
                </a:effectLst>
                <a:uLnTx/>
                <a:uFillTx/>
                <a:latin typeface="Segoe" pitchFamily="34" charset="0"/>
                <a:ea typeface="+mn-ea"/>
                <a:cs typeface="Arial" charset="0"/>
              </a:rPr>
              <a:t>Thank You</a:t>
            </a:r>
            <a:endParaRPr kumimoji="0" lang="en-US" sz="8800" b="0" i="0" u="none" strike="noStrike" kern="1200" cap="none" spc="-150" normalizeH="0" baseline="0" noProof="0" dirty="0">
              <a:ln w="3175">
                <a:noFill/>
              </a:ln>
              <a:gradFill flip="none" rotWithShape="1">
                <a:gsLst>
                  <a:gs pos="20000">
                    <a:srgbClr val="FFFFFF"/>
                  </a:gs>
                  <a:gs pos="50000">
                    <a:srgbClr val="FFFF99"/>
                  </a:gs>
                  <a:gs pos="80000">
                    <a:srgbClr val="FFC45B"/>
                  </a:gs>
                </a:gsLst>
                <a:lin ang="5400000" scaled="0"/>
                <a:tileRect/>
              </a:gradFill>
              <a:effectLst>
                <a:outerShdw blurRad="50800" dist="38100" dir="2700000" algn="tl" rotWithShape="0">
                  <a:prstClr val="black">
                    <a:alpha val="40000"/>
                  </a:prstClr>
                </a:outerShdw>
              </a:effectLst>
              <a:uLnTx/>
              <a:uFillTx/>
              <a:latin typeface="Segoe" pitchFamily="34" charset="0"/>
              <a:ea typeface="+mn-ea"/>
              <a:cs typeface="Arial" charset="0"/>
            </a:endParaRPr>
          </a:p>
        </p:txBody>
      </p:sp>
      <p:pic>
        <p:nvPicPr>
          <p:cNvPr id="6" name="Picture 5" descr="white-curve-bar.png"/>
          <p:cNvPicPr>
            <a:picLocks noChangeAspect="1"/>
          </p:cNvPicPr>
          <p:nvPr/>
        </p:nvPicPr>
        <p:blipFill>
          <a:blip r:embed="rId3"/>
          <a:stretch>
            <a:fillRect/>
          </a:stretch>
        </p:blipFill>
        <p:spPr bwMode="invGray">
          <a:xfrm>
            <a:off x="0" y="3661236"/>
            <a:ext cx="10972800" cy="1681162"/>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icrosoft - your whatsit - our thingamajigy.jpg"/>
          <p:cNvPicPr>
            <a:picLocks noChangeAspect="1"/>
          </p:cNvPicPr>
          <p:nvPr/>
        </p:nvPicPr>
        <p:blipFill>
          <a:blip r:embed="rId3" cstate="print"/>
          <a:stretch>
            <a:fillRect/>
          </a:stretch>
        </p:blipFill>
        <p:spPr>
          <a:xfrm>
            <a:off x="0" y="717043"/>
            <a:ext cx="10972800" cy="6795513"/>
          </a:xfrm>
          <a:prstGeom prst="rect">
            <a:avLst/>
          </a:prstGeom>
        </p:spPr>
      </p:pic>
      <p:sp>
        <p:nvSpPr>
          <p:cNvPr id="3" name="TextBox 2"/>
          <p:cNvSpPr txBox="1"/>
          <p:nvPr/>
        </p:nvSpPr>
        <p:spPr>
          <a:xfrm>
            <a:off x="2270234" y="6448097"/>
            <a:ext cx="7598980" cy="923330"/>
          </a:xfrm>
          <a:prstGeom prst="rect">
            <a:avLst/>
          </a:prstGeom>
          <a:noFill/>
        </p:spPr>
        <p:txBody>
          <a:bodyPr wrap="square" rtlCol="0">
            <a:spAutoFit/>
          </a:bodyPr>
          <a:lstStyle/>
          <a:p>
            <a:r>
              <a:rPr lang="en-GB" sz="5400" dirty="0" smtClean="0">
                <a:latin typeface="Comic Sans MS" pitchFamily="66" charset="0"/>
              </a:rPr>
              <a:t>http://uksbsguy.com</a:t>
            </a:r>
            <a:endParaRPr lang="en-GB" sz="5400" dirty="0">
              <a:latin typeface="Comic Sans MS" pitchFamily="66" charset="0"/>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icrosoft logo and tagline"/>
          <p:cNvPicPr>
            <a:picLocks noChangeAspect="1" noChangeArrowheads="1"/>
          </p:cNvPicPr>
          <p:nvPr/>
        </p:nvPicPr>
        <p:blipFill>
          <a:blip r:embed="rId3"/>
          <a:srcRect/>
          <a:stretch>
            <a:fillRect/>
          </a:stretch>
        </p:blipFill>
        <p:spPr bwMode="black">
          <a:xfrm>
            <a:off x="1922466" y="3344867"/>
            <a:ext cx="7127875" cy="1539875"/>
          </a:xfrm>
          <a:prstGeom prst="rect">
            <a:avLst/>
          </a:prstGeom>
          <a:noFill/>
        </p:spPr>
      </p:pic>
      <p:sp>
        <p:nvSpPr>
          <p:cNvPr id="5" name="Text Box 3"/>
          <p:cNvSpPr txBox="1">
            <a:spLocks noChangeArrowheads="1"/>
          </p:cNvSpPr>
          <p:nvPr/>
        </p:nvSpPr>
        <p:spPr bwMode="blackWhite">
          <a:xfrm>
            <a:off x="457200" y="7300289"/>
            <a:ext cx="10058400" cy="603214"/>
          </a:xfrm>
          <a:prstGeom prst="rect">
            <a:avLst/>
          </a:prstGeom>
          <a:noFill/>
          <a:ln w="12700">
            <a:noFill/>
            <a:miter lim="800000"/>
            <a:headEnd type="none" w="sm" len="sm"/>
            <a:tailEnd type="none" w="sm" len="sm"/>
          </a:ln>
          <a:effectLst/>
        </p:spPr>
        <p:txBody>
          <a:bodyPr vert="horz" wrap="square" lIns="109696" tIns="54850" rIns="109696" bIns="54850" numCol="1" anchor="t" anchorCtr="0" compatLnSpc="1">
            <a:prstTxWarp prst="textNoShape">
              <a:avLst/>
            </a:prstTxWarp>
            <a:spAutoFit/>
          </a:bodyPr>
          <a:lstStyle/>
          <a:p>
            <a:pPr algn="ctr" defTabSz="1096788" eaLnBrk="0" hangingPunct="0"/>
            <a:r>
              <a:rPr lang="en-US" sz="800" dirty="0">
                <a:latin typeface="Segoe" pitchFamily="34" charset="0"/>
                <a:cs typeface="Arial" charset="0"/>
              </a:rPr>
              <a:t>© </a:t>
            </a:r>
            <a:r>
              <a:rPr lang="en-US" sz="800" dirty="0" smtClean="0">
                <a:latin typeface="Segoe" pitchFamily="34" charset="0"/>
                <a:cs typeface="Arial" charset="0"/>
              </a:rPr>
              <a:t>2007 Microsoft </a:t>
            </a:r>
            <a:r>
              <a:rPr lang="en-US" sz="800" dirty="0">
                <a:latin typeface="Segoe" pitchFamily="34" charset="0"/>
                <a:cs typeface="Arial" charset="0"/>
              </a:rPr>
              <a:t>Corporation. All rights reserved. Microsoft, Windows, Windows Vista and other product names are or may be registered trademarks and/or trademarks in the U.S. and/or other countries.</a:t>
            </a:r>
          </a:p>
          <a:p>
            <a:pPr algn="ctr" defTabSz="1096788" eaLnBrk="0" hangingPunct="0"/>
            <a:r>
              <a:rPr lang="en-US" sz="800" dirty="0">
                <a:latin typeface="Segoe" pitchFamily="34" charset="0"/>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800" dirty="0">
                <a:latin typeface="Segoe" pitchFamily="34" charset="0"/>
                <a:cs typeface="Arial" charset="0"/>
              </a:rPr>
            </a:br>
            <a:r>
              <a:rPr lang="en-US" sz="800" dirty="0">
                <a:latin typeface="Segoe" pitchFamily="34" charset="0"/>
                <a:cs typeface="Arial" charset="0"/>
              </a:rPr>
              <a:t>MICROSOFT MAKES NO WARRANTIES, EXPRESS, IMPLIED OR STATUTORY, AS TO THE INFORMATION IN THIS PRESENTATION.</a:t>
            </a: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CEO Summit 2007 template">
  <a:themeElements>
    <a:clrScheme name="CEO Summit">
      <a:dk1>
        <a:srgbClr val="000000"/>
      </a:dk1>
      <a:lt1>
        <a:srgbClr val="FFFFFF"/>
      </a:lt1>
      <a:dk2>
        <a:srgbClr val="050595"/>
      </a:dk2>
      <a:lt2>
        <a:srgbClr val="FFFFFF"/>
      </a:lt2>
      <a:accent1>
        <a:srgbClr val="D5A059"/>
      </a:accent1>
      <a:accent2>
        <a:srgbClr val="48A1B6"/>
      </a:accent2>
      <a:accent3>
        <a:srgbClr val="A4CE6C"/>
      </a:accent3>
      <a:accent4>
        <a:srgbClr val="9D6367"/>
      </a:accent4>
      <a:accent5>
        <a:srgbClr val="7C6240"/>
      </a:accent5>
      <a:accent6>
        <a:srgbClr val="D7C649"/>
      </a:accent6>
      <a:hlink>
        <a:srgbClr val="8AD2D2"/>
      </a:hlink>
      <a:folHlink>
        <a:srgbClr val="8AD2D2"/>
      </a:folHlink>
    </a:clrScheme>
    <a:fontScheme name="Blue-Purple TT">
      <a:majorFont>
        <a:latin typeface="Segoe"/>
        <a:ea typeface=""/>
        <a:cs typeface=""/>
      </a:majorFont>
      <a:minorFont>
        <a:latin typeface="Segoe"/>
        <a:ea typeface=""/>
        <a:cs typeface=""/>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effectLst/>
        <a:scene3d>
          <a:camera prst="orthographicFront" fov="0">
            <a:rot lat="0" lon="0" rev="0"/>
          </a:camera>
          <a:lightRig rig="glow" dir="t">
            <a:rot lat="0" lon="0" rev="6360000"/>
          </a:lightRig>
        </a:scene3d>
        <a:sp3d contourW="1000" prstMaterial="flat">
          <a:contourClr>
            <a:schemeClr val="accent2">
              <a:satMod val="300000"/>
            </a:schemeClr>
          </a:contourClr>
        </a:sp3d>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657</Words>
  <Application>Microsoft Office PowerPoint</Application>
  <PresentationFormat>Custom</PresentationFormat>
  <Paragraphs>118</Paragraphs>
  <Slides>22</Slides>
  <Notes>22</Notes>
  <HiddenSlides>1</HiddenSlides>
  <MMClips>1</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CEO Summit 2007 template</vt:lpstr>
      <vt:lpstr>Slide 1</vt:lpstr>
      <vt:lpstr>Agenda</vt:lpstr>
      <vt:lpstr>The 1st IT Support Call</vt:lpstr>
      <vt:lpstr>Slide 4</vt:lpstr>
      <vt:lpstr>Evolution of Work</vt:lpstr>
      <vt:lpstr>Digital Workstyle: Basics</vt:lpstr>
      <vt:lpstr>Digital Workstyle: Empowered</vt:lpstr>
      <vt:lpstr>Digital Workstyle: Advanced</vt:lpstr>
      <vt:lpstr>Communications Transformation</vt:lpstr>
      <vt:lpstr>Mobility Advances</vt:lpstr>
      <vt:lpstr>Slide 11</vt:lpstr>
      <vt:lpstr>Looking Ahead</vt:lpstr>
      <vt:lpstr>UK Small Businesses</vt:lpstr>
      <vt:lpstr>UK Small Businesses</vt:lpstr>
      <vt:lpstr>Slide 15</vt:lpstr>
      <vt:lpstr>Slide 16</vt:lpstr>
      <vt:lpstr>New areas and old friends</vt:lpstr>
      <vt:lpstr>Demo</vt:lpstr>
      <vt:lpstr>How to engage</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2007-07-02T16:19:07Z</dcterms:created>
  <dcterms:modified xsi:type="dcterms:W3CDTF">2007-07-02T16:22:37Z</dcterms:modified>
</cp:coreProperties>
</file>