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85" r:id="rId2"/>
    <p:sldId id="286" r:id="rId3"/>
    <p:sldId id="287" r:id="rId4"/>
    <p:sldId id="288" r:id="rId5"/>
    <p:sldId id="289" r:id="rId6"/>
    <p:sldId id="290" r:id="rId7"/>
    <p:sldId id="291" r:id="rId8"/>
    <p:sldId id="292" r:id="rId9"/>
    <p:sldId id="293" r:id="rId10"/>
    <p:sldId id="294" r:id="rId11"/>
    <p:sldId id="295" r:id="rId12"/>
    <p:sldId id="296" r:id="rId13"/>
    <p:sldId id="297" r:id="rId14"/>
    <p:sldId id="298" r:id="rId15"/>
    <p:sldId id="299" r:id="rId16"/>
    <p:sldId id="300" r:id="rId17"/>
    <p:sldId id="301" r:id="rId18"/>
    <p:sldId id="302" r:id="rId19"/>
    <p:sldId id="303" r:id="rId20"/>
    <p:sldId id="304" r:id="rId21"/>
    <p:sldId id="305" r:id="rId22"/>
    <p:sldId id="306" r:id="rId23"/>
    <p:sldId id="307" r:id="rId24"/>
    <p:sldId id="308" r:id="rId25"/>
    <p:sldId id="309" r:id="rId26"/>
    <p:sldId id="310"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4" d="100"/>
          <a:sy n="104" d="100"/>
        </p:scale>
        <p:origin x="-396"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8B5766-E58A-4415-A853-CBF369D47383}" type="datetimeFigureOut">
              <a:rPr lang="en-US" smtClean="0"/>
              <a:t>8/7/2007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9F2516-0552-4501-AABA-274F0374ED67}" type="slidenum">
              <a:rPr lang="en-GB" smtClean="0"/>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9DF72463-0213-4B8B-82FC-B2E8B9D5A0E8}" type="slidenum">
              <a:rPr lang="en-US"/>
              <a:pPr/>
              <a:t>1</a:t>
            </a:fld>
            <a:endParaRPr lang="en-US"/>
          </a:p>
        </p:txBody>
      </p:sp>
      <p:sp>
        <p:nvSpPr>
          <p:cNvPr id="56323" name="Rectangle 2"/>
          <p:cNvSpPr>
            <a:spLocks noRo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7"/>
          <p:cNvSpPr>
            <a:spLocks noGrp="1" noChangeArrowheads="1"/>
          </p:cNvSpPr>
          <p:nvPr>
            <p:ph type="sldNum" sz="quarter" idx="5"/>
          </p:nvPr>
        </p:nvSpPr>
        <p:spPr>
          <a:ln/>
        </p:spPr>
        <p:txBody>
          <a:bodyPr/>
          <a:lstStyle/>
          <a:p>
            <a:fld id="{9CE78E9D-F140-474E-BD1F-DF23E7A2487D}" type="slidenum">
              <a:rPr lang="en-US"/>
              <a:pPr/>
              <a:t>13</a:t>
            </a:fld>
            <a:endParaRPr lang="en-US"/>
          </a:p>
        </p:txBody>
      </p:sp>
      <p:sp>
        <p:nvSpPr>
          <p:cNvPr id="688130" name="Rectangle 2"/>
          <p:cNvSpPr>
            <a:spLocks noChangeArrowheads="1" noTextEdit="1"/>
          </p:cNvSpPr>
          <p:nvPr>
            <p:ph type="sldImg"/>
          </p:nvPr>
        </p:nvSpPr>
        <p:spPr>
          <a:xfrm>
            <a:off x="1135063" y="686235"/>
            <a:ext cx="4589462" cy="3428012"/>
          </a:xfr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7"/>
          <p:cNvSpPr>
            <a:spLocks noGrp="1" noChangeArrowheads="1"/>
          </p:cNvSpPr>
          <p:nvPr>
            <p:ph type="sldNum" sz="quarter" idx="5"/>
          </p:nvPr>
        </p:nvSpPr>
        <p:spPr>
          <a:ln/>
        </p:spPr>
        <p:txBody>
          <a:bodyPr/>
          <a:lstStyle/>
          <a:p>
            <a:fld id="{E5995949-79DB-4B03-816A-BB1A6C6BA6BC}" type="slidenum">
              <a:rPr lang="en-US"/>
              <a:pPr/>
              <a:t>14</a:t>
            </a:fld>
            <a:endParaRPr lang="en-US"/>
          </a:p>
        </p:txBody>
      </p:sp>
      <p:sp>
        <p:nvSpPr>
          <p:cNvPr id="690178" name="Rectangle 2"/>
          <p:cNvSpPr>
            <a:spLocks noChangeArrowheads="1" noTextEdit="1"/>
          </p:cNvSpPr>
          <p:nvPr>
            <p:ph type="sldImg"/>
          </p:nvPr>
        </p:nvSpPr>
        <p:spPr>
          <a:xfrm>
            <a:off x="1135063" y="686235"/>
            <a:ext cx="4589462" cy="3428012"/>
          </a:xfr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7"/>
          <p:cNvSpPr>
            <a:spLocks noGrp="1" noChangeArrowheads="1"/>
          </p:cNvSpPr>
          <p:nvPr>
            <p:ph type="sldNum" sz="quarter" idx="5"/>
          </p:nvPr>
        </p:nvSpPr>
        <p:spPr>
          <a:ln/>
        </p:spPr>
        <p:txBody>
          <a:bodyPr/>
          <a:lstStyle/>
          <a:p>
            <a:fld id="{DA56DCFF-CB8A-48CD-9F69-646CCA04AFE9}" type="slidenum">
              <a:rPr lang="en-US"/>
              <a:pPr/>
              <a:t>15</a:t>
            </a:fld>
            <a:endParaRPr lang="en-US"/>
          </a:p>
        </p:txBody>
      </p:sp>
      <p:sp>
        <p:nvSpPr>
          <p:cNvPr id="694274" name="Rectangle 2"/>
          <p:cNvSpPr>
            <a:spLocks noChangeArrowheads="1" noTextEdit="1"/>
          </p:cNvSpPr>
          <p:nvPr>
            <p:ph type="sldImg"/>
          </p:nvPr>
        </p:nvSpPr>
        <p:spPr>
          <a:xfrm>
            <a:off x="1135063" y="686235"/>
            <a:ext cx="4589462" cy="3428012"/>
          </a:xfr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7"/>
          <p:cNvSpPr>
            <a:spLocks noGrp="1" noChangeArrowheads="1"/>
          </p:cNvSpPr>
          <p:nvPr>
            <p:ph type="sldNum" sz="quarter" idx="5"/>
          </p:nvPr>
        </p:nvSpPr>
        <p:spPr>
          <a:ln/>
        </p:spPr>
        <p:txBody>
          <a:bodyPr/>
          <a:lstStyle/>
          <a:p>
            <a:fld id="{B7F610A3-4516-4DEA-B6DF-33DB3EF0A6F4}" type="slidenum">
              <a:rPr lang="en-US"/>
              <a:pPr/>
              <a:t>16</a:t>
            </a:fld>
            <a:endParaRPr lang="en-US"/>
          </a:p>
        </p:txBody>
      </p:sp>
      <p:sp>
        <p:nvSpPr>
          <p:cNvPr id="692226" name="Rectangle 2"/>
          <p:cNvSpPr>
            <a:spLocks noChangeArrowheads="1" noTextEdit="1"/>
          </p:cNvSpPr>
          <p:nvPr>
            <p:ph type="sldImg"/>
          </p:nvPr>
        </p:nvSpPr>
        <p:spPr>
          <a:xfrm>
            <a:off x="1135063" y="686235"/>
            <a:ext cx="4589462" cy="3428012"/>
          </a:xfr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505C1192-343B-4B7A-8697-D3B7C993AC68}" type="slidenum">
              <a:rPr lang="en-US"/>
              <a:pPr/>
              <a:t>17</a:t>
            </a:fld>
            <a:endParaRPr lang="en-US"/>
          </a:p>
        </p:txBody>
      </p:sp>
      <p:sp>
        <p:nvSpPr>
          <p:cNvPr id="708610" name="Rectangle 2"/>
          <p:cNvSpPr>
            <a:spLocks noChangeArrowheads="1" noTextEdit="1"/>
          </p:cNvSpPr>
          <p:nvPr>
            <p:ph type="sldImg"/>
          </p:nvPr>
        </p:nvSpPr>
        <p:spPr>
          <a:xfrm>
            <a:off x="1135063" y="686235"/>
            <a:ext cx="4589462" cy="3428012"/>
          </a:xfrm>
          <a:ln/>
        </p:spPr>
      </p:sp>
      <p:sp>
        <p:nvSpPr>
          <p:cNvPr id="708611" name="Rectangle 3"/>
          <p:cNvSpPr>
            <a:spLocks noGrp="1" noChangeArrowheads="1"/>
          </p:cNvSpPr>
          <p:nvPr>
            <p:ph type="body" idx="1"/>
          </p:nvPr>
        </p:nvSpPr>
        <p:spPr>
          <a:xfrm>
            <a:off x="685800" y="4343520"/>
            <a:ext cx="5486400" cy="4114246"/>
          </a:xfrm>
        </p:spPr>
        <p:txBody>
          <a:bodyPr/>
          <a:lstStyle/>
          <a:p>
            <a:r>
              <a:rPr lang="en-GB"/>
              <a:t>I could also create more customised sites that integrate my ERP systems into the portal.</a:t>
            </a:r>
          </a:p>
          <a:p>
            <a:r>
              <a:rPr lang="en-GB"/>
              <a:t>This example show how a customer using GreatPlains can integration many aspects of their business data into the intranet.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0354" name="Rectangle 2"/>
          <p:cNvSpPr>
            <a:spLocks noGrp="1" noChangeArrowheads="1"/>
          </p:cNvSpPr>
          <p:nvPr>
            <p:ph type="ctrTitle"/>
          </p:nvPr>
        </p:nvSpPr>
        <p:spPr>
          <a:xfrm>
            <a:off x="682625" y="1962150"/>
            <a:ext cx="7772400" cy="1281113"/>
          </a:xfrm>
        </p:spPr>
        <p:txBody>
          <a:bodyPr/>
          <a:lstStyle>
            <a:lvl1pPr>
              <a:defRPr/>
            </a:lvl1pPr>
          </a:lstStyle>
          <a:p>
            <a:r>
              <a:rPr lang="en-US"/>
              <a:t>Click to edit Master title style</a:t>
            </a:r>
          </a:p>
        </p:txBody>
      </p:sp>
      <p:sp>
        <p:nvSpPr>
          <p:cNvPr id="100355" name="Rectangle 3"/>
          <p:cNvSpPr>
            <a:spLocks noGrp="1" noChangeArrowheads="1"/>
          </p:cNvSpPr>
          <p:nvPr>
            <p:ph type="subTitle" idx="1"/>
          </p:nvPr>
        </p:nvSpPr>
        <p:spPr>
          <a:xfrm>
            <a:off x="682625" y="3243263"/>
            <a:ext cx="6400800" cy="1752600"/>
          </a:xfrm>
        </p:spPr>
        <p:txBody>
          <a:bodyPr/>
          <a:lstStyle>
            <a:lvl1pPr marL="0" indent="0">
              <a:buFontTx/>
              <a:buNone/>
              <a:defRPr/>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016937"/>
            <a:ext cx="8512175" cy="728663"/>
          </a:xfrm>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81000" y="2425700"/>
            <a:ext cx="4179888" cy="3836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713288" y="2425700"/>
            <a:ext cx="4179887" cy="38369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5925" y="1597025"/>
            <a:ext cx="2127250" cy="466566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81000" y="1597025"/>
            <a:ext cx="6232525" cy="46656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987425"/>
            <a:ext cx="8512175" cy="728663"/>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81000" y="1897063"/>
            <a:ext cx="8512175" cy="4365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30000"/>
        </a:spcBef>
        <a:spcAft>
          <a:spcPct val="0"/>
        </a:spcAft>
        <a:defRPr sz="3600">
          <a:solidFill>
            <a:schemeClr val="tx2"/>
          </a:solidFill>
          <a:latin typeface="+mj-lt"/>
          <a:ea typeface="+mj-ea"/>
          <a:cs typeface="+mj-cs"/>
        </a:defRPr>
      </a:lvl1pPr>
      <a:lvl2pPr algn="l" rtl="0" eaLnBrk="0" fontAlgn="base" hangingPunct="0">
        <a:lnSpc>
          <a:spcPct val="90000"/>
        </a:lnSpc>
        <a:spcBef>
          <a:spcPct val="30000"/>
        </a:spcBef>
        <a:spcAft>
          <a:spcPct val="0"/>
        </a:spcAft>
        <a:defRPr sz="3600">
          <a:solidFill>
            <a:schemeClr val="tx2"/>
          </a:solidFill>
          <a:latin typeface="Segoe Light" pitchFamily="34" charset="0"/>
          <a:ea typeface="ヒラギノ角ゴ Pro W3" charset="-128"/>
        </a:defRPr>
      </a:lvl2pPr>
      <a:lvl3pPr algn="l" rtl="0" eaLnBrk="0" fontAlgn="base" hangingPunct="0">
        <a:lnSpc>
          <a:spcPct val="90000"/>
        </a:lnSpc>
        <a:spcBef>
          <a:spcPct val="30000"/>
        </a:spcBef>
        <a:spcAft>
          <a:spcPct val="0"/>
        </a:spcAft>
        <a:defRPr sz="3600">
          <a:solidFill>
            <a:schemeClr val="tx2"/>
          </a:solidFill>
          <a:latin typeface="Segoe Light" pitchFamily="34" charset="0"/>
          <a:ea typeface="ヒラギノ角ゴ Pro W3" charset="-128"/>
        </a:defRPr>
      </a:lvl3pPr>
      <a:lvl4pPr algn="l" rtl="0" eaLnBrk="0" fontAlgn="base" hangingPunct="0">
        <a:lnSpc>
          <a:spcPct val="90000"/>
        </a:lnSpc>
        <a:spcBef>
          <a:spcPct val="30000"/>
        </a:spcBef>
        <a:spcAft>
          <a:spcPct val="0"/>
        </a:spcAft>
        <a:defRPr sz="3600">
          <a:solidFill>
            <a:schemeClr val="tx2"/>
          </a:solidFill>
          <a:latin typeface="Segoe Light" pitchFamily="34" charset="0"/>
          <a:ea typeface="ヒラギノ角ゴ Pro W3" charset="-128"/>
        </a:defRPr>
      </a:lvl4pPr>
      <a:lvl5pPr algn="l" rtl="0" eaLnBrk="0" fontAlgn="base" hangingPunct="0">
        <a:lnSpc>
          <a:spcPct val="90000"/>
        </a:lnSpc>
        <a:spcBef>
          <a:spcPct val="30000"/>
        </a:spcBef>
        <a:spcAft>
          <a:spcPct val="0"/>
        </a:spcAft>
        <a:defRPr sz="3600">
          <a:solidFill>
            <a:schemeClr val="tx2"/>
          </a:solidFill>
          <a:latin typeface="Segoe Light" pitchFamily="34" charset="0"/>
          <a:ea typeface="ヒラギノ角ゴ Pro W3" charset="-128"/>
        </a:defRPr>
      </a:lvl5pPr>
      <a:lvl6pPr marL="457200" algn="l" rtl="0" fontAlgn="base">
        <a:lnSpc>
          <a:spcPct val="90000"/>
        </a:lnSpc>
        <a:spcBef>
          <a:spcPct val="30000"/>
        </a:spcBef>
        <a:spcAft>
          <a:spcPct val="0"/>
        </a:spcAft>
        <a:defRPr sz="3600">
          <a:solidFill>
            <a:schemeClr val="tx2"/>
          </a:solidFill>
          <a:latin typeface="Segoe Light" pitchFamily="34" charset="0"/>
          <a:ea typeface="ヒラギノ角ゴ Pro W3" charset="-128"/>
        </a:defRPr>
      </a:lvl6pPr>
      <a:lvl7pPr marL="914400" algn="l" rtl="0" fontAlgn="base">
        <a:lnSpc>
          <a:spcPct val="90000"/>
        </a:lnSpc>
        <a:spcBef>
          <a:spcPct val="30000"/>
        </a:spcBef>
        <a:spcAft>
          <a:spcPct val="0"/>
        </a:spcAft>
        <a:defRPr sz="3600">
          <a:solidFill>
            <a:schemeClr val="tx2"/>
          </a:solidFill>
          <a:latin typeface="Segoe Light" pitchFamily="34" charset="0"/>
          <a:ea typeface="ヒラギノ角ゴ Pro W3" charset="-128"/>
        </a:defRPr>
      </a:lvl7pPr>
      <a:lvl8pPr marL="1371600" algn="l" rtl="0" fontAlgn="base">
        <a:lnSpc>
          <a:spcPct val="90000"/>
        </a:lnSpc>
        <a:spcBef>
          <a:spcPct val="30000"/>
        </a:spcBef>
        <a:spcAft>
          <a:spcPct val="0"/>
        </a:spcAft>
        <a:defRPr sz="3600">
          <a:solidFill>
            <a:schemeClr val="tx2"/>
          </a:solidFill>
          <a:latin typeface="Segoe Light" pitchFamily="34" charset="0"/>
          <a:ea typeface="ヒラギノ角ゴ Pro W3" charset="-128"/>
        </a:defRPr>
      </a:lvl8pPr>
      <a:lvl9pPr marL="1828800" algn="l" rtl="0" fontAlgn="base">
        <a:lnSpc>
          <a:spcPct val="90000"/>
        </a:lnSpc>
        <a:spcBef>
          <a:spcPct val="30000"/>
        </a:spcBef>
        <a:spcAft>
          <a:spcPct val="0"/>
        </a:spcAft>
        <a:defRPr sz="3600">
          <a:solidFill>
            <a:schemeClr val="tx2"/>
          </a:solidFill>
          <a:latin typeface="Segoe Light" pitchFamily="34" charset="0"/>
          <a:ea typeface="ヒラギノ角ゴ Pro W3" charset="-128"/>
        </a:defRPr>
      </a:lvl9pPr>
    </p:titleStyle>
    <p:bodyStyle>
      <a:lvl1pPr marL="400050" indent="-400050" algn="l" rtl="0" eaLnBrk="0" fontAlgn="base" hangingPunct="0">
        <a:lnSpc>
          <a:spcPct val="90000"/>
        </a:lnSpc>
        <a:spcBef>
          <a:spcPct val="30000"/>
        </a:spcBef>
        <a:spcAft>
          <a:spcPct val="0"/>
        </a:spcAft>
        <a:buClr>
          <a:srgbClr val="FF3300"/>
        </a:buClr>
        <a:buChar char="•"/>
        <a:defRPr sz="2000">
          <a:solidFill>
            <a:schemeClr val="tx1"/>
          </a:solidFill>
          <a:latin typeface="+mn-lt"/>
          <a:ea typeface="+mn-ea"/>
          <a:cs typeface="+mn-cs"/>
        </a:defRPr>
      </a:lvl1pPr>
      <a:lvl2pPr marL="801688" indent="-400050" algn="l" rtl="0" eaLnBrk="0" fontAlgn="base" hangingPunct="0">
        <a:lnSpc>
          <a:spcPct val="90000"/>
        </a:lnSpc>
        <a:spcBef>
          <a:spcPct val="30000"/>
        </a:spcBef>
        <a:spcAft>
          <a:spcPct val="0"/>
        </a:spcAft>
        <a:buClr>
          <a:srgbClr val="FF3300"/>
        </a:buClr>
        <a:buChar char="•"/>
        <a:defRPr sz="2800">
          <a:solidFill>
            <a:schemeClr val="tx1"/>
          </a:solidFill>
          <a:latin typeface="+mn-lt"/>
        </a:defRPr>
      </a:lvl2pPr>
      <a:lvl3pPr marL="1141413" indent="-338138" algn="l" rtl="0" eaLnBrk="0" fontAlgn="base" hangingPunct="0">
        <a:lnSpc>
          <a:spcPct val="90000"/>
        </a:lnSpc>
        <a:spcBef>
          <a:spcPct val="30000"/>
        </a:spcBef>
        <a:spcAft>
          <a:spcPct val="0"/>
        </a:spcAft>
        <a:buClr>
          <a:srgbClr val="FF3300"/>
        </a:buClr>
        <a:buChar char="•"/>
        <a:defRPr sz="1600">
          <a:solidFill>
            <a:schemeClr val="tx1"/>
          </a:solidFill>
          <a:latin typeface="+mn-lt"/>
        </a:defRPr>
      </a:lvl3pPr>
      <a:lvl4pPr marL="1489075" indent="-346075" algn="l" rtl="0" eaLnBrk="0" fontAlgn="base" hangingPunct="0">
        <a:lnSpc>
          <a:spcPct val="90000"/>
        </a:lnSpc>
        <a:spcBef>
          <a:spcPct val="30000"/>
        </a:spcBef>
        <a:spcAft>
          <a:spcPct val="0"/>
        </a:spcAft>
        <a:buClr>
          <a:srgbClr val="FF3300"/>
        </a:buClr>
        <a:buChar char="•"/>
        <a:defRPr sz="1400">
          <a:solidFill>
            <a:schemeClr val="tx1"/>
          </a:solidFill>
          <a:latin typeface="+mn-lt"/>
        </a:defRPr>
      </a:lvl4pPr>
      <a:lvl5pPr marL="1768475" indent="-277813" algn="l" rtl="0" eaLnBrk="0" fontAlgn="base" hangingPunct="0">
        <a:lnSpc>
          <a:spcPct val="90000"/>
        </a:lnSpc>
        <a:spcBef>
          <a:spcPct val="30000"/>
        </a:spcBef>
        <a:spcAft>
          <a:spcPct val="0"/>
        </a:spcAft>
        <a:buClr>
          <a:srgbClr val="FF3300"/>
        </a:buClr>
        <a:buChar char="•"/>
        <a:defRPr sz="1400">
          <a:solidFill>
            <a:schemeClr val="tx1"/>
          </a:solidFill>
          <a:latin typeface="+mn-lt"/>
        </a:defRPr>
      </a:lvl5pPr>
      <a:lvl6pPr marL="2225675" indent="-277813" algn="l" rtl="0" fontAlgn="base">
        <a:lnSpc>
          <a:spcPct val="90000"/>
        </a:lnSpc>
        <a:spcBef>
          <a:spcPct val="30000"/>
        </a:spcBef>
        <a:spcAft>
          <a:spcPct val="0"/>
        </a:spcAft>
        <a:buClr>
          <a:srgbClr val="FF3300"/>
        </a:buClr>
        <a:buChar char="•"/>
        <a:defRPr sz="1400">
          <a:solidFill>
            <a:schemeClr val="tx1"/>
          </a:solidFill>
          <a:latin typeface="+mn-lt"/>
        </a:defRPr>
      </a:lvl6pPr>
      <a:lvl7pPr marL="2682875" indent="-277813" algn="l" rtl="0" fontAlgn="base">
        <a:lnSpc>
          <a:spcPct val="90000"/>
        </a:lnSpc>
        <a:spcBef>
          <a:spcPct val="30000"/>
        </a:spcBef>
        <a:spcAft>
          <a:spcPct val="0"/>
        </a:spcAft>
        <a:buClr>
          <a:srgbClr val="FF3300"/>
        </a:buClr>
        <a:buChar char="•"/>
        <a:defRPr sz="1400">
          <a:solidFill>
            <a:schemeClr val="tx1"/>
          </a:solidFill>
          <a:latin typeface="+mn-lt"/>
        </a:defRPr>
      </a:lvl7pPr>
      <a:lvl8pPr marL="3140075" indent="-277813" algn="l" rtl="0" fontAlgn="base">
        <a:lnSpc>
          <a:spcPct val="90000"/>
        </a:lnSpc>
        <a:spcBef>
          <a:spcPct val="30000"/>
        </a:spcBef>
        <a:spcAft>
          <a:spcPct val="0"/>
        </a:spcAft>
        <a:buClr>
          <a:srgbClr val="FF3300"/>
        </a:buClr>
        <a:buChar char="•"/>
        <a:defRPr sz="1400">
          <a:solidFill>
            <a:schemeClr val="tx1"/>
          </a:solidFill>
          <a:latin typeface="+mn-lt"/>
        </a:defRPr>
      </a:lvl8pPr>
      <a:lvl9pPr marL="3597275" indent="-277813" algn="l" rtl="0" fontAlgn="base">
        <a:lnSpc>
          <a:spcPct val="90000"/>
        </a:lnSpc>
        <a:spcBef>
          <a:spcPct val="30000"/>
        </a:spcBef>
        <a:spcAft>
          <a:spcPct val="0"/>
        </a:spcAft>
        <a:buClr>
          <a:srgbClr val="FF3300"/>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sharepointcustomization.com/wss/articles.htm" TargetMode="External"/><Relationship Id="rId2" Type="http://schemas.openxmlformats.org/officeDocument/2006/relationships/hyperlink" Target="http://www.microsoft.com/downloads/details.aspx?familyid=38be67a5-2056-46a1-84b1-337ffb549c5c&amp;displaylang=en" TargetMode="External"/><Relationship Id="rId1" Type="http://schemas.openxmlformats.org/officeDocument/2006/relationships/slideLayout" Target="../slideLayouts/slideLayout2.xml"/><Relationship Id="rId4" Type="http://schemas.openxmlformats.org/officeDocument/2006/relationships/hyperlink" Target="http://uksbsguy.com/blogs/doverton/archive/2007/03/13/how-to-get-companyweb-windows-sharepoint-services-v2-to-work-with-office-2007.aspx"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mindsharpblogs.com/Todd/archive/2005/10/06/719.aspx" TargetMode="External"/><Relationship Id="rId2" Type="http://schemas.openxmlformats.org/officeDocument/2006/relationships/hyperlink" Target="http://www.microsoft.com/smallbusiness/support/articles/backup_restore_sbs2003.mspx"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go.microsoft.com/fwlink/?LinkId=77404"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microsoft.com/technet/windowsserver/sharepoint/techref/versions.mspx"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msmvps.com/blogs/cgross/archive/2007/01/25/companyweb-sharepoint-v3-part-1.aspx" TargetMode="External"/><Relationship Id="rId2" Type="http://schemas.openxmlformats.org/officeDocument/2006/relationships/hyperlink" Target="http://companyweb/" TargetMode="External"/><Relationship Id="rId1" Type="http://schemas.openxmlformats.org/officeDocument/2006/relationships/slideLayout" Target="../slideLayouts/slideLayout2.xml"/><Relationship Id="rId4" Type="http://schemas.openxmlformats.org/officeDocument/2006/relationships/hyperlink" Target="http://www.mrict.co.uk/resources/incoming_email_for_wss_3_and_sbs.asp"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microsoft.com/sbs" TargetMode="External"/><Relationship Id="rId7" Type="http://schemas.openxmlformats.org/officeDocument/2006/relationships/hyperlink" Target="http://www.mrict.co.uk/resources/incoming_email_for_wss_3_and_sbs.asp" TargetMode="External"/><Relationship Id="rId2" Type="http://schemas.openxmlformats.org/officeDocument/2006/relationships/hyperlink" Target="http://uksbsguy.com/" TargetMode="External"/><Relationship Id="rId1" Type="http://schemas.openxmlformats.org/officeDocument/2006/relationships/slideLayout" Target="../slideLayouts/slideLayout2.xml"/><Relationship Id="rId6" Type="http://schemas.openxmlformats.org/officeDocument/2006/relationships/hyperlink" Target="http://msmvps.com/blogs/cgross/archive/2007/01/25/companyweb-sharepoint-v3-part-1.aspx" TargetMode="External"/><Relationship Id="rId5" Type="http://schemas.openxmlformats.org/officeDocument/2006/relationships/hyperlink" Target="http://www.sharepointcustomization.com/" TargetMode="External"/><Relationship Id="rId4" Type="http://schemas.openxmlformats.org/officeDocument/2006/relationships/hyperlink" Target="http://blogs.technet.com/sbs"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GB" dirty="0" smtClean="0"/>
              <a:t>Small Business Server and Windows SharePoint Services</a:t>
            </a:r>
            <a:endParaRPr lang="en-GB" dirty="0"/>
          </a:p>
        </p:txBody>
      </p:sp>
      <p:sp>
        <p:nvSpPr>
          <p:cNvPr id="5" name="Subtitle 4"/>
          <p:cNvSpPr>
            <a:spLocks noGrp="1"/>
          </p:cNvSpPr>
          <p:nvPr>
            <p:ph type="subTitle" idx="1"/>
          </p:nvPr>
        </p:nvSpPr>
        <p:spPr/>
        <p:txBody>
          <a:bodyPr/>
          <a:lstStyle/>
          <a:p>
            <a:r>
              <a:rPr lang="en-GB" dirty="0" smtClean="0"/>
              <a:t>David </a:t>
            </a:r>
            <a:r>
              <a:rPr lang="en-GB" dirty="0" smtClean="0"/>
              <a:t>Overton</a:t>
            </a:r>
          </a:p>
          <a:p>
            <a:endParaRPr lang="en-GB" dirty="0" smtClean="0"/>
          </a:p>
          <a:p>
            <a:r>
              <a:rPr lang="en-GB" dirty="0" smtClean="0"/>
              <a:t>http</a:t>
            </a:r>
            <a:r>
              <a:rPr lang="en-GB" dirty="0" smtClean="0"/>
              <a:t>://UKSBSGUY.com</a:t>
            </a:r>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Agenda</a:t>
            </a:r>
            <a:endParaRPr lang="en-GB" dirty="0"/>
          </a:p>
        </p:txBody>
      </p:sp>
      <p:sp>
        <p:nvSpPr>
          <p:cNvPr id="3" name="Content Placeholder 2"/>
          <p:cNvSpPr>
            <a:spLocks noGrp="1"/>
          </p:cNvSpPr>
          <p:nvPr>
            <p:ph idx="1"/>
          </p:nvPr>
        </p:nvSpPr>
        <p:spPr/>
        <p:txBody>
          <a:bodyPr/>
          <a:lstStyle/>
          <a:p>
            <a:r>
              <a:rPr lang="en-GB" dirty="0" smtClean="0"/>
              <a:t>Key capabilities around web based teaming working</a:t>
            </a:r>
          </a:p>
          <a:p>
            <a:r>
              <a:rPr lang="en-GB" dirty="0" smtClean="0"/>
              <a:t>Management of Windows SharePoint Services (WSS)</a:t>
            </a:r>
          </a:p>
          <a:p>
            <a:r>
              <a:rPr lang="en-GB" dirty="0" smtClean="0"/>
              <a:t>Windows SharePoint Services v3.0 on Small Business Server</a:t>
            </a:r>
          </a:p>
          <a:p>
            <a:r>
              <a:rPr lang="en-GB" dirty="0" smtClean="0"/>
              <a:t>Questions</a:t>
            </a:r>
          </a:p>
          <a:p>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Web based teaming</a:t>
            </a:r>
            <a:endParaRPr lang="en-GB" dirty="0"/>
          </a:p>
        </p:txBody>
      </p:sp>
      <p:sp>
        <p:nvSpPr>
          <p:cNvPr id="3" name="Content Placeholder 2"/>
          <p:cNvSpPr>
            <a:spLocks noGrp="1"/>
          </p:cNvSpPr>
          <p:nvPr>
            <p:ph idx="1"/>
          </p:nvPr>
        </p:nvSpPr>
        <p:spPr/>
        <p:txBody>
          <a:bodyPr>
            <a:normAutofit fontScale="92500"/>
          </a:bodyPr>
          <a:lstStyle/>
          <a:p>
            <a:r>
              <a:rPr lang="en-GB" dirty="0" smtClean="0"/>
              <a:t>Need </a:t>
            </a:r>
          </a:p>
          <a:p>
            <a:pPr lvl="1"/>
            <a:r>
              <a:rPr lang="en-GB" dirty="0" smtClean="0"/>
              <a:t>To share information and keep everyone updated</a:t>
            </a:r>
          </a:p>
          <a:p>
            <a:pPr lvl="1"/>
            <a:r>
              <a:rPr lang="en-GB" dirty="0" smtClean="0"/>
              <a:t>Maintain a history of document changes</a:t>
            </a:r>
          </a:p>
          <a:p>
            <a:pPr lvl="1"/>
            <a:r>
              <a:rPr lang="en-GB" dirty="0" smtClean="0"/>
              <a:t>Workspaces based on projects, documents or meetings</a:t>
            </a:r>
          </a:p>
          <a:p>
            <a:pPr lvl="1"/>
            <a:r>
              <a:rPr lang="en-GB" dirty="0" smtClean="0"/>
              <a:t>To have shared calendars that are web accessible</a:t>
            </a:r>
          </a:p>
          <a:p>
            <a:pPr lvl="1"/>
            <a:r>
              <a:rPr lang="en-GB" dirty="0" smtClean="0"/>
              <a:t>To manage surveys to collect information and process</a:t>
            </a:r>
          </a:p>
          <a:p>
            <a:pPr lvl="1"/>
            <a:r>
              <a:rPr lang="en-GB" dirty="0" smtClean="0"/>
              <a:t>A repository for </a:t>
            </a:r>
            <a:r>
              <a:rPr lang="en-GB" dirty="0" err="1" smtClean="0"/>
              <a:t>Infopath</a:t>
            </a:r>
            <a:r>
              <a:rPr lang="en-GB" dirty="0" smtClean="0"/>
              <a:t> form and data</a:t>
            </a:r>
          </a:p>
          <a:p>
            <a:r>
              <a:rPr lang="en-GB" dirty="0" smtClean="0"/>
              <a:t>IDC Proof Points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394" name="Rectangle 2"/>
          <p:cNvSpPr>
            <a:spLocks noGrp="1" noChangeArrowheads="1"/>
          </p:cNvSpPr>
          <p:nvPr>
            <p:ph type="title"/>
          </p:nvPr>
        </p:nvSpPr>
        <p:spPr/>
        <p:txBody>
          <a:bodyPr/>
          <a:lstStyle/>
          <a:p>
            <a:r>
              <a:rPr lang="en-GB" smtClean="0"/>
              <a:t>Document Management</a:t>
            </a:r>
            <a:endParaRPr lang="en-GB"/>
          </a:p>
        </p:txBody>
      </p:sp>
      <p:sp>
        <p:nvSpPr>
          <p:cNvPr id="699395" name="Rectangle 3"/>
          <p:cNvSpPr>
            <a:spLocks noGrp="1" noChangeArrowheads="1"/>
          </p:cNvSpPr>
          <p:nvPr>
            <p:ph type="body" idx="1"/>
          </p:nvPr>
        </p:nvSpPr>
        <p:spPr/>
        <p:txBody>
          <a:bodyPr/>
          <a:lstStyle/>
          <a:p>
            <a:r>
              <a:rPr lang="en-GB" smtClean="0"/>
              <a:t>Place to store files</a:t>
            </a:r>
          </a:p>
          <a:p>
            <a:r>
              <a:rPr lang="en-GB" smtClean="0"/>
              <a:t>Search for files you have access to</a:t>
            </a:r>
          </a:p>
          <a:p>
            <a:r>
              <a:rPr lang="en-GB" smtClean="0"/>
              <a:t>Secure files for closed groups</a:t>
            </a:r>
          </a:p>
          <a:p>
            <a:r>
              <a:rPr lang="en-GB" smtClean="0"/>
              <a:t>Automatic version control</a:t>
            </a:r>
          </a:p>
          <a:p>
            <a:r>
              <a:rPr lang="en-GB" smtClean="0"/>
              <a:t>Check-in &amp; Check-out (optional)</a:t>
            </a:r>
          </a:p>
          <a:p>
            <a:r>
              <a:rPr lang="en-GB" smtClean="0"/>
              <a:t>Place to work as a team on a document</a:t>
            </a:r>
          </a:p>
          <a:p>
            <a:r>
              <a:rPr lang="en-GB" smtClean="0"/>
              <a:t>Alert on changes</a:t>
            </a:r>
          </a:p>
          <a:p>
            <a:r>
              <a:rPr lang="en-GB" smtClean="0"/>
              <a:t>E.g.</a:t>
            </a:r>
          </a:p>
          <a:p>
            <a:pPr lvl="1"/>
            <a:r>
              <a:rPr lang="en-GB" smtClean="0"/>
              <a:t>Policy &amp; regional document stores</a:t>
            </a:r>
          </a:p>
          <a:p>
            <a:pPr lvl="1"/>
            <a:r>
              <a:rPr lang="en-GB" smtClean="0"/>
              <a:t>Press releases</a:t>
            </a:r>
          </a:p>
          <a:p>
            <a:endParaRPr lang="en-GB" smtClean="0"/>
          </a:p>
          <a:p>
            <a:endParaRPr lang="en-GB" smtClean="0"/>
          </a:p>
          <a:p>
            <a:endParaRPr lang="en-GB" smtClean="0"/>
          </a:p>
          <a:p>
            <a:endParaRPr lang="en-GB"/>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442" name="Rectangle 2"/>
          <p:cNvSpPr>
            <a:spLocks noGrp="1" noChangeArrowheads="1"/>
          </p:cNvSpPr>
          <p:nvPr>
            <p:ph type="title"/>
          </p:nvPr>
        </p:nvSpPr>
        <p:spPr/>
        <p:txBody>
          <a:bodyPr/>
          <a:lstStyle/>
          <a:p>
            <a:r>
              <a:rPr lang="en-GB"/>
              <a:t>Calendars and Meetings</a:t>
            </a:r>
          </a:p>
        </p:txBody>
      </p:sp>
      <p:sp>
        <p:nvSpPr>
          <p:cNvPr id="701443" name="Rectangle 3"/>
          <p:cNvSpPr>
            <a:spLocks noGrp="1" noChangeArrowheads="1"/>
          </p:cNvSpPr>
          <p:nvPr>
            <p:ph type="body" idx="1"/>
          </p:nvPr>
        </p:nvSpPr>
        <p:spPr/>
        <p:txBody>
          <a:bodyPr/>
          <a:lstStyle/>
          <a:p>
            <a:r>
              <a:rPr lang="en-GB" sz="2800"/>
              <a:t>SharePoint Calendars are for groups or resources (not personal)</a:t>
            </a:r>
          </a:p>
          <a:p>
            <a:r>
              <a:rPr lang="en-GB" sz="2800"/>
              <a:t>Calendars can be viewed on web or in Outlook</a:t>
            </a:r>
          </a:p>
          <a:p>
            <a:r>
              <a:rPr lang="en-GB" sz="2800"/>
              <a:t>Meetings can have a workplace</a:t>
            </a:r>
          </a:p>
          <a:p>
            <a:pPr lvl="1"/>
            <a:r>
              <a:rPr lang="en-GB" sz="2400"/>
              <a:t>Actions, attendees, agenda, documents</a:t>
            </a:r>
          </a:p>
          <a:p>
            <a:r>
              <a:rPr lang="en-GB" sz="2800"/>
              <a:t>Alerts on changes</a:t>
            </a:r>
          </a:p>
          <a:p>
            <a:r>
              <a:rPr lang="en-GB" sz="2800"/>
              <a:t>E.g.</a:t>
            </a:r>
          </a:p>
          <a:p>
            <a:pPr lvl="1"/>
            <a:r>
              <a:rPr lang="en-GB" sz="2400"/>
              <a:t>Event &amp; regional calendars</a:t>
            </a:r>
          </a:p>
          <a:p>
            <a:pPr lvl="1"/>
            <a:r>
              <a:rPr lang="en-GB" sz="2400"/>
              <a:t>Regional Meetings</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66" name="Rectangle 2"/>
          <p:cNvSpPr>
            <a:spLocks noGrp="1" noChangeArrowheads="1"/>
          </p:cNvSpPr>
          <p:nvPr>
            <p:ph type="title"/>
          </p:nvPr>
        </p:nvSpPr>
        <p:spPr/>
        <p:txBody>
          <a:bodyPr/>
          <a:lstStyle/>
          <a:p>
            <a:r>
              <a:rPr lang="en-GB"/>
              <a:t>Discussions</a:t>
            </a:r>
          </a:p>
        </p:txBody>
      </p:sp>
      <p:sp>
        <p:nvSpPr>
          <p:cNvPr id="702467" name="Rectangle 3"/>
          <p:cNvSpPr>
            <a:spLocks noGrp="1" noChangeArrowheads="1"/>
          </p:cNvSpPr>
          <p:nvPr>
            <p:ph type="body" idx="1"/>
          </p:nvPr>
        </p:nvSpPr>
        <p:spPr/>
        <p:txBody>
          <a:bodyPr/>
          <a:lstStyle/>
          <a:p>
            <a:r>
              <a:rPr lang="en-GB"/>
              <a:t>Have recorded discussions with history</a:t>
            </a:r>
          </a:p>
          <a:p>
            <a:r>
              <a:rPr lang="en-GB"/>
              <a:t>Discuss a document or file</a:t>
            </a:r>
          </a:p>
          <a:p>
            <a:r>
              <a:rPr lang="en-GB"/>
              <a:t>Search discussions</a:t>
            </a:r>
          </a:p>
          <a:p>
            <a:r>
              <a:rPr lang="en-GB"/>
              <a:t>Be alerted on discussion topics</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3490" name="Rectangle 2"/>
          <p:cNvSpPr>
            <a:spLocks noGrp="1" noChangeArrowheads="1"/>
          </p:cNvSpPr>
          <p:nvPr>
            <p:ph type="title"/>
          </p:nvPr>
        </p:nvSpPr>
        <p:spPr/>
        <p:txBody>
          <a:bodyPr/>
          <a:lstStyle/>
          <a:p>
            <a:r>
              <a:rPr lang="en-GB" smtClean="0"/>
              <a:t>Lists</a:t>
            </a:r>
            <a:endParaRPr lang="en-GB"/>
          </a:p>
        </p:txBody>
      </p:sp>
      <p:sp>
        <p:nvSpPr>
          <p:cNvPr id="703491" name="Rectangle 3"/>
          <p:cNvSpPr>
            <a:spLocks noGrp="1" noChangeArrowheads="1"/>
          </p:cNvSpPr>
          <p:nvPr>
            <p:ph type="body" idx="1"/>
          </p:nvPr>
        </p:nvSpPr>
        <p:spPr>
          <a:xfrm>
            <a:off x="381000" y="1723327"/>
            <a:ext cx="8512175" cy="4365625"/>
          </a:xfrm>
        </p:spPr>
        <p:txBody>
          <a:bodyPr/>
          <a:lstStyle/>
          <a:p>
            <a:pPr>
              <a:lnSpc>
                <a:spcPct val="80000"/>
              </a:lnSpc>
            </a:pPr>
            <a:r>
              <a:rPr lang="en-GB" sz="2400" dirty="0" smtClean="0"/>
              <a:t>Easy list usage and creation</a:t>
            </a:r>
          </a:p>
          <a:p>
            <a:pPr>
              <a:lnSpc>
                <a:spcPct val="80000"/>
              </a:lnSpc>
            </a:pPr>
            <a:r>
              <a:rPr lang="en-GB" sz="2400" dirty="0" smtClean="0"/>
              <a:t>Includes :</a:t>
            </a:r>
          </a:p>
          <a:p>
            <a:pPr lvl="1">
              <a:lnSpc>
                <a:spcPct val="80000"/>
              </a:lnSpc>
            </a:pPr>
            <a:r>
              <a:rPr lang="en-GB" sz="2000" dirty="0" smtClean="0"/>
              <a:t>Contacts</a:t>
            </a:r>
          </a:p>
          <a:p>
            <a:pPr lvl="1">
              <a:lnSpc>
                <a:spcPct val="80000"/>
              </a:lnSpc>
            </a:pPr>
            <a:r>
              <a:rPr lang="en-GB" sz="2000" dirty="0" smtClean="0"/>
              <a:t>Calendars</a:t>
            </a:r>
          </a:p>
          <a:p>
            <a:pPr lvl="1">
              <a:lnSpc>
                <a:spcPct val="80000"/>
              </a:lnSpc>
            </a:pPr>
            <a:r>
              <a:rPr lang="en-GB" sz="2000" dirty="0" smtClean="0"/>
              <a:t>Announcements</a:t>
            </a:r>
          </a:p>
          <a:p>
            <a:pPr lvl="1">
              <a:lnSpc>
                <a:spcPct val="80000"/>
              </a:lnSpc>
            </a:pPr>
            <a:r>
              <a:rPr lang="en-GB" sz="2000" dirty="0" smtClean="0"/>
              <a:t>News</a:t>
            </a:r>
          </a:p>
          <a:p>
            <a:pPr lvl="1">
              <a:lnSpc>
                <a:spcPct val="80000"/>
              </a:lnSpc>
            </a:pPr>
            <a:r>
              <a:rPr lang="en-GB" sz="2000" dirty="0" smtClean="0"/>
              <a:t>URL links</a:t>
            </a:r>
          </a:p>
          <a:p>
            <a:pPr>
              <a:lnSpc>
                <a:spcPct val="80000"/>
              </a:lnSpc>
            </a:pPr>
            <a:r>
              <a:rPr lang="en-GB" sz="2400" dirty="0" smtClean="0"/>
              <a:t>Has the ability to time-out</a:t>
            </a:r>
          </a:p>
          <a:p>
            <a:pPr>
              <a:lnSpc>
                <a:spcPct val="80000"/>
              </a:lnSpc>
            </a:pPr>
            <a:r>
              <a:rPr lang="en-GB" sz="2400" dirty="0" smtClean="0"/>
              <a:t>Can be edited in an Excel-like form</a:t>
            </a:r>
          </a:p>
          <a:p>
            <a:pPr>
              <a:lnSpc>
                <a:spcPct val="80000"/>
              </a:lnSpc>
            </a:pPr>
            <a:r>
              <a:rPr lang="en-GB" sz="2400" dirty="0" smtClean="0"/>
              <a:t>E.g.</a:t>
            </a:r>
          </a:p>
          <a:p>
            <a:pPr lvl="1">
              <a:lnSpc>
                <a:spcPct val="80000"/>
              </a:lnSpc>
            </a:pPr>
            <a:r>
              <a:rPr lang="en-GB" sz="2000" dirty="0" smtClean="0"/>
              <a:t>Ad-hoc contacts for committee meeting </a:t>
            </a:r>
          </a:p>
          <a:p>
            <a:pPr lvl="1">
              <a:lnSpc>
                <a:spcPct val="80000"/>
              </a:lnSpc>
            </a:pPr>
            <a:r>
              <a:rPr lang="en-GB" sz="2000" dirty="0" smtClean="0"/>
              <a:t>FAQ’s</a:t>
            </a:r>
          </a:p>
          <a:p>
            <a:pPr lvl="1">
              <a:lnSpc>
                <a:spcPct val="80000"/>
              </a:lnSpc>
            </a:pPr>
            <a:r>
              <a:rPr lang="en-GB" sz="2000" dirty="0" smtClean="0"/>
              <a:t>Interesting facts</a:t>
            </a:r>
            <a:endParaRPr lang="en-GB" sz="2000"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514" name="Rectangle 2"/>
          <p:cNvSpPr>
            <a:spLocks noGrp="1" noChangeArrowheads="1"/>
          </p:cNvSpPr>
          <p:nvPr>
            <p:ph type="title"/>
          </p:nvPr>
        </p:nvSpPr>
        <p:spPr/>
        <p:txBody>
          <a:bodyPr/>
          <a:lstStyle/>
          <a:p>
            <a:r>
              <a:rPr lang="en-GB"/>
              <a:t>Surveys</a:t>
            </a:r>
          </a:p>
        </p:txBody>
      </p:sp>
      <p:sp>
        <p:nvSpPr>
          <p:cNvPr id="704515" name="Rectangle 3"/>
          <p:cNvSpPr>
            <a:spLocks noGrp="1" noChangeArrowheads="1"/>
          </p:cNvSpPr>
          <p:nvPr>
            <p:ph type="body" idx="1"/>
          </p:nvPr>
        </p:nvSpPr>
        <p:spPr/>
        <p:txBody>
          <a:bodyPr>
            <a:normAutofit lnSpcReduction="10000"/>
          </a:bodyPr>
          <a:lstStyle/>
          <a:p>
            <a:r>
              <a:rPr lang="en-GB" sz="2800"/>
              <a:t>Questionnaire for feedback</a:t>
            </a:r>
          </a:p>
          <a:p>
            <a:r>
              <a:rPr lang="en-GB" sz="2800"/>
              <a:t>Easy to respond to</a:t>
            </a:r>
          </a:p>
          <a:p>
            <a:r>
              <a:rPr lang="en-GB" sz="2800"/>
              <a:t>Can be associated with documents</a:t>
            </a:r>
          </a:p>
          <a:p>
            <a:r>
              <a:rPr lang="en-GB" sz="2800"/>
              <a:t>Easy to view results</a:t>
            </a:r>
          </a:p>
          <a:p>
            <a:r>
              <a:rPr lang="en-GB" sz="2800"/>
              <a:t>Results can be processed in Excel for detailed analysis</a:t>
            </a:r>
          </a:p>
          <a:p>
            <a:endParaRPr lang="en-GB" sz="2800"/>
          </a:p>
          <a:p>
            <a:r>
              <a:rPr lang="en-GB" sz="2800"/>
              <a:t>E.g.</a:t>
            </a:r>
          </a:p>
          <a:p>
            <a:pPr lvl="1"/>
            <a:r>
              <a:rPr lang="en-GB" sz="2400"/>
              <a:t>Regional survey to help prepare for the AGM by soliciting information from regions</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5538" name="Rectangle 2"/>
          <p:cNvSpPr>
            <a:spLocks noGrp="1" noChangeArrowheads="1"/>
          </p:cNvSpPr>
          <p:nvPr>
            <p:ph type="title"/>
          </p:nvPr>
        </p:nvSpPr>
        <p:spPr/>
        <p:txBody>
          <a:bodyPr/>
          <a:lstStyle/>
          <a:p>
            <a:r>
              <a:rPr lang="en-GB"/>
              <a:t>Sub-sites</a:t>
            </a:r>
          </a:p>
        </p:txBody>
      </p:sp>
      <p:sp>
        <p:nvSpPr>
          <p:cNvPr id="705539" name="Rectangle 3"/>
          <p:cNvSpPr>
            <a:spLocks noGrp="1" noChangeArrowheads="1"/>
          </p:cNvSpPr>
          <p:nvPr>
            <p:ph type="body" idx="1"/>
          </p:nvPr>
        </p:nvSpPr>
        <p:spPr/>
        <p:txBody>
          <a:bodyPr/>
          <a:lstStyle/>
          <a:p>
            <a:r>
              <a:rPr lang="en-GB"/>
              <a:t>Site specialised for task, group or project</a:t>
            </a:r>
          </a:p>
          <a:p>
            <a:r>
              <a:rPr lang="en-GB"/>
              <a:t>Looks like any other SharePoint site</a:t>
            </a:r>
          </a:p>
          <a:p>
            <a:r>
              <a:rPr lang="en-GB"/>
              <a:t>Can be easily created through process with IT</a:t>
            </a:r>
          </a:p>
          <a:p>
            <a:endParaRPr lang="en-GB"/>
          </a:p>
          <a:p>
            <a:r>
              <a:rPr lang="en-GB"/>
              <a:t>E.g.</a:t>
            </a:r>
          </a:p>
          <a:p>
            <a:pPr lvl="1"/>
            <a:r>
              <a:rPr lang="en-GB"/>
              <a:t>Special site for Executive</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9634" name="Rectangle 2"/>
          <p:cNvSpPr>
            <a:spLocks noGrp="1" noChangeArrowheads="1"/>
          </p:cNvSpPr>
          <p:nvPr>
            <p:ph type="title"/>
          </p:nvPr>
        </p:nvSpPr>
        <p:spPr/>
        <p:txBody>
          <a:bodyPr/>
          <a:lstStyle/>
          <a:p>
            <a:r>
              <a:rPr lang="en-GB"/>
              <a:t>Frontpage customisation</a:t>
            </a:r>
          </a:p>
        </p:txBody>
      </p:sp>
      <p:sp>
        <p:nvSpPr>
          <p:cNvPr id="709635" name="Rectangle 3"/>
          <p:cNvSpPr>
            <a:spLocks noGrp="1" noChangeArrowheads="1"/>
          </p:cNvSpPr>
          <p:nvPr>
            <p:ph type="body" idx="1"/>
          </p:nvPr>
        </p:nvSpPr>
        <p:spPr/>
        <p:txBody>
          <a:bodyPr/>
          <a:lstStyle/>
          <a:p>
            <a:pPr>
              <a:lnSpc>
                <a:spcPct val="80000"/>
              </a:lnSpc>
            </a:pPr>
            <a:r>
              <a:rPr lang="en-GB" sz="2400"/>
              <a:t>Capabilities of web based editing</a:t>
            </a:r>
          </a:p>
          <a:p>
            <a:pPr>
              <a:lnSpc>
                <a:spcPct val="80000"/>
              </a:lnSpc>
            </a:pPr>
            <a:r>
              <a:rPr lang="en-GB" sz="2400"/>
              <a:t>Ability to work with Office Web Components</a:t>
            </a:r>
          </a:p>
          <a:p>
            <a:pPr>
              <a:lnSpc>
                <a:spcPct val="80000"/>
              </a:lnSpc>
            </a:pPr>
            <a:r>
              <a:rPr lang="en-GB" sz="2400"/>
              <a:t>Ability to work with Data enabled controls</a:t>
            </a:r>
          </a:p>
          <a:p>
            <a:pPr>
              <a:lnSpc>
                <a:spcPct val="80000"/>
              </a:lnSpc>
            </a:pPr>
            <a:r>
              <a:rPr lang="en-GB" sz="2400"/>
              <a:t>Ability for web part connections to link across pages</a:t>
            </a:r>
          </a:p>
          <a:p>
            <a:pPr>
              <a:lnSpc>
                <a:spcPct val="80000"/>
              </a:lnSpc>
            </a:pPr>
            <a:r>
              <a:rPr lang="en-GB" sz="2400"/>
              <a:t>Easy</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WSS DEMO</a:t>
            </a:r>
            <a:endParaRPr lang="en-GB" dirty="0"/>
          </a:p>
        </p:txBody>
      </p:sp>
      <p:sp>
        <p:nvSpPr>
          <p:cNvPr id="3" name="Content Placeholder 2"/>
          <p:cNvSpPr>
            <a:spLocks noGrp="1"/>
          </p:cNvSpPr>
          <p:nvPr>
            <p:ph idx="1"/>
          </p:nvPr>
        </p:nvSpPr>
        <p:spPr/>
        <p:txBody>
          <a:bodyPr>
            <a:normAutofit lnSpcReduction="10000"/>
          </a:bodyPr>
          <a:lstStyle/>
          <a:p>
            <a:r>
              <a:rPr lang="en-GB" dirty="0" smtClean="0"/>
              <a:t>Moving items on the screen</a:t>
            </a:r>
          </a:p>
          <a:p>
            <a:r>
              <a:rPr lang="en-GB" dirty="0" smtClean="0"/>
              <a:t>Modifying the Announcements</a:t>
            </a:r>
          </a:p>
          <a:p>
            <a:r>
              <a:rPr lang="en-GB" dirty="0" smtClean="0"/>
              <a:t>Document workspaces from Outlook</a:t>
            </a:r>
          </a:p>
          <a:p>
            <a:r>
              <a:rPr lang="en-GB" dirty="0" smtClean="0"/>
              <a:t>Opening a shared document</a:t>
            </a:r>
          </a:p>
          <a:p>
            <a:r>
              <a:rPr lang="en-GB" dirty="0" smtClean="0"/>
              <a:t>Document alerts</a:t>
            </a:r>
          </a:p>
          <a:p>
            <a:r>
              <a:rPr lang="en-GB" dirty="0" smtClean="0"/>
              <a:t>Accessing documents via file shares</a:t>
            </a:r>
          </a:p>
          <a:p>
            <a:r>
              <a:rPr lang="en-GB" dirty="0" smtClean="0"/>
              <a:t>Shared Calendar (holiday calendar)</a:t>
            </a:r>
          </a:p>
          <a:p>
            <a:r>
              <a:rPr lang="en-GB" dirty="0" smtClean="0"/>
              <a:t>Meeting workspaces</a:t>
            </a:r>
          </a:p>
          <a:p>
            <a:r>
              <a:rPr lang="en-GB" dirty="0" smtClean="0"/>
              <a:t>Create a customer list using spreadsheet import</a:t>
            </a:r>
          </a:p>
          <a:p>
            <a:r>
              <a:rPr lang="en-GB" dirty="0" smtClean="0"/>
              <a:t>Show data modification using form and Excel </a:t>
            </a:r>
            <a:r>
              <a:rPr lang="en-GB" dirty="0" err="1" smtClean="0"/>
              <a:t>datagrid</a:t>
            </a:r>
            <a:endParaRPr lang="en-GB" dirty="0" smtClean="0"/>
          </a:p>
          <a:p>
            <a:r>
              <a:rPr lang="en-GB" dirty="0" smtClean="0"/>
              <a:t>Build a customer satisfaction survey to be completed by staff</a:t>
            </a:r>
          </a:p>
          <a:p>
            <a:r>
              <a:rPr lang="en-GB" dirty="0" smtClean="0"/>
              <a:t>Importing a site template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7106" name="Picture 2"/>
          <p:cNvPicPr>
            <a:picLocks noChangeAspect="1" noChangeArrowheads="1"/>
          </p:cNvPicPr>
          <p:nvPr/>
        </p:nvPicPr>
        <p:blipFill>
          <a:blip r:embed="rId3"/>
          <a:srcRect/>
          <a:stretch>
            <a:fillRect/>
          </a:stretch>
        </p:blipFill>
        <p:spPr bwMode="auto">
          <a:xfrm>
            <a:off x="260350" y="306388"/>
            <a:ext cx="8621713" cy="6246812"/>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687106"/>
                                        </p:tgtEl>
                                      </p:cBhvr>
                                    </p:animEffect>
                                    <p:set>
                                      <p:cBhvr>
                                        <p:cTn id="7" dur="1" fill="hold">
                                          <p:stCondLst>
                                            <p:cond delay="499"/>
                                          </p:stCondLst>
                                        </p:cTn>
                                        <p:tgtEl>
                                          <p:spTgt spid="68710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9154" name="Picture 2"/>
          <p:cNvPicPr>
            <a:picLocks noChangeAspect="1" noChangeArrowheads="1"/>
          </p:cNvPicPr>
          <p:nvPr/>
        </p:nvPicPr>
        <p:blipFill>
          <a:blip r:embed="rId3"/>
          <a:srcRect/>
          <a:stretch>
            <a:fillRect/>
          </a:stretch>
        </p:blipFill>
        <p:spPr bwMode="auto">
          <a:xfrm>
            <a:off x="474663" y="214313"/>
            <a:ext cx="8369300" cy="6276975"/>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89154"/>
                                        </p:tgtEl>
                                        <p:attrNameLst>
                                          <p:attrName>style.visibility</p:attrName>
                                        </p:attrNameLst>
                                      </p:cBhvr>
                                      <p:to>
                                        <p:strVal val="visible"/>
                                      </p:to>
                                    </p:set>
                                    <p:anim calcmode="lin" valueType="num">
                                      <p:cBhvr additive="base">
                                        <p:cTn id="7" dur="500" fill="hold"/>
                                        <p:tgtEl>
                                          <p:spTgt spid="689154"/>
                                        </p:tgtEl>
                                        <p:attrNameLst>
                                          <p:attrName>ppt_x</p:attrName>
                                        </p:attrNameLst>
                                      </p:cBhvr>
                                      <p:tavLst>
                                        <p:tav tm="0">
                                          <p:val>
                                            <p:strVal val="#ppt_x"/>
                                          </p:val>
                                        </p:tav>
                                        <p:tav tm="100000">
                                          <p:val>
                                            <p:strVal val="#ppt_x"/>
                                          </p:val>
                                        </p:tav>
                                      </p:tavLst>
                                    </p:anim>
                                    <p:anim calcmode="lin" valueType="num">
                                      <p:cBhvr additive="base">
                                        <p:cTn id="8" dur="500" fill="hold"/>
                                        <p:tgtEl>
                                          <p:spTgt spid="68915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xit" presetSubtype="10" fill="hold" nodeType="clickEffect">
                                  <p:stCondLst>
                                    <p:cond delay="0"/>
                                  </p:stCondLst>
                                  <p:childTnLst>
                                    <p:animEffect transition="out" filter="blinds(horizontal)">
                                      <p:cBhvr>
                                        <p:cTn id="12" dur="500"/>
                                        <p:tgtEl>
                                          <p:spTgt spid="689154"/>
                                        </p:tgtEl>
                                      </p:cBhvr>
                                    </p:animEffect>
                                    <p:set>
                                      <p:cBhvr>
                                        <p:cTn id="13" dur="1" fill="hold">
                                          <p:stCondLst>
                                            <p:cond delay="499"/>
                                          </p:stCondLst>
                                        </p:cTn>
                                        <p:tgtEl>
                                          <p:spTgt spid="6891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3250" name="Picture 2"/>
          <p:cNvPicPr>
            <a:picLocks noChangeAspect="1" noChangeArrowheads="1"/>
          </p:cNvPicPr>
          <p:nvPr/>
        </p:nvPicPr>
        <p:blipFill>
          <a:blip r:embed="rId3"/>
          <a:srcRect/>
          <a:stretch>
            <a:fillRect/>
          </a:stretch>
        </p:blipFill>
        <p:spPr bwMode="auto">
          <a:xfrm>
            <a:off x="947738" y="571500"/>
            <a:ext cx="7315200" cy="5048250"/>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93250"/>
                                        </p:tgtEl>
                                        <p:attrNameLst>
                                          <p:attrName>style.visibility</p:attrName>
                                        </p:attrNameLst>
                                      </p:cBhvr>
                                      <p:to>
                                        <p:strVal val="visible"/>
                                      </p:to>
                                    </p:set>
                                    <p:anim calcmode="lin" valueType="num">
                                      <p:cBhvr additive="base">
                                        <p:cTn id="7" dur="500" fill="hold"/>
                                        <p:tgtEl>
                                          <p:spTgt spid="693250"/>
                                        </p:tgtEl>
                                        <p:attrNameLst>
                                          <p:attrName>ppt_x</p:attrName>
                                        </p:attrNameLst>
                                      </p:cBhvr>
                                      <p:tavLst>
                                        <p:tav tm="0">
                                          <p:val>
                                            <p:strVal val="#ppt_x"/>
                                          </p:val>
                                        </p:tav>
                                        <p:tav tm="100000">
                                          <p:val>
                                            <p:strVal val="#ppt_x"/>
                                          </p:val>
                                        </p:tav>
                                      </p:tavLst>
                                    </p:anim>
                                    <p:anim calcmode="lin" valueType="num">
                                      <p:cBhvr additive="base">
                                        <p:cTn id="8" dur="500" fill="hold"/>
                                        <p:tgtEl>
                                          <p:spTgt spid="6932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xit" presetSubtype="10" fill="hold" nodeType="clickEffect">
                                  <p:stCondLst>
                                    <p:cond delay="0"/>
                                  </p:stCondLst>
                                  <p:childTnLst>
                                    <p:animEffect transition="out" filter="blinds(horizontal)">
                                      <p:cBhvr>
                                        <p:cTn id="12" dur="500"/>
                                        <p:tgtEl>
                                          <p:spTgt spid="693250"/>
                                        </p:tgtEl>
                                      </p:cBhvr>
                                    </p:animEffect>
                                    <p:set>
                                      <p:cBhvr>
                                        <p:cTn id="13" dur="1" fill="hold">
                                          <p:stCondLst>
                                            <p:cond delay="499"/>
                                          </p:stCondLst>
                                        </p:cTn>
                                        <p:tgtEl>
                                          <p:spTgt spid="6932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1202" name="Picture 2"/>
          <p:cNvPicPr>
            <a:picLocks noChangeAspect="1" noChangeArrowheads="1"/>
          </p:cNvPicPr>
          <p:nvPr/>
        </p:nvPicPr>
        <p:blipFill>
          <a:blip r:embed="rId3"/>
          <a:srcRect t="18419"/>
          <a:stretch>
            <a:fillRect/>
          </a:stretch>
        </p:blipFill>
        <p:spPr bwMode="auto">
          <a:xfrm>
            <a:off x="293688" y="798513"/>
            <a:ext cx="8621712" cy="5097462"/>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91202"/>
                                        </p:tgtEl>
                                        <p:attrNameLst>
                                          <p:attrName>style.visibility</p:attrName>
                                        </p:attrNameLst>
                                      </p:cBhvr>
                                      <p:to>
                                        <p:strVal val="visible"/>
                                      </p:to>
                                    </p:set>
                                    <p:anim calcmode="lin" valueType="num">
                                      <p:cBhvr additive="base">
                                        <p:cTn id="7" dur="500" fill="hold"/>
                                        <p:tgtEl>
                                          <p:spTgt spid="691202"/>
                                        </p:tgtEl>
                                        <p:attrNameLst>
                                          <p:attrName>ppt_x</p:attrName>
                                        </p:attrNameLst>
                                      </p:cBhvr>
                                      <p:tavLst>
                                        <p:tav tm="0">
                                          <p:val>
                                            <p:strVal val="#ppt_x"/>
                                          </p:val>
                                        </p:tav>
                                        <p:tav tm="100000">
                                          <p:val>
                                            <p:strVal val="#ppt_x"/>
                                          </p:val>
                                        </p:tav>
                                      </p:tavLst>
                                    </p:anim>
                                    <p:anim calcmode="lin" valueType="num">
                                      <p:cBhvr additive="base">
                                        <p:cTn id="8" dur="500" fill="hold"/>
                                        <p:tgtEl>
                                          <p:spTgt spid="69120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xit" presetSubtype="10" fill="hold" nodeType="clickEffect">
                                  <p:stCondLst>
                                    <p:cond delay="0"/>
                                  </p:stCondLst>
                                  <p:childTnLst>
                                    <p:animEffect transition="out" filter="blinds(horizontal)">
                                      <p:cBhvr>
                                        <p:cTn id="12" dur="500"/>
                                        <p:tgtEl>
                                          <p:spTgt spid="691202"/>
                                        </p:tgtEl>
                                      </p:cBhvr>
                                    </p:animEffect>
                                    <p:set>
                                      <p:cBhvr>
                                        <p:cTn id="13" dur="1" fill="hold">
                                          <p:stCondLst>
                                            <p:cond delay="499"/>
                                          </p:stCondLst>
                                        </p:cTn>
                                        <p:tgtEl>
                                          <p:spTgt spid="69120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7586" name="Picture 2"/>
          <p:cNvPicPr>
            <a:picLocks noChangeAspect="1" noChangeArrowheads="1"/>
          </p:cNvPicPr>
          <p:nvPr/>
        </p:nvPicPr>
        <p:blipFill>
          <a:blip r:embed="rId3"/>
          <a:srcRect/>
          <a:stretch>
            <a:fillRect/>
          </a:stretch>
        </p:blipFill>
        <p:spPr bwMode="auto">
          <a:xfrm>
            <a:off x="115888" y="85725"/>
            <a:ext cx="8777287" cy="6583363"/>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2" name="Rectangle 2"/>
          <p:cNvSpPr>
            <a:spLocks noGrp="1" noChangeArrowheads="1"/>
          </p:cNvSpPr>
          <p:nvPr>
            <p:ph type="title"/>
          </p:nvPr>
        </p:nvSpPr>
        <p:spPr/>
        <p:txBody>
          <a:bodyPr/>
          <a:lstStyle/>
          <a:p>
            <a:endParaRPr lang="en-GB"/>
          </a:p>
        </p:txBody>
      </p:sp>
      <p:pic>
        <p:nvPicPr>
          <p:cNvPr id="711684" name="Picture 4"/>
          <p:cNvPicPr>
            <a:picLocks noChangeAspect="1" noChangeArrowheads="1"/>
          </p:cNvPicPr>
          <p:nvPr/>
        </p:nvPicPr>
        <p:blipFill>
          <a:blip r:embed="rId2"/>
          <a:srcRect/>
          <a:stretch>
            <a:fillRect/>
          </a:stretch>
        </p:blipFill>
        <p:spPr bwMode="auto">
          <a:xfrm>
            <a:off x="388938" y="258763"/>
            <a:ext cx="8410575" cy="6307137"/>
          </a:xfrm>
          <a:prstGeom prst="rect">
            <a:avLst/>
          </a:prstGeom>
          <a:noFill/>
          <a:ln w="12700">
            <a:noFill/>
            <a:miter lim="800000"/>
            <a:headEnd/>
            <a:tailEnd/>
          </a:ln>
          <a:effectLst/>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Enhancements to WSS</a:t>
            </a:r>
            <a:endParaRPr lang="en-GB" dirty="0"/>
          </a:p>
        </p:txBody>
      </p:sp>
      <p:sp>
        <p:nvSpPr>
          <p:cNvPr id="3" name="Content Placeholder 2"/>
          <p:cNvSpPr>
            <a:spLocks noGrp="1"/>
          </p:cNvSpPr>
          <p:nvPr>
            <p:ph idx="1"/>
          </p:nvPr>
        </p:nvSpPr>
        <p:spPr/>
        <p:txBody>
          <a:bodyPr>
            <a:normAutofit/>
          </a:bodyPr>
          <a:lstStyle/>
          <a:p>
            <a:r>
              <a:rPr lang="en-GB" dirty="0" smtClean="0"/>
              <a:t>Office web parts - </a:t>
            </a:r>
            <a:r>
              <a:rPr lang="en-GB" dirty="0" smtClean="0">
                <a:hlinkClick r:id="rId2"/>
              </a:rPr>
              <a:t>http://</a:t>
            </a:r>
            <a:r>
              <a:rPr lang="en-GB" dirty="0" smtClean="0">
                <a:hlinkClick r:id="rId2"/>
              </a:rPr>
              <a:t>www.microsoft.com/downloads/details.aspx?familyid=38be67a5-2056-46a1-84b1-337ffb549c5c&amp;displaylang=en</a:t>
            </a:r>
            <a:endParaRPr lang="en-GB" dirty="0" smtClean="0"/>
          </a:p>
          <a:p>
            <a:r>
              <a:rPr lang="en-GB" dirty="0" smtClean="0"/>
              <a:t>Samples and information at </a:t>
            </a:r>
            <a:r>
              <a:rPr lang="en-GB" dirty="0" smtClean="0">
                <a:hlinkClick r:id="rId3"/>
              </a:rPr>
              <a:t>http://www.sharepointcustomization.com/wss/articles.htm</a:t>
            </a:r>
            <a:endParaRPr lang="en-GB" dirty="0" smtClean="0"/>
          </a:p>
          <a:p>
            <a:r>
              <a:rPr lang="en-GB" dirty="0" smtClean="0"/>
              <a:t>Enable Office 2007 support</a:t>
            </a:r>
          </a:p>
          <a:p>
            <a:r>
              <a:rPr lang="en-GB" dirty="0" smtClean="0">
                <a:hlinkClick r:id="rId4"/>
              </a:rPr>
              <a:t>http://uksbsguy.com/blogs/doverton/archive/2007/03/13/how-to-get-companyweb-windows-sharepoint-services-v2-to-work-with-office-2007.aspx</a:t>
            </a:r>
            <a:r>
              <a:rPr lang="en-GB" dirty="0" smtClean="0"/>
              <a:t> </a:t>
            </a:r>
            <a:endParaRPr lang="en-GB"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Managing SharePoint Services</a:t>
            </a:r>
            <a:endParaRPr lang="en-GB" dirty="0"/>
          </a:p>
        </p:txBody>
      </p:sp>
      <p:sp>
        <p:nvSpPr>
          <p:cNvPr id="3" name="Content Placeholder 2"/>
          <p:cNvSpPr>
            <a:spLocks noGrp="1"/>
          </p:cNvSpPr>
          <p:nvPr>
            <p:ph idx="1"/>
          </p:nvPr>
        </p:nvSpPr>
        <p:spPr/>
        <p:txBody>
          <a:bodyPr>
            <a:noAutofit/>
          </a:bodyPr>
          <a:lstStyle/>
          <a:p>
            <a:r>
              <a:rPr lang="en-GB" dirty="0" smtClean="0"/>
              <a:t>Understand that all data is stored in SQL database</a:t>
            </a:r>
          </a:p>
          <a:p>
            <a:r>
              <a:rPr lang="en-GB" dirty="0" smtClean="0"/>
              <a:t>Backup and restore of WSS using admin command line</a:t>
            </a:r>
          </a:p>
          <a:p>
            <a:r>
              <a:rPr lang="en-GB" dirty="0" smtClean="0">
                <a:hlinkClick r:id="rId2"/>
              </a:rPr>
              <a:t>http://www.microsoft.com/smallbusiness/support/articles/backup_restore_sbs2003.mspx#EPDAE</a:t>
            </a:r>
            <a:r>
              <a:rPr lang="en-GB" dirty="0" smtClean="0"/>
              <a:t> </a:t>
            </a:r>
          </a:p>
          <a:p>
            <a:pPr lvl="1"/>
            <a:r>
              <a:rPr lang="en-GB" sz="1900" b="1" dirty="0" smtClean="0"/>
              <a:t>Backup</a:t>
            </a:r>
            <a:r>
              <a:rPr lang="en-GB" sz="1900" dirty="0" smtClean="0"/>
              <a:t> - Stsadm.exe -o backup</a:t>
            </a:r>
          </a:p>
          <a:p>
            <a:pPr lvl="1"/>
            <a:r>
              <a:rPr lang="en-GB" sz="1900" b="1" dirty="0" smtClean="0"/>
              <a:t>Create new site </a:t>
            </a:r>
            <a:r>
              <a:rPr lang="en-GB" sz="1900" dirty="0" smtClean="0"/>
              <a:t>- Stsadm.exe -o </a:t>
            </a:r>
            <a:r>
              <a:rPr lang="en-GB" sz="1900" dirty="0" err="1" smtClean="0"/>
              <a:t>createsiteinnewdb</a:t>
            </a:r>
            <a:endParaRPr lang="en-GB" sz="1900" dirty="0" smtClean="0"/>
          </a:p>
          <a:p>
            <a:pPr lvl="1"/>
            <a:r>
              <a:rPr lang="en-GB" sz="1900" b="1" dirty="0" smtClean="0"/>
              <a:t>Restore</a:t>
            </a:r>
            <a:r>
              <a:rPr lang="en-GB" sz="1900" dirty="0" smtClean="0"/>
              <a:t> - Stsadm.exe -o restore</a:t>
            </a:r>
          </a:p>
          <a:p>
            <a:r>
              <a:rPr lang="en-GB" dirty="0" smtClean="0"/>
              <a:t>Recycle bin support</a:t>
            </a:r>
          </a:p>
          <a:p>
            <a:r>
              <a:rPr lang="en-GB" dirty="0" smtClean="0">
                <a:hlinkClick r:id="rId3"/>
              </a:rPr>
              <a:t>http://mindsharpblogs.com/Todd/archive/2005/10/06/719.aspx</a:t>
            </a:r>
            <a:r>
              <a:rPr lang="en-GB" dirty="0" smtClean="0"/>
              <a:t> </a:t>
            </a:r>
          </a:p>
          <a:p>
            <a:endParaRPr lang="en-GB"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Install Windows SharePoint Services V3.0</a:t>
            </a:r>
            <a:endParaRPr lang="en-GB" dirty="0"/>
          </a:p>
        </p:txBody>
      </p:sp>
      <p:sp>
        <p:nvSpPr>
          <p:cNvPr id="3" name="Content Placeholder 2"/>
          <p:cNvSpPr>
            <a:spLocks noGrp="1"/>
          </p:cNvSpPr>
          <p:nvPr>
            <p:ph idx="1"/>
          </p:nvPr>
        </p:nvSpPr>
        <p:spPr/>
        <p:txBody>
          <a:bodyPr>
            <a:normAutofit/>
          </a:bodyPr>
          <a:lstStyle/>
          <a:p>
            <a:r>
              <a:rPr lang="en-GB" dirty="0" smtClean="0"/>
              <a:t>Use the force (well, the whitepaper):</a:t>
            </a:r>
          </a:p>
          <a:p>
            <a:pPr lvl="1"/>
            <a:r>
              <a:rPr lang="en-GB" dirty="0" smtClean="0">
                <a:hlinkClick r:id="rId2"/>
              </a:rPr>
              <a:t>http://go.microsoft.com/fwlink/?LinkId=77404</a:t>
            </a:r>
            <a:endParaRPr lang="en-GB" dirty="0" smtClean="0"/>
          </a:p>
          <a:p>
            <a:pPr marL="1371600" lvl="2" indent="-514350">
              <a:buFont typeface="+mj-lt"/>
              <a:buAutoNum type="arabicPeriod"/>
            </a:pPr>
            <a:r>
              <a:rPr lang="en-GB" b="1" dirty="0" smtClean="0"/>
              <a:t>Backup – always!!</a:t>
            </a:r>
          </a:p>
          <a:p>
            <a:pPr marL="1371600" lvl="2" indent="-514350">
              <a:buFont typeface="+mj-lt"/>
              <a:buAutoNum type="arabicPeriod"/>
            </a:pPr>
            <a:r>
              <a:rPr lang="en-GB" dirty="0" smtClean="0"/>
              <a:t>Install Microsoft .NET Framework 3.0.</a:t>
            </a:r>
          </a:p>
          <a:p>
            <a:pPr marL="1371600" lvl="2" indent="-514350">
              <a:buFont typeface="+mj-lt"/>
              <a:buAutoNum type="arabicPeriod"/>
            </a:pPr>
            <a:r>
              <a:rPr lang="en-GB" dirty="0" smtClean="0"/>
              <a:t>Install Windows SharePoint Services 3.0.</a:t>
            </a:r>
          </a:p>
          <a:p>
            <a:pPr marL="1371600" lvl="2" indent="-514350">
              <a:buFont typeface="+mj-lt"/>
              <a:buAutoNum type="arabicPeriod"/>
            </a:pPr>
            <a:r>
              <a:rPr lang="en-GB" dirty="0" smtClean="0"/>
              <a:t>Configure Windows SharePoint Services Products and Technologies.</a:t>
            </a:r>
          </a:p>
          <a:p>
            <a:pPr marL="1371600" lvl="2" indent="-514350">
              <a:buFont typeface="+mj-lt"/>
              <a:buAutoNum type="arabicPeriod"/>
            </a:pPr>
            <a:r>
              <a:rPr lang="en-GB" dirty="0" smtClean="0"/>
              <a:t>Create a new intranet site using Windows SharePoint Services 3.0.</a:t>
            </a:r>
          </a:p>
          <a:p>
            <a:pPr marL="1371600" lvl="2" indent="-514350">
              <a:buFont typeface="+mj-lt"/>
              <a:buAutoNum type="arabicPeriod"/>
            </a:pPr>
            <a:r>
              <a:rPr lang="en-GB" dirty="0" smtClean="0"/>
              <a:t>Delete the Windows SharePoint Services 3.0 default Web site.</a:t>
            </a:r>
          </a:p>
          <a:p>
            <a:pPr marL="1371600" lvl="2" indent="-514350">
              <a:buFont typeface="+mj-lt"/>
              <a:buAutoNum type="arabicPeriod"/>
            </a:pPr>
            <a:r>
              <a:rPr lang="en-GB" dirty="0" smtClean="0"/>
              <a:t>Start the default Web site and the Windows SharePoint Services 2.0 http://companyweb Web site.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Windows SharePoint Services v3.0 on SBS 2003 – what you can do</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Comparison at </a:t>
            </a:r>
            <a:r>
              <a:rPr lang="en-GB" dirty="0" smtClean="0">
                <a:hlinkClick r:id="rId2"/>
              </a:rPr>
              <a:t>http://www.microsoft.com/technet/windowsserver/sharepoint/techref/versions.mspx</a:t>
            </a:r>
            <a:endParaRPr lang="en-GB" dirty="0" smtClean="0"/>
          </a:p>
          <a:p>
            <a:r>
              <a:rPr lang="en-GB" dirty="0" smtClean="0"/>
              <a:t>Everything in WSS v3 – improved, plus:</a:t>
            </a:r>
          </a:p>
          <a:p>
            <a:pPr lvl="1"/>
            <a:r>
              <a:rPr lang="en-GB" dirty="0" smtClean="0"/>
              <a:t>Recycle Bin</a:t>
            </a:r>
          </a:p>
          <a:p>
            <a:pPr lvl="1"/>
            <a:r>
              <a:rPr lang="en-GB" dirty="0" smtClean="0"/>
              <a:t>Blogs</a:t>
            </a:r>
          </a:p>
          <a:p>
            <a:pPr lvl="1"/>
            <a:r>
              <a:rPr lang="en-GB" dirty="0" smtClean="0"/>
              <a:t>Wikis</a:t>
            </a:r>
          </a:p>
          <a:p>
            <a:pPr lvl="1"/>
            <a:r>
              <a:rPr lang="en-GB" dirty="0" smtClean="0"/>
              <a:t>Office 2007 native integration (</a:t>
            </a:r>
            <a:r>
              <a:rPr lang="en-GB" dirty="0" err="1" smtClean="0"/>
              <a:t>eg</a:t>
            </a:r>
            <a:r>
              <a:rPr lang="en-GB" dirty="0" smtClean="0"/>
              <a:t> 2 way calendars)</a:t>
            </a:r>
          </a:p>
          <a:p>
            <a:pPr lvl="1"/>
            <a:r>
              <a:rPr lang="en-GB" dirty="0" smtClean="0"/>
              <a:t>People information</a:t>
            </a:r>
          </a:p>
          <a:p>
            <a:pPr lvl="1"/>
            <a:r>
              <a:rPr lang="en-GB" dirty="0" smtClean="0"/>
              <a:t>Offline working</a:t>
            </a:r>
          </a:p>
          <a:p>
            <a:pPr lvl="1"/>
            <a:r>
              <a:rPr lang="en-GB" dirty="0" smtClean="0"/>
              <a:t>RSS feeds from lists</a:t>
            </a:r>
          </a:p>
          <a:p>
            <a:pPr lvl="1"/>
            <a:r>
              <a:rPr lang="en-GB" dirty="0" smtClean="0"/>
              <a:t>Finer access controls</a:t>
            </a:r>
          </a:p>
          <a:p>
            <a:pPr lvl="1"/>
            <a:r>
              <a:rPr lang="en-GB" dirty="0" smtClean="0"/>
              <a:t>Workflow</a:t>
            </a:r>
          </a:p>
          <a:p>
            <a:pPr lvl="1"/>
            <a:r>
              <a:rPr lang="en-GB" dirty="0" smtClean="0"/>
              <a:t>Search without SQL Server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Windows SharePoint Services v3.0 on SBS 2003 – what you can’t do</a:t>
            </a:r>
            <a:endParaRPr lang="en-GB" dirty="0"/>
          </a:p>
        </p:txBody>
      </p:sp>
      <p:sp>
        <p:nvSpPr>
          <p:cNvPr id="3" name="Content Placeholder 2"/>
          <p:cNvSpPr>
            <a:spLocks noGrp="1"/>
          </p:cNvSpPr>
          <p:nvPr>
            <p:ph idx="1"/>
          </p:nvPr>
        </p:nvSpPr>
        <p:spPr/>
        <p:txBody>
          <a:bodyPr>
            <a:noAutofit/>
          </a:bodyPr>
          <a:lstStyle/>
          <a:p>
            <a:r>
              <a:rPr lang="en-GB" dirty="0" smtClean="0"/>
              <a:t>Replace </a:t>
            </a:r>
            <a:r>
              <a:rPr lang="en-GB" dirty="0" smtClean="0">
                <a:hlinkClick r:id="rId2"/>
              </a:rPr>
              <a:t>http://</a:t>
            </a:r>
            <a:r>
              <a:rPr lang="en-GB" dirty="0" smtClean="0">
                <a:hlinkClick r:id="rId2"/>
              </a:rPr>
              <a:t>companyweb</a:t>
            </a:r>
            <a:r>
              <a:rPr lang="en-GB" dirty="0" smtClean="0"/>
              <a:t> (you can NOT replace)</a:t>
            </a:r>
            <a:endParaRPr lang="en-GB" dirty="0" smtClean="0"/>
          </a:p>
          <a:p>
            <a:r>
              <a:rPr lang="en-GB" dirty="0" smtClean="0"/>
              <a:t>The integration of incoming e-mail with Windows SharePoint Services 3.0 does not work</a:t>
            </a:r>
          </a:p>
          <a:p>
            <a:r>
              <a:rPr lang="en-GB" dirty="0" smtClean="0"/>
              <a:t>If you moved the Windows SharePoint Services 2.0 databases from WMSDE to SQL Server 2000 or to SQL Server 2005, Windows SharePoint Services 3.0 Search does not function after you install Windows SharePoint Services 3.0.</a:t>
            </a:r>
          </a:p>
          <a:p>
            <a:endParaRPr lang="en-GB" dirty="0"/>
          </a:p>
          <a:p>
            <a:r>
              <a:rPr lang="en-GB" dirty="0" smtClean="0"/>
              <a:t>Workarounds:</a:t>
            </a:r>
          </a:p>
          <a:p>
            <a:r>
              <a:rPr lang="en-GB" dirty="0" smtClean="0">
                <a:hlinkClick r:id="rId3"/>
              </a:rPr>
              <a:t>http://</a:t>
            </a:r>
            <a:r>
              <a:rPr lang="en-GB" dirty="0" smtClean="0">
                <a:hlinkClick r:id="rId3"/>
              </a:rPr>
              <a:t>msmvps.com/blogs/cgross/archive/2007/01/25/companyweb-sharepoint-v3-part-1.aspx</a:t>
            </a:r>
            <a:r>
              <a:rPr lang="en-GB" dirty="0" smtClean="0"/>
              <a:t> - external access to v3 site &amp; renaming </a:t>
            </a:r>
            <a:r>
              <a:rPr lang="en-GB" dirty="0" err="1" smtClean="0"/>
              <a:t>companyweb</a:t>
            </a:r>
            <a:endParaRPr lang="en-GB" dirty="0" smtClean="0"/>
          </a:p>
          <a:p>
            <a:r>
              <a:rPr lang="en-GB" dirty="0" smtClean="0">
                <a:hlinkClick r:id="rId4"/>
              </a:rPr>
              <a:t>http://</a:t>
            </a:r>
            <a:r>
              <a:rPr lang="en-GB" dirty="0" smtClean="0">
                <a:hlinkClick r:id="rId4"/>
              </a:rPr>
              <a:t>www.mrict.co.uk/resources/incoming_email_for_wss_3_and_sbs.asp</a:t>
            </a:r>
            <a:r>
              <a:rPr lang="en-GB" dirty="0" smtClean="0"/>
              <a:t> - incoming e-mail</a:t>
            </a:r>
            <a:endParaRPr lang="en-GB" dirty="0" smtClean="0"/>
          </a:p>
          <a:p>
            <a:endParaRPr lang="en-GB"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Questions</a:t>
            </a:r>
            <a:endParaRPr lang="en-GB" dirty="0"/>
          </a:p>
        </p:txBody>
      </p:sp>
      <p:sp>
        <p:nvSpPr>
          <p:cNvPr id="3" name="Content Placeholder 2"/>
          <p:cNvSpPr>
            <a:spLocks noGrp="1"/>
          </p:cNvSpPr>
          <p:nvPr>
            <p:ph idx="1"/>
          </p:nvPr>
        </p:nvSpPr>
        <p:spPr/>
        <p:txBody>
          <a:bodyPr>
            <a:normAutofit/>
          </a:bodyPr>
          <a:lstStyle/>
          <a:p>
            <a:endParaRPr lang="en-GB"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Key Resources</a:t>
            </a:r>
            <a:endParaRPr lang="en-GB" dirty="0"/>
          </a:p>
        </p:txBody>
      </p:sp>
      <p:sp>
        <p:nvSpPr>
          <p:cNvPr id="3" name="Content Placeholder 2"/>
          <p:cNvSpPr>
            <a:spLocks noGrp="1"/>
          </p:cNvSpPr>
          <p:nvPr>
            <p:ph idx="1"/>
          </p:nvPr>
        </p:nvSpPr>
        <p:spPr/>
        <p:txBody>
          <a:bodyPr>
            <a:normAutofit/>
          </a:bodyPr>
          <a:lstStyle/>
          <a:p>
            <a:r>
              <a:rPr lang="en-GB" dirty="0" smtClean="0">
                <a:hlinkClick r:id="rId2"/>
              </a:rPr>
              <a:t>http://uksbsguy.com</a:t>
            </a:r>
            <a:endParaRPr lang="en-GB" dirty="0" smtClean="0"/>
          </a:p>
          <a:p>
            <a:r>
              <a:rPr lang="en-GB" dirty="0" smtClean="0">
                <a:hlinkClick r:id="rId3"/>
              </a:rPr>
              <a:t>http://www.microsoft.com/sbs</a:t>
            </a:r>
            <a:endParaRPr lang="en-GB" dirty="0" smtClean="0"/>
          </a:p>
          <a:p>
            <a:r>
              <a:rPr lang="en-GB" dirty="0" smtClean="0">
                <a:hlinkClick r:id="rId4"/>
              </a:rPr>
              <a:t>http://blogs.technet.com/sbs</a:t>
            </a:r>
            <a:endParaRPr lang="en-GB" dirty="0" smtClean="0"/>
          </a:p>
          <a:p>
            <a:r>
              <a:rPr lang="en-GB" dirty="0" smtClean="0">
                <a:hlinkClick r:id="rId5"/>
              </a:rPr>
              <a:t>http://www.sharepointcustomization.com</a:t>
            </a:r>
            <a:endParaRPr lang="en-GB" dirty="0" smtClean="0"/>
          </a:p>
          <a:p>
            <a:r>
              <a:rPr lang="en-GB" dirty="0" smtClean="0"/>
              <a:t>Blogs:</a:t>
            </a:r>
          </a:p>
          <a:p>
            <a:pPr lvl="1"/>
            <a:r>
              <a:rPr lang="en-GB" sz="2000" dirty="0" smtClean="0">
                <a:hlinkClick r:id="rId6"/>
              </a:rPr>
              <a:t>http://</a:t>
            </a:r>
            <a:r>
              <a:rPr lang="en-GB" sz="2000" dirty="0" smtClean="0">
                <a:hlinkClick r:id="rId6"/>
              </a:rPr>
              <a:t>msmvps.com/blogs/cgross/archive/2007/01/25/companyweb-sharepoint-v3-part-1.aspx</a:t>
            </a:r>
            <a:endParaRPr lang="en-GB" sz="2000" dirty="0" smtClean="0"/>
          </a:p>
          <a:p>
            <a:pPr lvl="1"/>
            <a:r>
              <a:rPr lang="en-GB" sz="2000" dirty="0" smtClean="0">
                <a:hlinkClick r:id="rId7"/>
              </a:rPr>
              <a:t>http://</a:t>
            </a:r>
            <a:r>
              <a:rPr lang="en-GB" sz="2000" dirty="0" smtClean="0">
                <a:hlinkClick r:id="rId7"/>
              </a:rPr>
              <a:t>www.mrict.co.uk/resources/incoming_email_for_wss_3_and_sbs.asp</a:t>
            </a:r>
            <a:endParaRPr lang="en-GB" sz="2000" dirty="0" smtClean="0"/>
          </a:p>
          <a:p>
            <a:pPr lvl="1"/>
            <a:endParaRPr lang="en-GB" dirty="0" smtClean="0"/>
          </a:p>
          <a:p>
            <a:endParaRPr lang="en-GB"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5"/>
          <p:cNvPicPr>
            <a:picLocks noChangeAspect="1" noChangeArrowheads="1"/>
          </p:cNvPicPr>
          <p:nvPr/>
        </p:nvPicPr>
        <p:blipFill>
          <a:blip r:embed="rId2"/>
          <a:srcRect/>
          <a:stretch>
            <a:fillRect/>
          </a:stretch>
        </p:blipFill>
        <p:spPr bwMode="auto">
          <a:xfrm>
            <a:off x="2603500" y="2908300"/>
            <a:ext cx="4013200" cy="666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Custom Design 1">
      <a:dk1>
        <a:srgbClr val="000000"/>
      </a:dk1>
      <a:lt1>
        <a:srgbClr val="FFFFFF"/>
      </a:lt1>
      <a:dk2>
        <a:srgbClr val="FF3300"/>
      </a:dk2>
      <a:lt2>
        <a:srgbClr val="808080"/>
      </a:lt2>
      <a:accent1>
        <a:srgbClr val="FFCC00"/>
      </a:accent1>
      <a:accent2>
        <a:srgbClr val="333399"/>
      </a:accent2>
      <a:accent3>
        <a:srgbClr val="FFFFFF"/>
      </a:accent3>
      <a:accent4>
        <a:srgbClr val="000000"/>
      </a:accent4>
      <a:accent5>
        <a:srgbClr val="FFE2AA"/>
      </a:accent5>
      <a:accent6>
        <a:srgbClr val="2D2D8A"/>
      </a:accent6>
      <a:hlink>
        <a:srgbClr val="009999"/>
      </a:hlink>
      <a:folHlink>
        <a:srgbClr val="99CC00"/>
      </a:folHlink>
    </a:clrScheme>
    <a:fontScheme name="Custom Design">
      <a:majorFont>
        <a:latin typeface="Segoe Light"/>
        <a:ea typeface="ヒラギノ角ゴ Pro W3"/>
        <a:cs typeface=""/>
      </a:majorFont>
      <a:minorFont>
        <a:latin typeface="Sego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Custom Design 1">
        <a:dk1>
          <a:srgbClr val="000000"/>
        </a:dk1>
        <a:lt1>
          <a:srgbClr val="FFFFFF"/>
        </a:lt1>
        <a:dk2>
          <a:srgbClr val="FF3300"/>
        </a:dk2>
        <a:lt2>
          <a:srgbClr val="808080"/>
        </a:lt2>
        <a:accent1>
          <a:srgbClr val="FFCC00"/>
        </a:accent1>
        <a:accent2>
          <a:srgbClr val="333399"/>
        </a:accent2>
        <a:accent3>
          <a:srgbClr val="FFFFFF"/>
        </a:accent3>
        <a:accent4>
          <a:srgbClr val="000000"/>
        </a:accent4>
        <a:accent5>
          <a:srgbClr val="FFE2AA"/>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1449</TotalTime>
  <Words>653</Words>
  <Application>Microsoft Office PowerPoint</Application>
  <PresentationFormat>On-screen Show (4:3)</PresentationFormat>
  <Paragraphs>156</Paragraphs>
  <Slides>26</Slides>
  <Notes>6</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Custom Design</vt:lpstr>
      <vt:lpstr>Slide 1</vt:lpstr>
      <vt:lpstr>Small Business Server and Windows SharePoint Services</vt:lpstr>
      <vt:lpstr>Agenda</vt:lpstr>
      <vt:lpstr>Web based teaming</vt:lpstr>
      <vt:lpstr>Document Management</vt:lpstr>
      <vt:lpstr>Calendars and Meetings</vt:lpstr>
      <vt:lpstr>Discussions</vt:lpstr>
      <vt:lpstr>Lists</vt:lpstr>
      <vt:lpstr>Surveys</vt:lpstr>
      <vt:lpstr>Sub-sites</vt:lpstr>
      <vt:lpstr>Frontpage customisation</vt:lpstr>
      <vt:lpstr>WSS DEMO</vt:lpstr>
      <vt:lpstr>Slide 13</vt:lpstr>
      <vt:lpstr>Slide 14</vt:lpstr>
      <vt:lpstr>Slide 15</vt:lpstr>
      <vt:lpstr>Slide 16</vt:lpstr>
      <vt:lpstr>Slide 17</vt:lpstr>
      <vt:lpstr>Slide 18</vt:lpstr>
      <vt:lpstr>Enhancements to WSS</vt:lpstr>
      <vt:lpstr>Managing SharePoint Services</vt:lpstr>
      <vt:lpstr>Install Windows SharePoint Services V3.0</vt:lpstr>
      <vt:lpstr>Windows SharePoint Services v3.0 on SBS 2003 – what you can do</vt:lpstr>
      <vt:lpstr>Windows SharePoint Services v3.0 on SBS 2003 – what you can’t do</vt:lpstr>
      <vt:lpstr>Questions</vt:lpstr>
      <vt:lpstr>Key Resources</vt:lpstr>
      <vt:lpstr>Slide 26</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Small Business Server and Windows SharePoint Services</dc:title>
  <dc:creator>David Overton</dc:creator>
  <cp:lastModifiedBy>David Overton</cp:lastModifiedBy>
  <cp:revision>108</cp:revision>
  <dcterms:created xsi:type="dcterms:W3CDTF">2007-08-06T09:27:03Z</dcterms:created>
  <dcterms:modified xsi:type="dcterms:W3CDTF">2007-08-08T07:35:41Z</dcterms:modified>
</cp:coreProperties>
</file>