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>
  <p:sldMasterIdLst>
    <p:sldMasterId id="2147483648" r:id="rId1"/>
  </p:sldMasterIdLst>
  <p:notesMasterIdLst>
    <p:notesMasterId r:id="rId33"/>
  </p:notesMasterIdLst>
  <p:sldIdLst>
    <p:sldId id="256" r:id="rId2"/>
    <p:sldId id="259" r:id="rId3"/>
    <p:sldId id="277" r:id="rId4"/>
    <p:sldId id="279" r:id="rId5"/>
    <p:sldId id="280" r:id="rId6"/>
    <p:sldId id="299" r:id="rId7"/>
    <p:sldId id="281" r:id="rId8"/>
    <p:sldId id="311" r:id="rId9"/>
    <p:sldId id="297" r:id="rId10"/>
    <p:sldId id="283" r:id="rId11"/>
    <p:sldId id="285" r:id="rId12"/>
    <p:sldId id="286" r:id="rId13"/>
    <p:sldId id="287" r:id="rId14"/>
    <p:sldId id="288" r:id="rId15"/>
    <p:sldId id="300" r:id="rId16"/>
    <p:sldId id="301" r:id="rId17"/>
    <p:sldId id="292" r:id="rId18"/>
    <p:sldId id="293" r:id="rId19"/>
    <p:sldId id="294" r:id="rId20"/>
    <p:sldId id="295" r:id="rId21"/>
    <p:sldId id="298" r:id="rId22"/>
    <p:sldId id="302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03" r:id="rId31"/>
    <p:sldId id="296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826" autoAdjust="0"/>
    <p:restoredTop sz="85500" autoAdjust="0"/>
  </p:normalViewPr>
  <p:slideViewPr>
    <p:cSldViewPr>
      <p:cViewPr>
        <p:scale>
          <a:sx n="100" d="100"/>
          <a:sy n="100" d="100"/>
        </p:scale>
        <p:origin x="-2064" y="-4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1704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EA3F33-0D52-48C0-A6DA-C3EC7BAC708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9E33AB-6D9B-4ADF-B5B0-267B5394A204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EA3F33-0D52-48C0-A6DA-C3EC7BAC708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4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5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6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7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Running </a:t>
            </a:r>
            <a:r>
              <a:rPr lang="en-GB" dirty="0" err="1" smtClean="0"/>
              <a:t>Sysprep</a:t>
            </a:r>
            <a:r>
              <a:rPr lang="en-GB" dirty="0" smtClean="0"/>
              <a:t> with the </a:t>
            </a:r>
            <a:r>
              <a:rPr lang="en-GB" b="1" dirty="0" smtClean="0"/>
              <a:t>–dc</a:t>
            </a:r>
            <a:r>
              <a:rPr lang="en-GB" dirty="0" smtClean="0"/>
              <a:t> and</a:t>
            </a:r>
            <a:br>
              <a:rPr lang="en-GB" dirty="0" smtClean="0"/>
            </a:br>
            <a:r>
              <a:rPr lang="en-GB" b="1" dirty="0" smtClean="0"/>
              <a:t>–reseal</a:t>
            </a:r>
            <a:r>
              <a:rPr lang="en-GB" dirty="0" smtClean="0"/>
              <a:t> switches does the following: </a:t>
            </a:r>
          </a:p>
          <a:p>
            <a:r>
              <a:rPr lang="en-GB" dirty="0" smtClean="0"/>
              <a:t>Clears registry keys that must be unique (for example, Microsoft Media Player, Internet connection settings, and items on the Start menu). </a:t>
            </a:r>
          </a:p>
          <a:p>
            <a:r>
              <a:rPr lang="en-GB" dirty="0" smtClean="0"/>
              <a:t>Resets the security IDs (SIDs) the next time the operating system starts and before either Windows Welcome or Mini-Setup is displayed. </a:t>
            </a:r>
          </a:p>
          <a:p>
            <a:r>
              <a:rPr lang="en-GB" dirty="0" smtClean="0"/>
              <a:t>Populates the mass storage section of the Sysprep.inf file and installs mass-storage drivers, if present. </a:t>
            </a:r>
          </a:p>
          <a:p>
            <a:r>
              <a:rPr lang="en-GB" dirty="0" smtClean="0"/>
              <a:t>Closes network connections. </a:t>
            </a:r>
          </a:p>
          <a:p>
            <a:r>
              <a:rPr lang="en-GB" dirty="0" smtClean="0"/>
              <a:t>Configures Windows Welcome or Mini-Setup to run the next time the computer boots. </a:t>
            </a:r>
          </a:p>
          <a:p>
            <a:r>
              <a:rPr lang="en-GB" dirty="0" smtClean="0"/>
              <a:t>Clears any system restore points. </a:t>
            </a:r>
          </a:p>
          <a:p>
            <a:r>
              <a:rPr lang="en-GB" dirty="0" smtClean="0"/>
              <a:t>Resets the time clock for Windows Product Activation. </a:t>
            </a:r>
          </a:p>
          <a:p>
            <a:r>
              <a:rPr lang="en-GB" dirty="0" smtClean="0"/>
              <a:t>The </a:t>
            </a:r>
            <a:r>
              <a:rPr lang="en-GB" b="1" dirty="0" smtClean="0"/>
              <a:t>–dc</a:t>
            </a:r>
            <a:r>
              <a:rPr lang="en-GB" dirty="0" smtClean="0"/>
              <a:t> switch enables </a:t>
            </a:r>
            <a:r>
              <a:rPr lang="en-GB" dirty="0" err="1" smtClean="0"/>
              <a:t>Sysprep</a:t>
            </a:r>
            <a:r>
              <a:rPr lang="en-GB" dirty="0" smtClean="0"/>
              <a:t> to run on a domain controller.</a:t>
            </a:r>
            <a:endParaRPr lang="en-GB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8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Running </a:t>
            </a:r>
            <a:r>
              <a:rPr lang="en-GB" dirty="0" err="1" smtClean="0"/>
              <a:t>Sysprep</a:t>
            </a:r>
            <a:r>
              <a:rPr lang="en-GB" dirty="0" smtClean="0"/>
              <a:t> with the </a:t>
            </a:r>
            <a:r>
              <a:rPr lang="en-GB" b="1" dirty="0" smtClean="0"/>
              <a:t>–dc</a:t>
            </a:r>
            <a:r>
              <a:rPr lang="en-GB" dirty="0" smtClean="0"/>
              <a:t> and</a:t>
            </a:r>
            <a:br>
              <a:rPr lang="en-GB" dirty="0" smtClean="0"/>
            </a:br>
            <a:r>
              <a:rPr lang="en-GB" b="1" dirty="0" smtClean="0"/>
              <a:t>–reseal</a:t>
            </a:r>
            <a:r>
              <a:rPr lang="en-GB" dirty="0" smtClean="0"/>
              <a:t> switches does the following: </a:t>
            </a:r>
          </a:p>
          <a:p>
            <a:r>
              <a:rPr lang="en-GB" dirty="0" smtClean="0"/>
              <a:t>Clears registry keys that must be unique (for example, Microsoft Media Player, Internet connection settings, and items on the Start menu). </a:t>
            </a:r>
          </a:p>
          <a:p>
            <a:r>
              <a:rPr lang="en-GB" dirty="0" smtClean="0"/>
              <a:t>Resets the security IDs (SIDs) the next time the operating system starts and before either Windows Welcome or Mini-Setup is displayed. </a:t>
            </a:r>
          </a:p>
          <a:p>
            <a:r>
              <a:rPr lang="en-GB" dirty="0" smtClean="0"/>
              <a:t>Populates the mass storage section of the Sysprep.inf file and installs mass-storage drivers, if present. </a:t>
            </a:r>
          </a:p>
          <a:p>
            <a:r>
              <a:rPr lang="en-GB" dirty="0" smtClean="0"/>
              <a:t>Closes network connections. </a:t>
            </a:r>
          </a:p>
          <a:p>
            <a:r>
              <a:rPr lang="en-GB" dirty="0" smtClean="0"/>
              <a:t>Configures Windows Welcome or Mini-Setup to run the next time the computer boots. </a:t>
            </a:r>
          </a:p>
          <a:p>
            <a:r>
              <a:rPr lang="en-GB" dirty="0" smtClean="0"/>
              <a:t>Clears any system restore points. </a:t>
            </a:r>
          </a:p>
          <a:p>
            <a:r>
              <a:rPr lang="en-GB" dirty="0" smtClean="0"/>
              <a:t>Resets the time clock for Windows Product Activation. </a:t>
            </a:r>
          </a:p>
          <a:p>
            <a:r>
              <a:rPr lang="en-GB" dirty="0" smtClean="0"/>
              <a:t>The </a:t>
            </a:r>
            <a:r>
              <a:rPr lang="en-GB" b="1" dirty="0" smtClean="0"/>
              <a:t>–dc</a:t>
            </a:r>
            <a:r>
              <a:rPr lang="en-GB" dirty="0" smtClean="0"/>
              <a:t> switch enables </a:t>
            </a:r>
            <a:r>
              <a:rPr lang="en-GB" dirty="0" err="1" smtClean="0"/>
              <a:t>Sysprep</a:t>
            </a:r>
            <a:r>
              <a:rPr lang="en-GB" dirty="0" smtClean="0"/>
              <a:t> to run on a domain controller.</a:t>
            </a:r>
            <a:endParaRPr lang="en-GB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9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EA3F33-0D52-48C0-A6DA-C3EC7BAC708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11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12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13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14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15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16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17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18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19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20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21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EA3F33-0D52-48C0-A6DA-C3EC7BAC708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23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24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25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26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27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28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29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EA3F33-0D52-48C0-A6DA-C3EC7BAC708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28F360-C629-432B-B457-26793C56384A}" type="slidenum">
              <a:rPr lang="en-US"/>
              <a:pPr/>
              <a:t>31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ven.gruenitz@microsoft.com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em.microsoft.com/script/ContentPage.aspx?pageid=56181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em.microsoft.com/script/contentpage.aspx?pageid=55474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em.microsoft.com/script/contentpage.aspx?PageID=561189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://support.microsoft.com/kb/816299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oem.microsoft.com/script/ContentPage.aspx?pageid=557631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em.microsoft.com/script/contentpage.aspx?pageid=555487" TargetMode="External"/><Relationship Id="rId5" Type="http://schemas.openxmlformats.org/officeDocument/2006/relationships/hyperlink" Target="https://oem.microsoft.com/downloads/worldwide/OPK_RC/SBSOEMPreinstall_ed.pdf" TargetMode="External"/><Relationship Id="rId10" Type="http://schemas.openxmlformats.org/officeDocument/2006/relationships/hyperlink" Target="mailto:sbst@microsoft.com" TargetMode="External"/><Relationship Id="rId4" Type="http://schemas.openxmlformats.org/officeDocument/2006/relationships/hyperlink" Target="http://oem.microsoft.com/" TargetMode="External"/><Relationship Id="rId9" Type="http://schemas.openxmlformats.org/officeDocument/2006/relationships/hyperlink" Target="https://oem.microsoft.com/script/contentpage.aspx?PageID=56118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ppt cov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60" name="Picture 12" descr="WinSBS03R2_h_r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6081713"/>
            <a:ext cx="3810000" cy="623887"/>
          </a:xfrm>
          <a:prstGeom prst="rect">
            <a:avLst/>
          </a:prstGeom>
          <a:noFill/>
        </p:spPr>
      </p:pic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609600" y="4976098"/>
            <a:ext cx="85344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Segoe" pitchFamily="34" charset="0"/>
              </a:rPr>
              <a:t>Windows Small Business Server 2003 R2 OPK</a:t>
            </a:r>
            <a:br>
              <a:rPr lang="en-US" b="1" dirty="0" smtClean="0">
                <a:latin typeface="Segoe" pitchFamily="34" charset="0"/>
              </a:rPr>
            </a:br>
            <a:endParaRPr lang="en-US" sz="1800" b="1" dirty="0" smtClean="0">
              <a:latin typeface="Segoe" pitchFamily="34" charset="0"/>
            </a:endParaRPr>
          </a:p>
          <a:p>
            <a:r>
              <a:rPr lang="en-US" sz="1800" dirty="0" smtClean="0">
                <a:latin typeface="Segoe" pitchFamily="34" charset="0"/>
              </a:rPr>
              <a:t>Sven Gruenitz</a:t>
            </a:r>
            <a:br>
              <a:rPr lang="en-US" sz="1800" dirty="0" smtClean="0">
                <a:latin typeface="Segoe" pitchFamily="34" charset="0"/>
              </a:rPr>
            </a:br>
            <a:r>
              <a:rPr lang="en-US" sz="1800" dirty="0" smtClean="0">
                <a:latin typeface="Segoe" pitchFamily="34" charset="0"/>
              </a:rPr>
              <a:t>OEM Systems Engineer</a:t>
            </a:r>
            <a:br>
              <a:rPr lang="en-US" sz="1800" dirty="0" smtClean="0">
                <a:latin typeface="Segoe" pitchFamily="34" charset="0"/>
              </a:rPr>
            </a:br>
            <a:r>
              <a:rPr lang="en-US" sz="1800" dirty="0" smtClean="0">
                <a:latin typeface="Segoe" pitchFamily="34" charset="0"/>
              </a:rPr>
              <a:t>Microsoft Corporation</a:t>
            </a:r>
            <a:br>
              <a:rPr lang="en-US" sz="1800" dirty="0" smtClean="0">
                <a:latin typeface="Segoe" pitchFamily="34" charset="0"/>
              </a:rPr>
            </a:br>
            <a:r>
              <a:rPr lang="en-US" sz="1800" dirty="0" smtClean="0">
                <a:latin typeface="Segoe" pitchFamily="34" charset="0"/>
                <a:hlinkClick r:id="rId5"/>
              </a:rPr>
              <a:t>sven.gruenitz@microsoft.com</a:t>
            </a:r>
            <a:endParaRPr lang="en-US" sz="1800" dirty="0" smtClean="0">
              <a:latin typeface="Segoe" pitchFamily="34" charset="0"/>
            </a:endParaRPr>
          </a:p>
          <a:p>
            <a:r>
              <a:rPr lang="en-US" sz="1800" dirty="0" smtClean="0">
                <a:latin typeface="Segoe" pitchFamily="34" charset="0"/>
              </a:rPr>
              <a:t/>
            </a:r>
            <a:br>
              <a:rPr lang="en-US" sz="1800" dirty="0" smtClean="0">
                <a:latin typeface="Segoe" pitchFamily="34" charset="0"/>
              </a:rPr>
            </a:br>
            <a:endParaRPr lang="en-US" sz="1800" dirty="0" smtClean="0">
              <a:latin typeface="Segoe" pitchFamily="34" charset="0"/>
            </a:endParaRPr>
          </a:p>
          <a:p>
            <a:endParaRPr lang="en-US" sz="3200" b="1" dirty="0">
              <a:latin typeface="Segoe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6002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dirty="0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33400" y="1676400"/>
            <a:ext cx="83820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Segoe" pitchFamily="34" charset="0"/>
              </a:rPr>
              <a:t>In this session you will learn</a:t>
            </a:r>
            <a:r>
              <a:rPr lang="en-US" sz="2800" dirty="0" smtClean="0">
                <a:latin typeface="Segoe" pitchFamily="34" charset="0"/>
              </a:rPr>
              <a:t/>
            </a:r>
            <a:br>
              <a:rPr lang="en-US" sz="2800" dirty="0" smtClean="0">
                <a:latin typeface="Segoe" pitchFamily="34" charset="0"/>
              </a:rPr>
            </a:br>
            <a:endParaRPr lang="en-US" sz="2200" dirty="0" smtClean="0">
              <a:latin typeface="Segoe" pitchFamily="34" charset="0"/>
            </a:endParaRPr>
          </a:p>
          <a:p>
            <a:pPr marL="282575" lvl="1" indent="-168275">
              <a:buFontTx/>
              <a:buChar char="•"/>
            </a:pPr>
            <a:r>
              <a:rPr lang="en-US" sz="2200" dirty="0" smtClean="0">
                <a:latin typeface="Segoe" pitchFamily="34" charset="0"/>
              </a:rPr>
              <a:t>how to preinstall Windows SBS 2003 R2 using the OPK</a:t>
            </a:r>
          </a:p>
          <a:p>
            <a:pPr marL="282575" lvl="1" indent="-168275">
              <a:buFontTx/>
              <a:buChar char="•"/>
            </a:pPr>
            <a:endParaRPr lang="en-US" sz="2200" dirty="0" smtClean="0">
              <a:latin typeface="Segoe" pitchFamily="34" charset="0"/>
            </a:endParaRPr>
          </a:p>
          <a:p>
            <a:pPr marL="282575" lvl="1" indent="-168275">
              <a:buFontTx/>
              <a:buChar char="•"/>
            </a:pPr>
            <a:r>
              <a:rPr lang="en-US" sz="2200" dirty="0" smtClean="0">
                <a:latin typeface="Segoe" pitchFamily="34" charset="0"/>
              </a:rPr>
              <a:t>how to add mass storage &amp; NIC drivers</a:t>
            </a:r>
          </a:p>
          <a:p>
            <a:pPr marL="282575" lvl="1" indent="-168275">
              <a:buFontTx/>
              <a:buChar char="•"/>
            </a:pPr>
            <a:endParaRPr lang="en-US" sz="2200" dirty="0" smtClean="0">
              <a:latin typeface="Segoe" pitchFamily="34" charset="0"/>
            </a:endParaRPr>
          </a:p>
          <a:p>
            <a:pPr marL="282575" lvl="1" indent="-168275">
              <a:buFontTx/>
              <a:buChar char="•"/>
            </a:pPr>
            <a:r>
              <a:rPr lang="en-US" sz="2200" dirty="0" smtClean="0">
                <a:latin typeface="Segoe" pitchFamily="34" charset="0"/>
              </a:rPr>
              <a:t>how to avoid common issues</a:t>
            </a:r>
          </a:p>
          <a:p>
            <a:pPr marL="282575" lvl="1" indent="-168275">
              <a:buFontTx/>
              <a:buChar char="•"/>
            </a:pPr>
            <a:endParaRPr lang="en-US" sz="2200" dirty="0" smtClean="0">
              <a:latin typeface="Segoe" pitchFamily="34" charset="0"/>
            </a:endParaRPr>
          </a:p>
          <a:p>
            <a:pPr marL="282575" lvl="1" indent="-168275">
              <a:buFontTx/>
              <a:buChar char="•"/>
            </a:pPr>
            <a:r>
              <a:rPr lang="en-US" sz="2200" dirty="0" smtClean="0">
                <a:latin typeface="Segoe" pitchFamily="34" charset="0"/>
              </a:rPr>
              <a:t>how to use Windows PE 2.0 (Vista) to preinstall</a:t>
            </a:r>
          </a:p>
          <a:p>
            <a:pPr marL="739775" lvl="2" indent="-168275"/>
            <a:endParaRPr lang="en-US" sz="1600" dirty="0" smtClean="0">
              <a:latin typeface="Segoe" pitchFamily="34" charset="0"/>
            </a:endParaRPr>
          </a:p>
          <a:p>
            <a:pPr marL="282575" lvl="1" indent="-168275">
              <a:buFontTx/>
              <a:buChar char="•"/>
            </a:pPr>
            <a:endParaRPr lang="en-US" sz="1600" dirty="0" smtClean="0">
              <a:latin typeface="Segoe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pt pag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3011" name="Picture 3" descr="WinSBS03R2_h_r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5638800"/>
            <a:ext cx="3810000" cy="623888"/>
          </a:xfrm>
          <a:prstGeom prst="rect">
            <a:avLst/>
          </a:prstGeom>
          <a:noFill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066800" y="2893874"/>
            <a:ext cx="7620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2575" lvl="1" indent="-168275" algn="ctr"/>
            <a:r>
              <a:rPr lang="en-US" sz="3600" dirty="0" smtClean="0">
                <a:latin typeface="Segoe" pitchFamily="34" charset="0"/>
              </a:rPr>
              <a:t>How to preinstall </a:t>
            </a:r>
          </a:p>
          <a:p>
            <a:pPr marL="282575" lvl="1" indent="-168275" algn="ctr"/>
            <a:r>
              <a:rPr lang="en-US" sz="3600" dirty="0" smtClean="0">
                <a:latin typeface="Segoe" pitchFamily="34" charset="0"/>
              </a:rPr>
              <a:t>Windows SBS 2003 R2 </a:t>
            </a:r>
          </a:p>
          <a:p>
            <a:pPr marL="282575" lvl="1" indent="-168275" algn="ctr"/>
            <a:r>
              <a:rPr lang="en-US" sz="3600" dirty="0" smtClean="0">
                <a:latin typeface="Segoe" pitchFamily="34" charset="0"/>
              </a:rPr>
              <a:t>using the OPK</a:t>
            </a:r>
          </a:p>
          <a:p>
            <a:pPr marL="0" lvl="1" algn="ctr"/>
            <a:endParaRPr lang="en-US" sz="3600" b="1" dirty="0">
              <a:latin typeface="Segoe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2" algn="l"/>
            <a:r>
              <a:rPr lang="en-US" sz="2400" dirty="0" smtClean="0">
                <a:latin typeface="Segoe" pitchFamily="34" charset="0"/>
              </a:rPr>
              <a:t>Phase 1: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The </a:t>
            </a:r>
            <a:r>
              <a:rPr lang="en-US" sz="2400" dirty="0" err="1" smtClean="0">
                <a:latin typeface="Segoe" pitchFamily="34" charset="0"/>
              </a:rPr>
              <a:t>preinstallation</a:t>
            </a:r>
            <a:r>
              <a:rPr lang="en-US" sz="2400" dirty="0" smtClean="0">
                <a:latin typeface="Segoe" pitchFamily="34" charset="0"/>
              </a:rPr>
              <a:t> phase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During this phase, the operating system is preinstalled.</a:t>
            </a:r>
          </a:p>
          <a:p>
            <a:pPr>
              <a:buFont typeface="Arial" pitchFamily="34" charset="0"/>
              <a:buChar char="•"/>
            </a:pPr>
            <a:endParaRPr lang="en-GB" sz="2000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Using the Windows </a:t>
            </a:r>
            <a:r>
              <a:rPr lang="en-GB" sz="2000" dirty="0" err="1" smtClean="0">
                <a:latin typeface="Segoe"/>
              </a:rPr>
              <a:t>Preinstallation</a:t>
            </a:r>
            <a:r>
              <a:rPr lang="en-GB" sz="2000" dirty="0" smtClean="0">
                <a:latin typeface="Segoe"/>
              </a:rPr>
              <a:t> Environment (</a:t>
            </a:r>
            <a:r>
              <a:rPr lang="en-GB" sz="2000" dirty="0" err="1" smtClean="0">
                <a:latin typeface="Segoe"/>
              </a:rPr>
              <a:t>WinPE</a:t>
            </a:r>
            <a:r>
              <a:rPr lang="en-GB" sz="2000" dirty="0" smtClean="0">
                <a:latin typeface="Segoe"/>
              </a:rPr>
              <a:t>)</a:t>
            </a:r>
          </a:p>
          <a:p>
            <a:r>
              <a:rPr lang="en-GB" sz="2000" dirty="0" smtClean="0">
                <a:latin typeface="Segoe"/>
              </a:rPr>
              <a:t>  branding information and 3rd party drivers or applications can be 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  preinstalled during the operating system installation process.</a:t>
            </a:r>
          </a:p>
          <a:p>
            <a:endParaRPr lang="en-GB" sz="2000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This method requires that you 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create an SBS configuration set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build the $OEM$ file structure</a:t>
            </a:r>
          </a:p>
          <a:p>
            <a:pPr lvl="1"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use Setup Manager in OEM mode to add branding  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   information, change any default settings, and add 3rd party 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   drivers and applications. </a:t>
            </a:r>
          </a:p>
          <a:p>
            <a:pPr lvl="1"/>
            <a:endParaRPr lang="en-GB" sz="2000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Phase 1 is performed on the technician computer.</a:t>
            </a: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2" algn="l"/>
            <a:r>
              <a:rPr lang="en-US" sz="2400" dirty="0" smtClean="0">
                <a:latin typeface="Segoe" pitchFamily="34" charset="0"/>
              </a:rPr>
              <a:t>Phase 2: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Installing SBS components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During this phase, Windows Small Business Server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2003 R2 components are manually installed on the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master computer.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Segoe"/>
              </a:rPr>
              <a:t> You must use the /OEM switch from a command prompt:</a:t>
            </a:r>
            <a:r>
              <a:rPr lang="en-GB" dirty="0" smtClean="0">
                <a:latin typeface="Segoe"/>
              </a:rPr>
              <a:t/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/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  </a:t>
            </a:r>
            <a:r>
              <a:rPr lang="en-GB" i="1" dirty="0" smtClean="0">
                <a:solidFill>
                  <a:srgbClr val="00B050"/>
                </a:solidFill>
                <a:latin typeface="Segoe"/>
              </a:rPr>
              <a:t>C:\SBS2003\CD1\SETUP\I386\SETUP.EXE /OEM 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This process is not fully automated. You will need to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accept the Default Values for all screens.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You need to change the source directories in the registry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first. 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SQL and ISA must be installed post-image</a:t>
            </a: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2" algn="l"/>
            <a:r>
              <a:rPr lang="en-US" sz="2400" dirty="0" smtClean="0">
                <a:latin typeface="Segoe" pitchFamily="34" charset="0"/>
              </a:rPr>
              <a:t>Phase 2: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Installing SBS components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7526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6" name="Picture 5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600200"/>
            <a:ext cx="7010400" cy="5257800"/>
          </a:xfrm>
          <a:prstGeom prst="rect">
            <a:avLst/>
          </a:prstGeom>
        </p:spPr>
      </p:pic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1905000" y="2586335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Segoe"/>
              </a:rPr>
              <a:t>1. Close this!!!</a:t>
            </a:r>
            <a:endParaRPr lang="en-US" sz="1400" dirty="0" smtClean="0">
              <a:latin typeface="Segoe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257800" y="251460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Segoe"/>
              </a:rPr>
              <a:t>Don’t touch! </a:t>
            </a:r>
            <a:r>
              <a:rPr lang="en-GB" dirty="0" smtClean="0">
                <a:solidFill>
                  <a:srgbClr val="FF0000"/>
                </a:solidFill>
                <a:latin typeface="Segoe"/>
                <a:sym typeface="Wingdings" pitchFamily="2" charset="2"/>
              </a:rPr>
              <a:t></a:t>
            </a:r>
            <a:endParaRPr lang="en-US" sz="1400" dirty="0" smtClean="0">
              <a:latin typeface="Segoe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600200" y="4655403"/>
            <a:ext cx="320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Segoe"/>
              </a:rPr>
              <a:t>2. Restart Setup in </a:t>
            </a:r>
            <a:br>
              <a:rPr lang="en-GB" dirty="0" smtClean="0">
                <a:solidFill>
                  <a:srgbClr val="FF0000"/>
                </a:solidFill>
                <a:latin typeface="Segoe"/>
              </a:rPr>
            </a:br>
            <a:r>
              <a:rPr lang="en-GB" dirty="0" smtClean="0">
                <a:solidFill>
                  <a:srgbClr val="FF0000"/>
                </a:solidFill>
                <a:latin typeface="Segoe"/>
              </a:rPr>
              <a:t>    OEM mode...</a:t>
            </a:r>
            <a:endParaRPr lang="en-US" sz="1400" dirty="0" smtClean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2" algn="l"/>
            <a:r>
              <a:rPr lang="en-US" sz="2400" dirty="0" smtClean="0">
                <a:latin typeface="Segoe" pitchFamily="34" charset="0"/>
              </a:rPr>
              <a:t>Phase 3: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Using </a:t>
            </a:r>
            <a:r>
              <a:rPr lang="en-US" sz="2400" dirty="0" err="1" smtClean="0">
                <a:latin typeface="Segoe" pitchFamily="34" charset="0"/>
              </a:rPr>
              <a:t>sysprep</a:t>
            </a:r>
            <a:r>
              <a:rPr lang="en-US" sz="2400" dirty="0" smtClean="0">
                <a:latin typeface="Segoe" pitchFamily="34" charset="0"/>
              </a:rPr>
              <a:t> to prepare the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master image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730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Once the SBS installation has completed and the “To Do 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List” is visible, Close the “To Do List” and the </a:t>
            </a:r>
            <a:r>
              <a:rPr lang="en-GB" dirty="0" err="1" smtClean="0">
                <a:latin typeface="Segoe"/>
              </a:rPr>
              <a:t>Sysprep</a:t>
            </a:r>
            <a:r>
              <a:rPr lang="en-GB" dirty="0" smtClean="0">
                <a:latin typeface="Segoe"/>
              </a:rPr>
              <a:t>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Dialog Box.</a:t>
            </a: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Open a command prompt Run </a:t>
            </a:r>
            <a:r>
              <a:rPr lang="en-GB" dirty="0" err="1" smtClean="0">
                <a:latin typeface="Segoe"/>
              </a:rPr>
              <a:t>sysprep</a:t>
            </a:r>
            <a:r>
              <a:rPr lang="en-GB" dirty="0" smtClean="0">
                <a:latin typeface="Segoe"/>
              </a:rPr>
              <a:t> by typing:</a:t>
            </a:r>
          </a:p>
          <a:p>
            <a:r>
              <a:rPr lang="en-GB" dirty="0" smtClean="0">
                <a:latin typeface="Segoe"/>
              </a:rPr>
              <a:t>    </a:t>
            </a:r>
          </a:p>
          <a:p>
            <a:r>
              <a:rPr lang="en-GB" dirty="0" smtClean="0">
                <a:latin typeface="Segoe"/>
              </a:rPr>
              <a:t>       </a:t>
            </a:r>
            <a:r>
              <a:rPr lang="en-GB" i="1" dirty="0" smtClean="0">
                <a:latin typeface="Segoe"/>
              </a:rPr>
              <a:t>  </a:t>
            </a:r>
            <a:r>
              <a:rPr lang="en-GB" i="1" dirty="0" smtClean="0">
                <a:solidFill>
                  <a:srgbClr val="00B050"/>
                </a:solidFill>
                <a:latin typeface="Segoe"/>
              </a:rPr>
              <a:t>C:\Sysprep\sysprep.exe –dc –reseal</a:t>
            </a: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Segoe"/>
              </a:rPr>
              <a:t> Using the -dc -reseal switches is absolutely   </a:t>
            </a:r>
            <a:br>
              <a:rPr lang="en-GB" dirty="0" smtClean="0">
                <a:solidFill>
                  <a:srgbClr val="FF0000"/>
                </a:solidFill>
                <a:latin typeface="Segoe"/>
              </a:rPr>
            </a:br>
            <a:r>
              <a:rPr lang="en-GB" dirty="0" smtClean="0">
                <a:solidFill>
                  <a:srgbClr val="FF0000"/>
                </a:solidFill>
                <a:latin typeface="Segoe"/>
              </a:rPr>
              <a:t>  necessary. </a:t>
            </a:r>
            <a:r>
              <a:rPr lang="en-GB" dirty="0" err="1" smtClean="0">
                <a:solidFill>
                  <a:srgbClr val="FF0000"/>
                </a:solidFill>
                <a:latin typeface="Segoe"/>
              </a:rPr>
              <a:t>Sysprep</a:t>
            </a:r>
            <a:r>
              <a:rPr lang="en-GB" dirty="0" smtClean="0">
                <a:solidFill>
                  <a:srgbClr val="FF0000"/>
                </a:solidFill>
                <a:latin typeface="Segoe"/>
              </a:rPr>
              <a:t> will not run correctly without the </a:t>
            </a:r>
            <a:br>
              <a:rPr lang="en-GB" dirty="0" smtClean="0">
                <a:solidFill>
                  <a:srgbClr val="FF0000"/>
                </a:solidFill>
                <a:latin typeface="Segoe"/>
              </a:rPr>
            </a:br>
            <a:r>
              <a:rPr lang="en-GB" dirty="0" smtClean="0">
                <a:solidFill>
                  <a:srgbClr val="FF0000"/>
                </a:solidFill>
                <a:latin typeface="Segoe"/>
              </a:rPr>
              <a:t>  switches.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solidFill>
                  <a:srgbClr val="FF0000"/>
                </a:solidFill>
                <a:latin typeface="Segoe"/>
              </a:rPr>
              <a:t> </a:t>
            </a:r>
            <a:r>
              <a:rPr lang="en-GB" dirty="0" err="1" smtClean="0">
                <a:solidFill>
                  <a:srgbClr val="FF0000"/>
                </a:solidFill>
                <a:latin typeface="Segoe"/>
              </a:rPr>
              <a:t>Sysprep</a:t>
            </a:r>
            <a:r>
              <a:rPr lang="en-GB" dirty="0" smtClean="0">
                <a:solidFill>
                  <a:srgbClr val="FF0000"/>
                </a:solidFill>
                <a:latin typeface="Segoe"/>
              </a:rPr>
              <a:t> must be run from a command prompt.</a:t>
            </a:r>
            <a:br>
              <a:rPr lang="en-GB" dirty="0" smtClean="0">
                <a:solidFill>
                  <a:srgbClr val="FF0000"/>
                </a:solidFill>
                <a:latin typeface="Segoe"/>
              </a:rPr>
            </a:br>
            <a:r>
              <a:rPr lang="en-GB" dirty="0" smtClean="0">
                <a:solidFill>
                  <a:srgbClr val="FF0000"/>
                </a:solidFill>
                <a:latin typeface="Segoe"/>
              </a:rPr>
              <a:t>  Don’t use the GUI dialog box to run it.</a:t>
            </a:r>
          </a:p>
          <a:p>
            <a:pPr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r>
              <a:rPr lang="en-GB" dirty="0" smtClean="0">
                <a:latin typeface="Segoe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2" algn="l"/>
            <a:r>
              <a:rPr lang="en-US" sz="2400" dirty="0" smtClean="0">
                <a:latin typeface="Segoe" pitchFamily="34" charset="0"/>
              </a:rPr>
              <a:t>Phase 3: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Using </a:t>
            </a:r>
            <a:r>
              <a:rPr lang="en-US" sz="2400" dirty="0" err="1" smtClean="0">
                <a:latin typeface="Segoe" pitchFamily="34" charset="0"/>
              </a:rPr>
              <a:t>sysprep</a:t>
            </a:r>
            <a:r>
              <a:rPr lang="en-US" sz="2400" dirty="0" smtClean="0">
                <a:latin typeface="Segoe" pitchFamily="34" charset="0"/>
              </a:rPr>
              <a:t> to prepare the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master image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6" name="Picture 5" descr="2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1600200"/>
            <a:ext cx="7010400" cy="5257800"/>
          </a:xfrm>
          <a:prstGeom prst="rect">
            <a:avLst/>
          </a:prstGeom>
        </p:spPr>
      </p:pic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5486400" y="594360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Segoe"/>
              </a:rPr>
              <a:t>1. Close this!</a:t>
            </a:r>
            <a:endParaRPr lang="en-US" sz="1400" dirty="0" smtClean="0">
              <a:latin typeface="Segoe"/>
            </a:endParaRP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5257800" y="3424535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Segoe"/>
              </a:rPr>
              <a:t>2. Close this!</a:t>
            </a:r>
            <a:endParaRPr lang="en-US" sz="1400" dirty="0" smtClean="0">
              <a:latin typeface="Segoe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066800" y="4267200"/>
            <a:ext cx="335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Segoe"/>
              </a:rPr>
              <a:t>3. Run </a:t>
            </a:r>
            <a:br>
              <a:rPr lang="en-GB" dirty="0" smtClean="0">
                <a:solidFill>
                  <a:srgbClr val="FF0000"/>
                </a:solidFill>
                <a:latin typeface="Segoe"/>
              </a:rPr>
            </a:br>
            <a:r>
              <a:rPr lang="en-GB" dirty="0" smtClean="0">
                <a:solidFill>
                  <a:srgbClr val="FF0000"/>
                </a:solidFill>
                <a:latin typeface="Segoe"/>
              </a:rPr>
              <a:t>    </a:t>
            </a:r>
            <a:r>
              <a:rPr lang="en-GB" dirty="0" err="1" smtClean="0">
                <a:solidFill>
                  <a:srgbClr val="FF0000"/>
                </a:solidFill>
                <a:latin typeface="Segoe"/>
              </a:rPr>
              <a:t>sysprep</a:t>
            </a:r>
            <a:r>
              <a:rPr lang="en-GB" dirty="0" smtClean="0">
                <a:solidFill>
                  <a:srgbClr val="FF0000"/>
                </a:solidFill>
                <a:latin typeface="Segoe"/>
              </a:rPr>
              <a:t> –dc -reseal</a:t>
            </a:r>
            <a:endParaRPr lang="en-US" sz="1400" dirty="0" smtClean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2" algn="l"/>
            <a:r>
              <a:rPr lang="en-US" sz="2400" dirty="0" smtClean="0">
                <a:latin typeface="Segoe" pitchFamily="34" charset="0"/>
              </a:rPr>
              <a:t>Phase 4: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Creating and using a </a:t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master image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pSp>
        <p:nvGrpSpPr>
          <p:cNvPr id="6" name="Group 903"/>
          <p:cNvGrpSpPr>
            <a:grpSpLocks/>
          </p:cNvGrpSpPr>
          <p:nvPr/>
        </p:nvGrpSpPr>
        <p:grpSpPr bwMode="auto">
          <a:xfrm flipH="1">
            <a:off x="931863" y="5105400"/>
            <a:ext cx="857250" cy="1384300"/>
            <a:chOff x="2760" y="481"/>
            <a:chExt cx="626" cy="1012"/>
          </a:xfrm>
        </p:grpSpPr>
        <p:sp>
          <p:nvSpPr>
            <p:cNvPr id="7" name="Freeform 904"/>
            <p:cNvSpPr>
              <a:spLocks/>
            </p:cNvSpPr>
            <p:nvPr/>
          </p:nvSpPr>
          <p:spPr bwMode="auto">
            <a:xfrm>
              <a:off x="2772" y="1234"/>
              <a:ext cx="604" cy="259"/>
            </a:xfrm>
            <a:custGeom>
              <a:avLst/>
              <a:gdLst/>
              <a:ahLst/>
              <a:cxnLst>
                <a:cxn ang="0">
                  <a:pos x="0" y="292"/>
                </a:cxn>
                <a:cxn ang="0">
                  <a:pos x="0" y="370"/>
                </a:cxn>
                <a:cxn ang="0">
                  <a:pos x="567" y="535"/>
                </a:cxn>
                <a:cxn ang="0">
                  <a:pos x="1251" y="92"/>
                </a:cxn>
                <a:cxn ang="0">
                  <a:pos x="1251" y="0"/>
                </a:cxn>
              </a:cxnLst>
              <a:rect l="0" t="0" r="r" b="b"/>
              <a:pathLst>
                <a:path w="1252" h="536">
                  <a:moveTo>
                    <a:pt x="0" y="292"/>
                  </a:moveTo>
                  <a:lnTo>
                    <a:pt x="0" y="370"/>
                  </a:lnTo>
                  <a:lnTo>
                    <a:pt x="567" y="535"/>
                  </a:lnTo>
                  <a:lnTo>
                    <a:pt x="1251" y="92"/>
                  </a:lnTo>
                  <a:lnTo>
                    <a:pt x="1251" y="0"/>
                  </a:lnTo>
                </a:path>
              </a:pathLst>
            </a:custGeom>
            <a:solidFill>
              <a:srgbClr val="969696"/>
            </a:solidFill>
            <a:ln w="31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8" name="Freeform 905"/>
            <p:cNvSpPr>
              <a:spLocks/>
            </p:cNvSpPr>
            <p:nvPr/>
          </p:nvSpPr>
          <p:spPr bwMode="auto">
            <a:xfrm>
              <a:off x="2762" y="481"/>
              <a:ext cx="623" cy="217"/>
            </a:xfrm>
            <a:custGeom>
              <a:avLst/>
              <a:gdLst/>
              <a:ahLst/>
              <a:cxnLst>
                <a:cxn ang="0">
                  <a:pos x="0" y="307"/>
                </a:cxn>
                <a:cxn ang="0">
                  <a:pos x="577" y="448"/>
                </a:cxn>
                <a:cxn ang="0">
                  <a:pos x="1290" y="127"/>
                </a:cxn>
                <a:cxn ang="0">
                  <a:pos x="727" y="0"/>
                </a:cxn>
                <a:cxn ang="0">
                  <a:pos x="0" y="307"/>
                </a:cxn>
              </a:cxnLst>
              <a:rect l="0" t="0" r="r" b="b"/>
              <a:pathLst>
                <a:path w="1291" h="449">
                  <a:moveTo>
                    <a:pt x="0" y="307"/>
                  </a:moveTo>
                  <a:lnTo>
                    <a:pt x="577" y="448"/>
                  </a:lnTo>
                  <a:lnTo>
                    <a:pt x="1290" y="127"/>
                  </a:lnTo>
                  <a:lnTo>
                    <a:pt x="727" y="0"/>
                  </a:lnTo>
                  <a:lnTo>
                    <a:pt x="0" y="307"/>
                  </a:lnTo>
                </a:path>
              </a:pathLst>
            </a:custGeom>
            <a:solidFill>
              <a:srgbClr val="FFFFFF"/>
            </a:solidFill>
            <a:ln w="31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9" name="Freeform 906"/>
            <p:cNvSpPr>
              <a:spLocks/>
            </p:cNvSpPr>
            <p:nvPr/>
          </p:nvSpPr>
          <p:spPr bwMode="auto">
            <a:xfrm>
              <a:off x="3034" y="541"/>
              <a:ext cx="352" cy="927"/>
            </a:xfrm>
            <a:custGeom>
              <a:avLst/>
              <a:gdLst/>
              <a:ahLst/>
              <a:cxnLst>
                <a:cxn ang="0">
                  <a:pos x="0" y="328"/>
                </a:cxn>
                <a:cxn ang="0">
                  <a:pos x="4" y="1915"/>
                </a:cxn>
                <a:cxn ang="0">
                  <a:pos x="728" y="1456"/>
                </a:cxn>
                <a:cxn ang="0">
                  <a:pos x="728" y="0"/>
                </a:cxn>
                <a:cxn ang="0">
                  <a:pos x="0" y="328"/>
                </a:cxn>
              </a:cxnLst>
              <a:rect l="0" t="0" r="r" b="b"/>
              <a:pathLst>
                <a:path w="729" h="1916">
                  <a:moveTo>
                    <a:pt x="0" y="328"/>
                  </a:moveTo>
                  <a:lnTo>
                    <a:pt x="4" y="1915"/>
                  </a:lnTo>
                  <a:lnTo>
                    <a:pt x="728" y="1456"/>
                  </a:lnTo>
                  <a:lnTo>
                    <a:pt x="728" y="0"/>
                  </a:lnTo>
                  <a:lnTo>
                    <a:pt x="0" y="328"/>
                  </a:lnTo>
                </a:path>
              </a:pathLst>
            </a:custGeom>
            <a:gradFill rotWithShape="0">
              <a:gsLst>
                <a:gs pos="0">
                  <a:srgbClr val="B2B2B2"/>
                </a:gs>
                <a:gs pos="100000">
                  <a:srgbClr val="B2B2B2">
                    <a:gamma/>
                    <a:tint val="34118"/>
                    <a:invGamma/>
                  </a:srgbClr>
                </a:gs>
              </a:gsLst>
              <a:path path="rect">
                <a:fillToRect l="100000" t="100000"/>
              </a:path>
            </a:gradFill>
            <a:ln w="31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0" name="Freeform 907"/>
            <p:cNvSpPr>
              <a:spLocks/>
            </p:cNvSpPr>
            <p:nvPr/>
          </p:nvSpPr>
          <p:spPr bwMode="auto">
            <a:xfrm>
              <a:off x="2760" y="629"/>
              <a:ext cx="278" cy="834"/>
            </a:xfrm>
            <a:custGeom>
              <a:avLst/>
              <a:gdLst/>
              <a:ahLst/>
              <a:cxnLst>
                <a:cxn ang="0">
                  <a:pos x="576" y="140"/>
                </a:cxn>
                <a:cxn ang="0">
                  <a:pos x="576" y="1727"/>
                </a:cxn>
                <a:cxn ang="0">
                  <a:pos x="0" y="1568"/>
                </a:cxn>
                <a:cxn ang="0">
                  <a:pos x="0" y="0"/>
                </a:cxn>
                <a:cxn ang="0">
                  <a:pos x="576" y="140"/>
                </a:cxn>
              </a:cxnLst>
              <a:rect l="0" t="0" r="r" b="b"/>
              <a:pathLst>
                <a:path w="577" h="1728">
                  <a:moveTo>
                    <a:pt x="576" y="140"/>
                  </a:moveTo>
                  <a:lnTo>
                    <a:pt x="576" y="1727"/>
                  </a:lnTo>
                  <a:lnTo>
                    <a:pt x="0" y="1568"/>
                  </a:lnTo>
                  <a:lnTo>
                    <a:pt x="0" y="0"/>
                  </a:lnTo>
                  <a:lnTo>
                    <a:pt x="576" y="140"/>
                  </a:lnTo>
                </a:path>
              </a:pathLst>
            </a:custGeom>
            <a:gradFill rotWithShape="0">
              <a:gsLst>
                <a:gs pos="0">
                  <a:srgbClr val="B2B2B2">
                    <a:gamma/>
                    <a:tint val="23529"/>
                    <a:invGamma/>
                  </a:srgbClr>
                </a:gs>
                <a:gs pos="100000">
                  <a:srgbClr val="B2B2B2"/>
                </a:gs>
              </a:gsLst>
              <a:lin ang="5400000" scaled="1"/>
            </a:gradFill>
            <a:ln w="31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1" name="Line 908"/>
            <p:cNvSpPr>
              <a:spLocks noChangeShapeType="1"/>
            </p:cNvSpPr>
            <p:nvPr/>
          </p:nvSpPr>
          <p:spPr bwMode="auto">
            <a:xfrm>
              <a:off x="2799" y="1331"/>
              <a:ext cx="192" cy="51"/>
            </a:xfrm>
            <a:prstGeom prst="line">
              <a:avLst/>
            </a:prstGeom>
            <a:noFill/>
            <a:ln w="6350">
              <a:solidFill>
                <a:srgbClr val="67676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2" name="Oval 909"/>
            <p:cNvSpPr>
              <a:spLocks noChangeArrowheads="1"/>
            </p:cNvSpPr>
            <p:nvPr/>
          </p:nvSpPr>
          <p:spPr bwMode="auto">
            <a:xfrm>
              <a:off x="2792" y="670"/>
              <a:ext cx="31" cy="17"/>
            </a:xfrm>
            <a:prstGeom prst="ellipse">
              <a:avLst/>
            </a:prstGeom>
            <a:solidFill>
              <a:srgbClr val="D60093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" name="Line 910"/>
            <p:cNvSpPr>
              <a:spLocks noChangeShapeType="1"/>
            </p:cNvSpPr>
            <p:nvPr/>
          </p:nvSpPr>
          <p:spPr bwMode="auto">
            <a:xfrm>
              <a:off x="2799" y="1293"/>
              <a:ext cx="192" cy="51"/>
            </a:xfrm>
            <a:prstGeom prst="line">
              <a:avLst/>
            </a:prstGeom>
            <a:noFill/>
            <a:ln w="6350">
              <a:solidFill>
                <a:srgbClr val="67676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" name="Line 911"/>
            <p:cNvSpPr>
              <a:spLocks noChangeShapeType="1"/>
            </p:cNvSpPr>
            <p:nvPr/>
          </p:nvSpPr>
          <p:spPr bwMode="auto">
            <a:xfrm>
              <a:off x="2799" y="1255"/>
              <a:ext cx="192" cy="52"/>
            </a:xfrm>
            <a:prstGeom prst="line">
              <a:avLst/>
            </a:prstGeom>
            <a:noFill/>
            <a:ln w="6350">
              <a:solidFill>
                <a:srgbClr val="67676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" name="Line 912"/>
            <p:cNvSpPr>
              <a:spLocks noChangeShapeType="1"/>
            </p:cNvSpPr>
            <p:nvPr/>
          </p:nvSpPr>
          <p:spPr bwMode="auto">
            <a:xfrm>
              <a:off x="2799" y="1218"/>
              <a:ext cx="192" cy="51"/>
            </a:xfrm>
            <a:prstGeom prst="line">
              <a:avLst/>
            </a:prstGeom>
            <a:noFill/>
            <a:ln w="6350">
              <a:solidFill>
                <a:srgbClr val="67676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6" name="Line 913"/>
            <p:cNvSpPr>
              <a:spLocks noChangeShapeType="1"/>
            </p:cNvSpPr>
            <p:nvPr/>
          </p:nvSpPr>
          <p:spPr bwMode="auto">
            <a:xfrm>
              <a:off x="2799" y="1179"/>
              <a:ext cx="192" cy="51"/>
            </a:xfrm>
            <a:prstGeom prst="line">
              <a:avLst/>
            </a:prstGeom>
            <a:noFill/>
            <a:ln w="6350">
              <a:solidFill>
                <a:srgbClr val="67676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7" name="Freeform 914"/>
            <p:cNvSpPr>
              <a:spLocks/>
            </p:cNvSpPr>
            <p:nvPr/>
          </p:nvSpPr>
          <p:spPr bwMode="auto">
            <a:xfrm>
              <a:off x="2802" y="815"/>
              <a:ext cx="190" cy="355"/>
            </a:xfrm>
            <a:custGeom>
              <a:avLst/>
              <a:gdLst/>
              <a:ahLst/>
              <a:cxnLst>
                <a:cxn ang="0">
                  <a:pos x="0" y="628"/>
                </a:cxn>
                <a:cxn ang="0">
                  <a:pos x="396" y="732"/>
                </a:cxn>
                <a:cxn ang="0">
                  <a:pos x="396" y="0"/>
                </a:cxn>
              </a:cxnLst>
              <a:rect l="0" t="0" r="r" b="b"/>
              <a:pathLst>
                <a:path w="397" h="733">
                  <a:moveTo>
                    <a:pt x="0" y="628"/>
                  </a:moveTo>
                  <a:lnTo>
                    <a:pt x="396" y="732"/>
                  </a:lnTo>
                  <a:lnTo>
                    <a:pt x="396" y="0"/>
                  </a:lnTo>
                </a:path>
              </a:pathLst>
            </a:custGeom>
            <a:noFill/>
            <a:ln w="3175" cap="rnd" cmpd="sng">
              <a:solidFill>
                <a:srgbClr val="67676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8" name="Freeform 915"/>
            <p:cNvSpPr>
              <a:spLocks/>
            </p:cNvSpPr>
            <p:nvPr/>
          </p:nvSpPr>
          <p:spPr bwMode="auto">
            <a:xfrm>
              <a:off x="2782" y="745"/>
              <a:ext cx="218" cy="618"/>
            </a:xfrm>
            <a:custGeom>
              <a:avLst/>
              <a:gdLst/>
              <a:ahLst/>
              <a:cxnLst>
                <a:cxn ang="0">
                  <a:pos x="452" y="105"/>
                </a:cxn>
                <a:cxn ang="0">
                  <a:pos x="0" y="0"/>
                </a:cxn>
                <a:cxn ang="0">
                  <a:pos x="0" y="1277"/>
                </a:cxn>
              </a:cxnLst>
              <a:rect l="0" t="0" r="r" b="b"/>
              <a:pathLst>
                <a:path w="453" h="1278">
                  <a:moveTo>
                    <a:pt x="452" y="105"/>
                  </a:moveTo>
                  <a:lnTo>
                    <a:pt x="0" y="0"/>
                  </a:lnTo>
                  <a:lnTo>
                    <a:pt x="0" y="1277"/>
                  </a:lnTo>
                </a:path>
              </a:pathLst>
            </a:custGeom>
            <a:noFill/>
            <a:ln w="6350" cap="rnd" cmpd="sng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9" name="Freeform 916"/>
            <p:cNvSpPr>
              <a:spLocks/>
            </p:cNvSpPr>
            <p:nvPr/>
          </p:nvSpPr>
          <p:spPr bwMode="auto">
            <a:xfrm>
              <a:off x="2796" y="768"/>
              <a:ext cx="194" cy="352"/>
            </a:xfrm>
            <a:custGeom>
              <a:avLst/>
              <a:gdLst/>
              <a:ahLst/>
              <a:cxnLst>
                <a:cxn ang="0">
                  <a:pos x="401" y="96"/>
                </a:cxn>
                <a:cxn ang="0">
                  <a:pos x="0" y="0"/>
                </a:cxn>
                <a:cxn ang="0">
                  <a:pos x="0" y="725"/>
                </a:cxn>
              </a:cxnLst>
              <a:rect l="0" t="0" r="r" b="b"/>
              <a:pathLst>
                <a:path w="402" h="726">
                  <a:moveTo>
                    <a:pt x="401" y="96"/>
                  </a:moveTo>
                  <a:lnTo>
                    <a:pt x="0" y="0"/>
                  </a:lnTo>
                  <a:lnTo>
                    <a:pt x="0" y="725"/>
                  </a:lnTo>
                </a:path>
              </a:pathLst>
            </a:custGeom>
            <a:noFill/>
            <a:ln w="3175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0" name="Line 917"/>
            <p:cNvSpPr>
              <a:spLocks noChangeShapeType="1"/>
            </p:cNvSpPr>
            <p:nvPr/>
          </p:nvSpPr>
          <p:spPr bwMode="auto">
            <a:xfrm>
              <a:off x="2797" y="849"/>
              <a:ext cx="187" cy="43"/>
            </a:xfrm>
            <a:prstGeom prst="line">
              <a:avLst/>
            </a:prstGeom>
            <a:noFill/>
            <a:ln w="3175">
              <a:solidFill>
                <a:srgbClr val="67676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1" name="Line 918"/>
            <p:cNvSpPr>
              <a:spLocks noChangeShapeType="1"/>
            </p:cNvSpPr>
            <p:nvPr/>
          </p:nvSpPr>
          <p:spPr bwMode="auto">
            <a:xfrm>
              <a:off x="2797" y="924"/>
              <a:ext cx="189" cy="43"/>
            </a:xfrm>
            <a:prstGeom prst="line">
              <a:avLst/>
            </a:prstGeom>
            <a:noFill/>
            <a:ln w="3175">
              <a:solidFill>
                <a:srgbClr val="67676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2" name="Line 919"/>
            <p:cNvSpPr>
              <a:spLocks noChangeShapeType="1"/>
            </p:cNvSpPr>
            <p:nvPr/>
          </p:nvSpPr>
          <p:spPr bwMode="auto">
            <a:xfrm>
              <a:off x="2797" y="1017"/>
              <a:ext cx="180" cy="43"/>
            </a:xfrm>
            <a:prstGeom prst="line">
              <a:avLst/>
            </a:prstGeom>
            <a:noFill/>
            <a:ln w="3175">
              <a:solidFill>
                <a:srgbClr val="676767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3" name="Freeform 920"/>
            <p:cNvSpPr>
              <a:spLocks/>
            </p:cNvSpPr>
            <p:nvPr/>
          </p:nvSpPr>
          <p:spPr bwMode="auto">
            <a:xfrm>
              <a:off x="2853" y="812"/>
              <a:ext cx="74" cy="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8"/>
                </a:cxn>
                <a:cxn ang="0">
                  <a:pos x="151" y="81"/>
                </a:cxn>
                <a:cxn ang="0">
                  <a:pos x="151" y="33"/>
                </a:cxn>
                <a:cxn ang="0">
                  <a:pos x="0" y="0"/>
                </a:cxn>
              </a:cxnLst>
              <a:rect l="0" t="0" r="r" b="b"/>
              <a:pathLst>
                <a:path w="152" h="82">
                  <a:moveTo>
                    <a:pt x="0" y="0"/>
                  </a:moveTo>
                  <a:lnTo>
                    <a:pt x="0" y="48"/>
                  </a:lnTo>
                  <a:lnTo>
                    <a:pt x="151" y="81"/>
                  </a:lnTo>
                  <a:lnTo>
                    <a:pt x="151" y="33"/>
                  </a:lnTo>
                  <a:lnTo>
                    <a:pt x="0" y="0"/>
                  </a:lnTo>
                </a:path>
              </a:pathLst>
            </a:custGeom>
            <a:solidFill>
              <a:srgbClr val="A9A9A9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4" name="Line 921"/>
            <p:cNvSpPr>
              <a:spLocks noChangeShapeType="1"/>
            </p:cNvSpPr>
            <p:nvPr/>
          </p:nvSpPr>
          <p:spPr bwMode="auto">
            <a:xfrm>
              <a:off x="2824" y="818"/>
              <a:ext cx="138" cy="30"/>
            </a:xfrm>
            <a:prstGeom prst="line">
              <a:avLst/>
            </a:prstGeom>
            <a:noFill/>
            <a:ln w="6350">
              <a:solidFill>
                <a:srgbClr val="91919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5" name="Freeform 922"/>
            <p:cNvSpPr>
              <a:spLocks/>
            </p:cNvSpPr>
            <p:nvPr/>
          </p:nvSpPr>
          <p:spPr bwMode="auto">
            <a:xfrm>
              <a:off x="2810" y="955"/>
              <a:ext cx="167" cy="75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0"/>
                </a:cxn>
                <a:cxn ang="0">
                  <a:pos x="350" y="93"/>
                </a:cxn>
                <a:cxn ang="0">
                  <a:pos x="350" y="182"/>
                </a:cxn>
                <a:cxn ang="0">
                  <a:pos x="0" y="85"/>
                </a:cxn>
              </a:cxnLst>
              <a:rect l="0" t="0" r="r" b="b"/>
              <a:pathLst>
                <a:path w="351" h="183">
                  <a:moveTo>
                    <a:pt x="0" y="85"/>
                  </a:moveTo>
                  <a:lnTo>
                    <a:pt x="0" y="0"/>
                  </a:lnTo>
                  <a:lnTo>
                    <a:pt x="350" y="93"/>
                  </a:lnTo>
                  <a:lnTo>
                    <a:pt x="350" y="182"/>
                  </a:lnTo>
                  <a:lnTo>
                    <a:pt x="0" y="85"/>
                  </a:lnTo>
                </a:path>
              </a:pathLst>
            </a:custGeom>
            <a:solidFill>
              <a:srgbClr val="B2B2B2"/>
            </a:solidFill>
            <a:ln w="3175" cap="rnd" cmpd="sng">
              <a:solidFill>
                <a:srgbClr val="67676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6" name="Freeform 923"/>
            <p:cNvSpPr>
              <a:spLocks/>
            </p:cNvSpPr>
            <p:nvPr/>
          </p:nvSpPr>
          <p:spPr bwMode="auto">
            <a:xfrm>
              <a:off x="2810" y="1048"/>
              <a:ext cx="167" cy="83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0"/>
                </a:cxn>
                <a:cxn ang="0">
                  <a:pos x="350" y="93"/>
                </a:cxn>
                <a:cxn ang="0">
                  <a:pos x="350" y="181"/>
                </a:cxn>
                <a:cxn ang="0">
                  <a:pos x="0" y="85"/>
                </a:cxn>
              </a:cxnLst>
              <a:rect l="0" t="0" r="r" b="b"/>
              <a:pathLst>
                <a:path w="351" h="182">
                  <a:moveTo>
                    <a:pt x="0" y="85"/>
                  </a:moveTo>
                  <a:lnTo>
                    <a:pt x="0" y="0"/>
                  </a:lnTo>
                  <a:lnTo>
                    <a:pt x="350" y="93"/>
                  </a:lnTo>
                  <a:lnTo>
                    <a:pt x="350" y="181"/>
                  </a:lnTo>
                  <a:lnTo>
                    <a:pt x="0" y="85"/>
                  </a:lnTo>
                </a:path>
              </a:pathLst>
            </a:custGeom>
            <a:solidFill>
              <a:srgbClr val="B2B2B2"/>
            </a:solidFill>
            <a:ln w="3175" cap="rnd" cmpd="sng">
              <a:solidFill>
                <a:srgbClr val="67676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7" name="Freeform 924"/>
            <p:cNvSpPr>
              <a:spLocks/>
            </p:cNvSpPr>
            <p:nvPr/>
          </p:nvSpPr>
          <p:spPr bwMode="auto">
            <a:xfrm>
              <a:off x="2807" y="871"/>
              <a:ext cx="170" cy="77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0"/>
                </a:cxn>
                <a:cxn ang="0">
                  <a:pos x="350" y="93"/>
                </a:cxn>
                <a:cxn ang="0">
                  <a:pos x="350" y="181"/>
                </a:cxn>
                <a:cxn ang="0">
                  <a:pos x="0" y="85"/>
                </a:cxn>
              </a:cxnLst>
              <a:rect l="0" t="0" r="r" b="b"/>
              <a:pathLst>
                <a:path w="351" h="182">
                  <a:moveTo>
                    <a:pt x="0" y="85"/>
                  </a:moveTo>
                  <a:lnTo>
                    <a:pt x="0" y="0"/>
                  </a:lnTo>
                  <a:lnTo>
                    <a:pt x="350" y="93"/>
                  </a:lnTo>
                  <a:lnTo>
                    <a:pt x="350" y="181"/>
                  </a:lnTo>
                  <a:lnTo>
                    <a:pt x="0" y="85"/>
                  </a:lnTo>
                </a:path>
              </a:pathLst>
            </a:custGeom>
            <a:solidFill>
              <a:srgbClr val="B2B2B2"/>
            </a:solidFill>
            <a:ln w="3175" cap="rnd" cmpd="sng">
              <a:solidFill>
                <a:srgbClr val="67676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8" name="Line 925"/>
            <p:cNvSpPr>
              <a:spLocks noChangeShapeType="1"/>
            </p:cNvSpPr>
            <p:nvPr/>
          </p:nvSpPr>
          <p:spPr bwMode="auto">
            <a:xfrm flipH="1" flipV="1">
              <a:off x="2929" y="918"/>
              <a:ext cx="33" cy="8"/>
            </a:xfrm>
            <a:prstGeom prst="line">
              <a:avLst/>
            </a:prstGeom>
            <a:noFill/>
            <a:ln w="952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 tIns="27432" bIns="27432" anchor="ctr">
              <a:spAutoFit/>
            </a:bodyPr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29" name="Line 926"/>
            <p:cNvSpPr>
              <a:spLocks noChangeShapeType="1"/>
            </p:cNvSpPr>
            <p:nvPr/>
          </p:nvSpPr>
          <p:spPr bwMode="auto">
            <a:xfrm flipH="1" flipV="1">
              <a:off x="2929" y="1000"/>
              <a:ext cx="33" cy="7"/>
            </a:xfrm>
            <a:prstGeom prst="line">
              <a:avLst/>
            </a:prstGeom>
            <a:noFill/>
            <a:ln w="952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 tIns="27432" bIns="27432" anchor="ctr">
              <a:spAutoFit/>
            </a:bodyPr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30" name="Line 927"/>
            <p:cNvSpPr>
              <a:spLocks noChangeShapeType="1"/>
            </p:cNvSpPr>
            <p:nvPr/>
          </p:nvSpPr>
          <p:spPr bwMode="auto">
            <a:xfrm flipH="1" flipV="1">
              <a:off x="2929" y="1099"/>
              <a:ext cx="33" cy="8"/>
            </a:xfrm>
            <a:prstGeom prst="line">
              <a:avLst/>
            </a:prstGeom>
            <a:noFill/>
            <a:ln w="952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 wrap="none" tIns="27432" bIns="27432" anchor="ctr">
              <a:spAutoFit/>
            </a:bodyPr>
            <a:lstStyle/>
            <a:p>
              <a:endParaRPr lang="en-GB">
                <a:latin typeface="Segoe"/>
              </a:endParaRPr>
            </a:p>
          </p:txBody>
        </p:sp>
      </p:grpSp>
      <p:sp>
        <p:nvSpPr>
          <p:cNvPr id="31" name="Text Box 352"/>
          <p:cNvSpPr txBox="1">
            <a:spLocks noChangeArrowheads="1"/>
          </p:cNvSpPr>
          <p:nvPr/>
        </p:nvSpPr>
        <p:spPr bwMode="auto">
          <a:xfrm>
            <a:off x="1066800" y="3835822"/>
            <a:ext cx="1511300" cy="126957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85000"/>
              </a:lnSpc>
            </a:pPr>
            <a:r>
              <a:rPr lang="en-US" sz="1800" dirty="0">
                <a:latin typeface="Segoe"/>
              </a:rPr>
              <a:t>Run </a:t>
            </a:r>
            <a:r>
              <a:rPr lang="en-US" sz="1800" dirty="0" err="1">
                <a:latin typeface="Segoe"/>
              </a:rPr>
              <a:t>Sysprep</a:t>
            </a:r>
            <a:r>
              <a:rPr lang="en-US" sz="1800" dirty="0">
                <a:latin typeface="Segoe"/>
              </a:rPr>
              <a:t> – Reseal –DC and create an image</a:t>
            </a:r>
          </a:p>
        </p:txBody>
      </p:sp>
      <p:sp>
        <p:nvSpPr>
          <p:cNvPr id="32" name="Text Box 362"/>
          <p:cNvSpPr txBox="1">
            <a:spLocks noChangeArrowheads="1"/>
          </p:cNvSpPr>
          <p:nvPr/>
        </p:nvSpPr>
        <p:spPr bwMode="auto">
          <a:xfrm>
            <a:off x="1738313" y="4429125"/>
            <a:ext cx="387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endParaRPr lang="en-US" sz="1800">
              <a:latin typeface="Segoe"/>
            </a:endParaRPr>
          </a:p>
        </p:txBody>
      </p:sp>
      <p:sp>
        <p:nvSpPr>
          <p:cNvPr id="33" name="Text Box 363"/>
          <p:cNvSpPr txBox="1">
            <a:spLocks noChangeArrowheads="1"/>
          </p:cNvSpPr>
          <p:nvPr/>
        </p:nvSpPr>
        <p:spPr bwMode="auto">
          <a:xfrm>
            <a:off x="152400" y="2886670"/>
            <a:ext cx="279241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1800" dirty="0">
                <a:latin typeface="Segoe"/>
              </a:rPr>
              <a:t>Small Business Server </a:t>
            </a:r>
            <a:r>
              <a:rPr lang="en-US" sz="1800" dirty="0" smtClean="0">
                <a:latin typeface="Segoe"/>
              </a:rPr>
              <a:t>2003 </a:t>
            </a:r>
            <a:r>
              <a:rPr lang="en-US" sz="1800" dirty="0">
                <a:latin typeface="Segoe"/>
              </a:rPr>
              <a:t>is fully installed and configured</a:t>
            </a:r>
          </a:p>
        </p:txBody>
      </p:sp>
      <p:sp>
        <p:nvSpPr>
          <p:cNvPr id="34" name="Text Box 405"/>
          <p:cNvSpPr txBox="1">
            <a:spLocks noChangeArrowheads="1"/>
          </p:cNvSpPr>
          <p:nvPr/>
        </p:nvSpPr>
        <p:spPr bwMode="auto">
          <a:xfrm>
            <a:off x="457200" y="6519446"/>
            <a:ext cx="8229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1600" dirty="0" smtClean="0">
                <a:latin typeface="Segoe"/>
              </a:rPr>
              <a:t>Reminder</a:t>
            </a:r>
            <a:r>
              <a:rPr lang="en-US" sz="1600" dirty="0">
                <a:latin typeface="Segoe"/>
              </a:rPr>
              <a:t>:  ISA and SQL included in SBS Premium need to be installed on-site.</a:t>
            </a:r>
          </a:p>
        </p:txBody>
      </p:sp>
      <p:sp>
        <p:nvSpPr>
          <p:cNvPr id="35" name="Text Box 463"/>
          <p:cNvSpPr txBox="1">
            <a:spLocks noChangeArrowheads="1"/>
          </p:cNvSpPr>
          <p:nvPr/>
        </p:nvSpPr>
        <p:spPr bwMode="auto">
          <a:xfrm>
            <a:off x="1752600" y="5251450"/>
            <a:ext cx="18367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/>
            <a:r>
              <a:rPr lang="en-US" sz="1800">
                <a:latin typeface="Segoe"/>
              </a:rPr>
              <a:t>Deploy the SBS 2003 image to new Servers</a:t>
            </a:r>
          </a:p>
        </p:txBody>
      </p:sp>
      <p:sp>
        <p:nvSpPr>
          <p:cNvPr id="36" name="Rectangle 646"/>
          <p:cNvSpPr>
            <a:spLocks noChangeArrowheads="1"/>
          </p:cNvSpPr>
          <p:nvPr/>
        </p:nvSpPr>
        <p:spPr bwMode="auto">
          <a:xfrm>
            <a:off x="3276600" y="1600200"/>
            <a:ext cx="5562599" cy="28432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tIns="27432" bIns="27432" anchor="ctr"/>
          <a:lstStyle/>
          <a:p>
            <a:pPr marL="228600" indent="-228600" eaLnBrk="0" hangingPunct="0">
              <a:lnSpc>
                <a:spcPct val="90000"/>
              </a:lnSpc>
              <a:spcBef>
                <a:spcPct val="60000"/>
              </a:spcBef>
              <a:buClr>
                <a:schemeClr val="bg1"/>
              </a:buClr>
              <a:buSzPct val="70000"/>
              <a:buFont typeface="Wingdings" pitchFamily="2" charset="2"/>
              <a:buChar char="n"/>
            </a:pPr>
            <a:r>
              <a:rPr lang="en-US" sz="1800" dirty="0">
                <a:solidFill>
                  <a:schemeClr val="bg1"/>
                </a:solidFill>
                <a:latin typeface="Segoe"/>
              </a:rPr>
              <a:t>An image is based on the master computer preinstalled with SBS 2003 including all SBS applications</a:t>
            </a:r>
          </a:p>
          <a:p>
            <a:pPr marL="228600" indent="-228600" eaLnBrk="0" hangingPunct="0">
              <a:lnSpc>
                <a:spcPct val="90000"/>
              </a:lnSpc>
              <a:spcBef>
                <a:spcPct val="60000"/>
              </a:spcBef>
              <a:buClr>
                <a:schemeClr val="bg1"/>
              </a:buClr>
              <a:buSzPct val="70000"/>
              <a:buFont typeface="Wingdings" pitchFamily="2" charset="2"/>
              <a:buChar char="n"/>
            </a:pPr>
            <a:r>
              <a:rPr lang="en-US" sz="1800" dirty="0">
                <a:solidFill>
                  <a:schemeClr val="bg1"/>
                </a:solidFill>
                <a:latin typeface="Segoe"/>
              </a:rPr>
              <a:t>Use a third-party disk imaging </a:t>
            </a:r>
            <a:r>
              <a:rPr lang="en-US" sz="1800" dirty="0" smtClean="0">
                <a:solidFill>
                  <a:schemeClr val="bg1"/>
                </a:solidFill>
                <a:latin typeface="Segoe"/>
              </a:rPr>
              <a:t>application, hard </a:t>
            </a:r>
            <a:r>
              <a:rPr lang="en-US" sz="1800" dirty="0">
                <a:solidFill>
                  <a:schemeClr val="bg1"/>
                </a:solidFill>
                <a:latin typeface="Segoe"/>
              </a:rPr>
              <a:t>drive disk </a:t>
            </a:r>
            <a:r>
              <a:rPr lang="en-US" sz="1800" dirty="0" smtClean="0">
                <a:solidFill>
                  <a:schemeClr val="bg1"/>
                </a:solidFill>
                <a:latin typeface="Segoe"/>
              </a:rPr>
              <a:t>duplicator or </a:t>
            </a:r>
            <a:r>
              <a:rPr lang="en-US" sz="1800" dirty="0" err="1" smtClean="0">
                <a:solidFill>
                  <a:schemeClr val="bg1"/>
                </a:solidFill>
                <a:latin typeface="Segoe"/>
              </a:rPr>
              <a:t>imagex</a:t>
            </a:r>
            <a:r>
              <a:rPr lang="en-US" sz="1800" dirty="0" smtClean="0">
                <a:solidFill>
                  <a:schemeClr val="bg1"/>
                </a:solidFill>
                <a:latin typeface="Segoe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Segoe"/>
              </a:rPr>
              <a:t>to create and restore an image of Small Business Server 2003</a:t>
            </a:r>
          </a:p>
          <a:p>
            <a:pPr marL="228600" indent="-228600" eaLnBrk="0" hangingPunct="0">
              <a:lnSpc>
                <a:spcPct val="90000"/>
              </a:lnSpc>
              <a:spcBef>
                <a:spcPct val="60000"/>
              </a:spcBef>
              <a:buClr>
                <a:schemeClr val="bg1"/>
              </a:buClr>
              <a:buSzPct val="70000"/>
              <a:buFont typeface="Wingdings" pitchFamily="2" charset="2"/>
              <a:buChar char="n"/>
            </a:pPr>
            <a:r>
              <a:rPr lang="en-US" sz="1800" dirty="0">
                <a:solidFill>
                  <a:schemeClr val="bg1"/>
                </a:solidFill>
                <a:latin typeface="Segoe"/>
              </a:rPr>
              <a:t>Destination Computers must have the same hardware abstraction layer (HAL) as the master computer</a:t>
            </a:r>
          </a:p>
        </p:txBody>
      </p:sp>
      <p:sp>
        <p:nvSpPr>
          <p:cNvPr id="37" name="Text Box 733"/>
          <p:cNvSpPr txBox="1">
            <a:spLocks noChangeArrowheads="1"/>
          </p:cNvSpPr>
          <p:nvPr/>
        </p:nvSpPr>
        <p:spPr bwMode="auto">
          <a:xfrm>
            <a:off x="5857112" y="4390072"/>
            <a:ext cx="267252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 eaLnBrk="0" hangingPunct="0"/>
            <a:r>
              <a:rPr lang="en-US" sz="1800" dirty="0">
                <a:latin typeface="Segoe"/>
              </a:rPr>
              <a:t>Reseller goes on-site to </a:t>
            </a:r>
          </a:p>
          <a:p>
            <a:pPr algn="r" eaLnBrk="0" hangingPunct="0"/>
            <a:r>
              <a:rPr lang="en-US" sz="1800" dirty="0">
                <a:latin typeface="Segoe"/>
              </a:rPr>
              <a:t>manually perform</a:t>
            </a:r>
          </a:p>
          <a:p>
            <a:pPr algn="r" eaLnBrk="0" hangingPunct="0"/>
            <a:r>
              <a:rPr lang="en-US" sz="1800" dirty="0">
                <a:latin typeface="Segoe"/>
              </a:rPr>
              <a:t>Mini Setup and </a:t>
            </a:r>
          </a:p>
          <a:p>
            <a:pPr algn="r" eaLnBrk="0" hangingPunct="0"/>
            <a:r>
              <a:rPr lang="en-US" sz="1800" dirty="0" smtClean="0">
                <a:latin typeface="Segoe"/>
              </a:rPr>
              <a:t>complete </a:t>
            </a:r>
            <a:r>
              <a:rPr lang="en-US" sz="1800" dirty="0">
                <a:latin typeface="Segoe"/>
              </a:rPr>
              <a:t>“To Do” </a:t>
            </a:r>
            <a:r>
              <a:rPr lang="en-US" sz="1800" dirty="0" smtClean="0">
                <a:latin typeface="Segoe"/>
              </a:rPr>
              <a:t>List</a:t>
            </a:r>
          </a:p>
          <a:p>
            <a:pPr algn="ctr" eaLnBrk="0" hangingPunct="0"/>
            <a:r>
              <a:rPr lang="en-US" sz="1800" dirty="0" smtClean="0">
                <a:solidFill>
                  <a:srgbClr val="00B050"/>
                </a:solidFill>
                <a:latin typeface="Segoe"/>
              </a:rPr>
              <a:t>OR</a:t>
            </a:r>
            <a:endParaRPr lang="en-US" sz="1800" dirty="0">
              <a:solidFill>
                <a:srgbClr val="00B050"/>
              </a:solidFill>
              <a:latin typeface="Segoe"/>
            </a:endParaRPr>
          </a:p>
        </p:txBody>
      </p:sp>
      <p:grpSp>
        <p:nvGrpSpPr>
          <p:cNvPr id="38" name="Group 856"/>
          <p:cNvGrpSpPr>
            <a:grpSpLocks/>
          </p:cNvGrpSpPr>
          <p:nvPr/>
        </p:nvGrpSpPr>
        <p:grpSpPr bwMode="auto">
          <a:xfrm>
            <a:off x="1447800" y="1870075"/>
            <a:ext cx="1322388" cy="784225"/>
            <a:chOff x="1171" y="1212"/>
            <a:chExt cx="833" cy="494"/>
          </a:xfrm>
        </p:grpSpPr>
        <p:pic>
          <p:nvPicPr>
            <p:cNvPr id="39" name="Picture 772" descr="CdDvdMedi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71" y="1212"/>
              <a:ext cx="593" cy="295"/>
            </a:xfrm>
            <a:prstGeom prst="rect">
              <a:avLst/>
            </a:prstGeom>
            <a:noFill/>
          </p:spPr>
        </p:pic>
        <p:pic>
          <p:nvPicPr>
            <p:cNvPr id="40" name="Picture 855" descr="database_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42" y="1392"/>
              <a:ext cx="562" cy="314"/>
            </a:xfrm>
            <a:prstGeom prst="rect">
              <a:avLst/>
            </a:prstGeom>
            <a:noFill/>
          </p:spPr>
        </p:pic>
        <p:grpSp>
          <p:nvGrpSpPr>
            <p:cNvPr id="41" name="Group 814"/>
            <p:cNvGrpSpPr>
              <a:grpSpLocks/>
            </p:cNvGrpSpPr>
            <p:nvPr/>
          </p:nvGrpSpPr>
          <p:grpSpPr bwMode="auto">
            <a:xfrm>
              <a:off x="1544" y="1244"/>
              <a:ext cx="357" cy="344"/>
              <a:chOff x="800" y="3248"/>
              <a:chExt cx="310" cy="257"/>
            </a:xfrm>
          </p:grpSpPr>
          <p:sp>
            <p:nvSpPr>
              <p:cNvPr id="42" name="Freeform 815"/>
              <p:cNvSpPr>
                <a:spLocks/>
              </p:cNvSpPr>
              <p:nvPr/>
            </p:nvSpPr>
            <p:spPr bwMode="auto">
              <a:xfrm>
                <a:off x="953" y="3365"/>
                <a:ext cx="53" cy="95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52" y="77"/>
                  </a:cxn>
                  <a:cxn ang="0">
                    <a:pos x="43" y="78"/>
                  </a:cxn>
                  <a:cxn ang="0">
                    <a:pos x="34" y="80"/>
                  </a:cxn>
                  <a:cxn ang="0">
                    <a:pos x="23" y="84"/>
                  </a:cxn>
                  <a:cxn ang="0">
                    <a:pos x="14" y="87"/>
                  </a:cxn>
                  <a:cxn ang="0">
                    <a:pos x="8" y="90"/>
                  </a:cxn>
                  <a:cxn ang="0">
                    <a:pos x="0" y="94"/>
                  </a:cxn>
                  <a:cxn ang="0">
                    <a:pos x="0" y="17"/>
                  </a:cxn>
                  <a:cxn ang="0">
                    <a:pos x="8" y="12"/>
                  </a:cxn>
                  <a:cxn ang="0">
                    <a:pos x="19" y="9"/>
                  </a:cxn>
                  <a:cxn ang="0">
                    <a:pos x="27" y="6"/>
                  </a:cxn>
                  <a:cxn ang="0">
                    <a:pos x="38" y="2"/>
                  </a:cxn>
                  <a:cxn ang="0">
                    <a:pos x="47" y="1"/>
                  </a:cxn>
                  <a:cxn ang="0">
                    <a:pos x="52" y="0"/>
                  </a:cxn>
                </a:cxnLst>
                <a:rect l="0" t="0" r="r" b="b"/>
                <a:pathLst>
                  <a:path w="53" h="95">
                    <a:moveTo>
                      <a:pt x="52" y="0"/>
                    </a:moveTo>
                    <a:lnTo>
                      <a:pt x="52" y="77"/>
                    </a:lnTo>
                    <a:lnTo>
                      <a:pt x="43" y="78"/>
                    </a:lnTo>
                    <a:lnTo>
                      <a:pt x="34" y="80"/>
                    </a:lnTo>
                    <a:lnTo>
                      <a:pt x="23" y="84"/>
                    </a:lnTo>
                    <a:lnTo>
                      <a:pt x="14" y="87"/>
                    </a:lnTo>
                    <a:lnTo>
                      <a:pt x="8" y="90"/>
                    </a:lnTo>
                    <a:lnTo>
                      <a:pt x="0" y="94"/>
                    </a:lnTo>
                    <a:lnTo>
                      <a:pt x="0" y="17"/>
                    </a:lnTo>
                    <a:lnTo>
                      <a:pt x="8" y="12"/>
                    </a:lnTo>
                    <a:lnTo>
                      <a:pt x="19" y="9"/>
                    </a:lnTo>
                    <a:lnTo>
                      <a:pt x="27" y="6"/>
                    </a:lnTo>
                    <a:lnTo>
                      <a:pt x="38" y="2"/>
                    </a:lnTo>
                    <a:lnTo>
                      <a:pt x="47" y="1"/>
                    </a:lnTo>
                    <a:lnTo>
                      <a:pt x="52" y="0"/>
                    </a:lnTo>
                  </a:path>
                </a:pathLst>
              </a:custGeom>
              <a:solidFill>
                <a:srgbClr val="3333CC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43" name="Freeform 816"/>
              <p:cNvSpPr>
                <a:spLocks/>
              </p:cNvSpPr>
              <p:nvPr/>
            </p:nvSpPr>
            <p:spPr bwMode="auto">
              <a:xfrm>
                <a:off x="953" y="3279"/>
                <a:ext cx="53" cy="84"/>
              </a:xfrm>
              <a:custGeom>
                <a:avLst/>
                <a:gdLst/>
                <a:ahLst/>
                <a:cxnLst>
                  <a:cxn ang="0">
                    <a:pos x="52" y="0"/>
                  </a:cxn>
                  <a:cxn ang="0">
                    <a:pos x="52" y="68"/>
                  </a:cxn>
                  <a:cxn ang="0">
                    <a:pos x="43" y="69"/>
                  </a:cxn>
                  <a:cxn ang="0">
                    <a:pos x="34" y="71"/>
                  </a:cxn>
                  <a:cxn ang="0">
                    <a:pos x="23" y="74"/>
                  </a:cxn>
                  <a:cxn ang="0">
                    <a:pos x="14" y="77"/>
                  </a:cxn>
                  <a:cxn ang="0">
                    <a:pos x="8" y="79"/>
                  </a:cxn>
                  <a:cxn ang="0">
                    <a:pos x="0" y="83"/>
                  </a:cxn>
                  <a:cxn ang="0">
                    <a:pos x="0" y="15"/>
                  </a:cxn>
                  <a:cxn ang="0">
                    <a:pos x="8" y="11"/>
                  </a:cxn>
                  <a:cxn ang="0">
                    <a:pos x="19" y="8"/>
                  </a:cxn>
                  <a:cxn ang="0">
                    <a:pos x="27" y="5"/>
                  </a:cxn>
                  <a:cxn ang="0">
                    <a:pos x="38" y="2"/>
                  </a:cxn>
                  <a:cxn ang="0">
                    <a:pos x="47" y="1"/>
                  </a:cxn>
                  <a:cxn ang="0">
                    <a:pos x="52" y="0"/>
                  </a:cxn>
                </a:cxnLst>
                <a:rect l="0" t="0" r="r" b="b"/>
                <a:pathLst>
                  <a:path w="53" h="84">
                    <a:moveTo>
                      <a:pt x="52" y="0"/>
                    </a:moveTo>
                    <a:lnTo>
                      <a:pt x="52" y="68"/>
                    </a:lnTo>
                    <a:lnTo>
                      <a:pt x="43" y="69"/>
                    </a:lnTo>
                    <a:lnTo>
                      <a:pt x="34" y="71"/>
                    </a:lnTo>
                    <a:lnTo>
                      <a:pt x="23" y="74"/>
                    </a:lnTo>
                    <a:lnTo>
                      <a:pt x="14" y="77"/>
                    </a:lnTo>
                    <a:lnTo>
                      <a:pt x="8" y="79"/>
                    </a:lnTo>
                    <a:lnTo>
                      <a:pt x="0" y="83"/>
                    </a:lnTo>
                    <a:lnTo>
                      <a:pt x="0" y="15"/>
                    </a:lnTo>
                    <a:lnTo>
                      <a:pt x="8" y="11"/>
                    </a:lnTo>
                    <a:lnTo>
                      <a:pt x="19" y="8"/>
                    </a:lnTo>
                    <a:lnTo>
                      <a:pt x="27" y="5"/>
                    </a:lnTo>
                    <a:lnTo>
                      <a:pt x="38" y="2"/>
                    </a:lnTo>
                    <a:lnTo>
                      <a:pt x="47" y="1"/>
                    </a:lnTo>
                    <a:lnTo>
                      <a:pt x="52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44" name="Freeform 817"/>
              <p:cNvSpPr>
                <a:spLocks/>
              </p:cNvSpPr>
              <p:nvPr/>
            </p:nvSpPr>
            <p:spPr bwMode="auto">
              <a:xfrm>
                <a:off x="800" y="3273"/>
                <a:ext cx="17" cy="16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10"/>
                  </a:cxn>
                  <a:cxn ang="0">
                    <a:pos x="0" y="15"/>
                  </a:cxn>
                  <a:cxn ang="0">
                    <a:pos x="0" y="5"/>
                  </a:cxn>
                  <a:cxn ang="0">
                    <a:pos x="16" y="0"/>
                  </a:cxn>
                </a:cxnLst>
                <a:rect l="0" t="0" r="r" b="b"/>
                <a:pathLst>
                  <a:path w="17" h="16">
                    <a:moveTo>
                      <a:pt x="16" y="0"/>
                    </a:moveTo>
                    <a:lnTo>
                      <a:pt x="16" y="10"/>
                    </a:lnTo>
                    <a:lnTo>
                      <a:pt x="0" y="15"/>
                    </a:lnTo>
                    <a:lnTo>
                      <a:pt x="0" y="5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45" name="Freeform 818"/>
              <p:cNvSpPr>
                <a:spLocks/>
              </p:cNvSpPr>
              <p:nvPr/>
            </p:nvSpPr>
            <p:spPr bwMode="auto">
              <a:xfrm>
                <a:off x="802" y="3305"/>
                <a:ext cx="13" cy="17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11"/>
                  </a:cxn>
                  <a:cxn ang="0">
                    <a:pos x="0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13" h="17">
                    <a:moveTo>
                      <a:pt x="12" y="0"/>
                    </a:moveTo>
                    <a:lnTo>
                      <a:pt x="12" y="11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46" name="Freeform 819"/>
              <p:cNvSpPr>
                <a:spLocks/>
              </p:cNvSpPr>
              <p:nvPr/>
            </p:nvSpPr>
            <p:spPr bwMode="auto">
              <a:xfrm>
                <a:off x="802" y="3339"/>
                <a:ext cx="13" cy="1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9"/>
                  </a:cxn>
                  <a:cxn ang="0">
                    <a:pos x="0" y="13"/>
                  </a:cxn>
                  <a:cxn ang="0">
                    <a:pos x="0" y="4"/>
                  </a:cxn>
                  <a:cxn ang="0">
                    <a:pos x="12" y="0"/>
                  </a:cxn>
                </a:cxnLst>
                <a:rect l="0" t="0" r="r" b="b"/>
                <a:pathLst>
                  <a:path w="13" h="14">
                    <a:moveTo>
                      <a:pt x="12" y="0"/>
                    </a:moveTo>
                    <a:lnTo>
                      <a:pt x="12" y="9"/>
                    </a:lnTo>
                    <a:lnTo>
                      <a:pt x="0" y="13"/>
                    </a:lnTo>
                    <a:lnTo>
                      <a:pt x="0" y="4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47" name="Freeform 820"/>
              <p:cNvSpPr>
                <a:spLocks/>
              </p:cNvSpPr>
              <p:nvPr/>
            </p:nvSpPr>
            <p:spPr bwMode="auto">
              <a:xfrm>
                <a:off x="800" y="3368"/>
                <a:ext cx="11" cy="17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10"/>
                  </a:cxn>
                  <a:cxn ang="0">
                    <a:pos x="0" y="16"/>
                  </a:cxn>
                  <a:cxn ang="0">
                    <a:pos x="0" y="5"/>
                  </a:cxn>
                  <a:cxn ang="0">
                    <a:pos x="10" y="0"/>
                  </a:cxn>
                </a:cxnLst>
                <a:rect l="0" t="0" r="r" b="b"/>
                <a:pathLst>
                  <a:path w="11" h="17">
                    <a:moveTo>
                      <a:pt x="10" y="0"/>
                    </a:moveTo>
                    <a:lnTo>
                      <a:pt x="10" y="10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48" name="Freeform 821"/>
              <p:cNvSpPr>
                <a:spLocks/>
              </p:cNvSpPr>
              <p:nvPr/>
            </p:nvSpPr>
            <p:spPr bwMode="auto">
              <a:xfrm>
                <a:off x="802" y="3404"/>
                <a:ext cx="13" cy="16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10"/>
                  </a:cxn>
                  <a:cxn ang="0">
                    <a:pos x="0" y="15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13" h="16">
                    <a:moveTo>
                      <a:pt x="12" y="0"/>
                    </a:moveTo>
                    <a:lnTo>
                      <a:pt x="12" y="10"/>
                    </a:lnTo>
                    <a:lnTo>
                      <a:pt x="0" y="15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114FFB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49" name="Freeform 822"/>
              <p:cNvSpPr>
                <a:spLocks/>
              </p:cNvSpPr>
              <p:nvPr/>
            </p:nvSpPr>
            <p:spPr bwMode="auto">
              <a:xfrm>
                <a:off x="802" y="3437"/>
                <a:ext cx="13" cy="1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9"/>
                  </a:cxn>
                  <a:cxn ang="0">
                    <a:pos x="0" y="14"/>
                  </a:cxn>
                  <a:cxn ang="0">
                    <a:pos x="0" y="4"/>
                  </a:cxn>
                  <a:cxn ang="0">
                    <a:pos x="12" y="0"/>
                  </a:cxn>
                </a:cxnLst>
                <a:rect l="0" t="0" r="r" b="b"/>
                <a:pathLst>
                  <a:path w="13" h="15">
                    <a:moveTo>
                      <a:pt x="12" y="0"/>
                    </a:moveTo>
                    <a:lnTo>
                      <a:pt x="12" y="9"/>
                    </a:lnTo>
                    <a:lnTo>
                      <a:pt x="0" y="14"/>
                    </a:lnTo>
                    <a:lnTo>
                      <a:pt x="0" y="4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114FFB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0" name="Freeform 823"/>
              <p:cNvSpPr>
                <a:spLocks/>
              </p:cNvSpPr>
              <p:nvPr/>
            </p:nvSpPr>
            <p:spPr bwMode="auto">
              <a:xfrm>
                <a:off x="800" y="3467"/>
                <a:ext cx="17" cy="19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12"/>
                  </a:cxn>
                  <a:cxn ang="0">
                    <a:pos x="0" y="18"/>
                  </a:cxn>
                  <a:cxn ang="0">
                    <a:pos x="0" y="6"/>
                  </a:cxn>
                  <a:cxn ang="0">
                    <a:pos x="16" y="0"/>
                  </a:cxn>
                </a:cxnLst>
                <a:rect l="0" t="0" r="r" b="b"/>
                <a:pathLst>
                  <a:path w="17" h="19">
                    <a:moveTo>
                      <a:pt x="16" y="0"/>
                    </a:moveTo>
                    <a:lnTo>
                      <a:pt x="16" y="12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16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1" name="Freeform 824"/>
              <p:cNvSpPr>
                <a:spLocks/>
              </p:cNvSpPr>
              <p:nvPr/>
            </p:nvSpPr>
            <p:spPr bwMode="auto">
              <a:xfrm>
                <a:off x="824" y="3278"/>
                <a:ext cx="26" cy="2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14"/>
                  </a:cxn>
                  <a:cxn ang="0">
                    <a:pos x="0" y="23"/>
                  </a:cxn>
                  <a:cxn ang="0">
                    <a:pos x="0" y="9"/>
                  </a:cxn>
                  <a:cxn ang="0">
                    <a:pos x="25" y="0"/>
                  </a:cxn>
                </a:cxnLst>
                <a:rect l="0" t="0" r="r" b="b"/>
                <a:pathLst>
                  <a:path w="26" h="24">
                    <a:moveTo>
                      <a:pt x="25" y="0"/>
                    </a:moveTo>
                    <a:lnTo>
                      <a:pt x="25" y="14"/>
                    </a:lnTo>
                    <a:lnTo>
                      <a:pt x="0" y="23"/>
                    </a:lnTo>
                    <a:lnTo>
                      <a:pt x="0" y="9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2" name="Freeform 825"/>
              <p:cNvSpPr>
                <a:spLocks/>
              </p:cNvSpPr>
              <p:nvPr/>
            </p:nvSpPr>
            <p:spPr bwMode="auto">
              <a:xfrm>
                <a:off x="828" y="3314"/>
                <a:ext cx="20" cy="19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12"/>
                  </a:cxn>
                  <a:cxn ang="0">
                    <a:pos x="0" y="18"/>
                  </a:cxn>
                  <a:cxn ang="0">
                    <a:pos x="0" y="6"/>
                  </a:cxn>
                  <a:cxn ang="0">
                    <a:pos x="19" y="0"/>
                  </a:cxn>
                </a:cxnLst>
                <a:rect l="0" t="0" r="r" b="b"/>
                <a:pathLst>
                  <a:path w="20" h="19">
                    <a:moveTo>
                      <a:pt x="19" y="0"/>
                    </a:moveTo>
                    <a:lnTo>
                      <a:pt x="19" y="12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3" name="Freeform 826"/>
              <p:cNvSpPr>
                <a:spLocks/>
              </p:cNvSpPr>
              <p:nvPr/>
            </p:nvSpPr>
            <p:spPr bwMode="auto">
              <a:xfrm>
                <a:off x="828" y="3346"/>
                <a:ext cx="20" cy="19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11"/>
                  </a:cxn>
                  <a:cxn ang="0">
                    <a:pos x="0" y="18"/>
                  </a:cxn>
                  <a:cxn ang="0">
                    <a:pos x="0" y="6"/>
                  </a:cxn>
                  <a:cxn ang="0">
                    <a:pos x="19" y="0"/>
                  </a:cxn>
                </a:cxnLst>
                <a:rect l="0" t="0" r="r" b="b"/>
                <a:pathLst>
                  <a:path w="20" h="19">
                    <a:moveTo>
                      <a:pt x="19" y="0"/>
                    </a:moveTo>
                    <a:lnTo>
                      <a:pt x="19" y="11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4" name="Freeform 827"/>
              <p:cNvSpPr>
                <a:spLocks/>
              </p:cNvSpPr>
              <p:nvPr/>
            </p:nvSpPr>
            <p:spPr bwMode="auto">
              <a:xfrm>
                <a:off x="824" y="3376"/>
                <a:ext cx="20" cy="19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11"/>
                  </a:cxn>
                  <a:cxn ang="0">
                    <a:pos x="0" y="18"/>
                  </a:cxn>
                  <a:cxn ang="0">
                    <a:pos x="0" y="7"/>
                  </a:cxn>
                  <a:cxn ang="0">
                    <a:pos x="19" y="0"/>
                  </a:cxn>
                </a:cxnLst>
                <a:rect l="0" t="0" r="r" b="b"/>
                <a:pathLst>
                  <a:path w="20" h="19">
                    <a:moveTo>
                      <a:pt x="19" y="0"/>
                    </a:moveTo>
                    <a:lnTo>
                      <a:pt x="19" y="11"/>
                    </a:lnTo>
                    <a:lnTo>
                      <a:pt x="0" y="18"/>
                    </a:lnTo>
                    <a:lnTo>
                      <a:pt x="0" y="7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5" name="Freeform 828"/>
              <p:cNvSpPr>
                <a:spLocks/>
              </p:cNvSpPr>
              <p:nvPr/>
            </p:nvSpPr>
            <p:spPr bwMode="auto">
              <a:xfrm>
                <a:off x="828" y="3411"/>
                <a:ext cx="20" cy="19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11"/>
                  </a:cxn>
                  <a:cxn ang="0">
                    <a:pos x="0" y="18"/>
                  </a:cxn>
                  <a:cxn ang="0">
                    <a:pos x="0" y="6"/>
                  </a:cxn>
                  <a:cxn ang="0">
                    <a:pos x="19" y="0"/>
                  </a:cxn>
                </a:cxnLst>
                <a:rect l="0" t="0" r="r" b="b"/>
                <a:pathLst>
                  <a:path w="20" h="19">
                    <a:moveTo>
                      <a:pt x="19" y="0"/>
                    </a:moveTo>
                    <a:lnTo>
                      <a:pt x="19" y="11"/>
                    </a:lnTo>
                    <a:lnTo>
                      <a:pt x="0" y="18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114FFB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6" name="Freeform 829"/>
              <p:cNvSpPr>
                <a:spLocks/>
              </p:cNvSpPr>
              <p:nvPr/>
            </p:nvSpPr>
            <p:spPr bwMode="auto">
              <a:xfrm>
                <a:off x="828" y="3443"/>
                <a:ext cx="20" cy="2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12"/>
                  </a:cxn>
                  <a:cxn ang="0">
                    <a:pos x="0" y="19"/>
                  </a:cxn>
                  <a:cxn ang="0">
                    <a:pos x="0" y="7"/>
                  </a:cxn>
                  <a:cxn ang="0">
                    <a:pos x="19" y="0"/>
                  </a:cxn>
                </a:cxnLst>
                <a:rect l="0" t="0" r="r" b="b"/>
                <a:pathLst>
                  <a:path w="20" h="20">
                    <a:moveTo>
                      <a:pt x="19" y="0"/>
                    </a:moveTo>
                    <a:lnTo>
                      <a:pt x="19" y="12"/>
                    </a:lnTo>
                    <a:lnTo>
                      <a:pt x="0" y="19"/>
                    </a:lnTo>
                    <a:lnTo>
                      <a:pt x="0" y="7"/>
                    </a:lnTo>
                    <a:lnTo>
                      <a:pt x="19" y="0"/>
                    </a:lnTo>
                  </a:path>
                </a:pathLst>
              </a:custGeom>
              <a:solidFill>
                <a:srgbClr val="114FFB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7" name="Freeform 830"/>
              <p:cNvSpPr>
                <a:spLocks/>
              </p:cNvSpPr>
              <p:nvPr/>
            </p:nvSpPr>
            <p:spPr bwMode="auto">
              <a:xfrm>
                <a:off x="824" y="3474"/>
                <a:ext cx="26" cy="23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14"/>
                  </a:cxn>
                  <a:cxn ang="0">
                    <a:pos x="0" y="22"/>
                  </a:cxn>
                  <a:cxn ang="0">
                    <a:pos x="0" y="8"/>
                  </a:cxn>
                  <a:cxn ang="0">
                    <a:pos x="25" y="0"/>
                  </a:cxn>
                </a:cxnLst>
                <a:rect l="0" t="0" r="r" b="b"/>
                <a:pathLst>
                  <a:path w="26" h="23">
                    <a:moveTo>
                      <a:pt x="25" y="0"/>
                    </a:moveTo>
                    <a:lnTo>
                      <a:pt x="25" y="14"/>
                    </a:lnTo>
                    <a:lnTo>
                      <a:pt x="0" y="22"/>
                    </a:lnTo>
                    <a:lnTo>
                      <a:pt x="0" y="8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8" name="Freeform 831"/>
              <p:cNvSpPr>
                <a:spLocks/>
              </p:cNvSpPr>
              <p:nvPr/>
            </p:nvSpPr>
            <p:spPr bwMode="auto">
              <a:xfrm>
                <a:off x="855" y="3278"/>
                <a:ext cx="28" cy="30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7" y="19"/>
                  </a:cxn>
                  <a:cxn ang="0">
                    <a:pos x="0" y="29"/>
                  </a:cxn>
                  <a:cxn ang="0">
                    <a:pos x="0" y="11"/>
                  </a:cxn>
                  <a:cxn ang="0">
                    <a:pos x="27" y="0"/>
                  </a:cxn>
                </a:cxnLst>
                <a:rect l="0" t="0" r="r" b="b"/>
                <a:pathLst>
                  <a:path w="28" h="30">
                    <a:moveTo>
                      <a:pt x="27" y="0"/>
                    </a:moveTo>
                    <a:lnTo>
                      <a:pt x="27" y="19"/>
                    </a:lnTo>
                    <a:lnTo>
                      <a:pt x="0" y="29"/>
                    </a:lnTo>
                    <a:lnTo>
                      <a:pt x="0" y="11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59" name="Freeform 832"/>
              <p:cNvSpPr>
                <a:spLocks/>
              </p:cNvSpPr>
              <p:nvPr/>
            </p:nvSpPr>
            <p:spPr bwMode="auto">
              <a:xfrm>
                <a:off x="858" y="3312"/>
                <a:ext cx="22" cy="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16"/>
                  </a:cxn>
                  <a:cxn ang="0">
                    <a:pos x="0" y="24"/>
                  </a:cxn>
                  <a:cxn ang="0">
                    <a:pos x="0" y="8"/>
                  </a:cxn>
                  <a:cxn ang="0">
                    <a:pos x="21" y="0"/>
                  </a:cxn>
                </a:cxnLst>
                <a:rect l="0" t="0" r="r" b="b"/>
                <a:pathLst>
                  <a:path w="22" h="25">
                    <a:moveTo>
                      <a:pt x="21" y="0"/>
                    </a:moveTo>
                    <a:lnTo>
                      <a:pt x="21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0" name="Freeform 833"/>
              <p:cNvSpPr>
                <a:spLocks/>
              </p:cNvSpPr>
              <p:nvPr/>
            </p:nvSpPr>
            <p:spPr bwMode="auto">
              <a:xfrm>
                <a:off x="858" y="3344"/>
                <a:ext cx="22" cy="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16"/>
                  </a:cxn>
                  <a:cxn ang="0">
                    <a:pos x="0" y="24"/>
                  </a:cxn>
                  <a:cxn ang="0">
                    <a:pos x="0" y="8"/>
                  </a:cxn>
                  <a:cxn ang="0">
                    <a:pos x="21" y="0"/>
                  </a:cxn>
                </a:cxnLst>
                <a:rect l="0" t="0" r="r" b="b"/>
                <a:pathLst>
                  <a:path w="22" h="25">
                    <a:moveTo>
                      <a:pt x="21" y="0"/>
                    </a:moveTo>
                    <a:lnTo>
                      <a:pt x="21" y="16"/>
                    </a:lnTo>
                    <a:lnTo>
                      <a:pt x="0" y="24"/>
                    </a:lnTo>
                    <a:lnTo>
                      <a:pt x="0" y="8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1" name="Freeform 834"/>
              <p:cNvSpPr>
                <a:spLocks/>
              </p:cNvSpPr>
              <p:nvPr/>
            </p:nvSpPr>
            <p:spPr bwMode="auto">
              <a:xfrm>
                <a:off x="855" y="3376"/>
                <a:ext cx="19" cy="25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8" y="16"/>
                  </a:cxn>
                  <a:cxn ang="0">
                    <a:pos x="0" y="24"/>
                  </a:cxn>
                  <a:cxn ang="0">
                    <a:pos x="0" y="9"/>
                  </a:cxn>
                  <a:cxn ang="0">
                    <a:pos x="18" y="0"/>
                  </a:cxn>
                </a:cxnLst>
                <a:rect l="0" t="0" r="r" b="b"/>
                <a:pathLst>
                  <a:path w="19" h="25">
                    <a:moveTo>
                      <a:pt x="18" y="0"/>
                    </a:moveTo>
                    <a:lnTo>
                      <a:pt x="18" y="16"/>
                    </a:lnTo>
                    <a:lnTo>
                      <a:pt x="0" y="24"/>
                    </a:lnTo>
                    <a:lnTo>
                      <a:pt x="0" y="9"/>
                    </a:lnTo>
                    <a:lnTo>
                      <a:pt x="18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2" name="Freeform 835"/>
              <p:cNvSpPr>
                <a:spLocks/>
              </p:cNvSpPr>
              <p:nvPr/>
            </p:nvSpPr>
            <p:spPr bwMode="auto">
              <a:xfrm>
                <a:off x="858" y="3410"/>
                <a:ext cx="22" cy="27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17"/>
                  </a:cxn>
                  <a:cxn ang="0">
                    <a:pos x="0" y="26"/>
                  </a:cxn>
                  <a:cxn ang="0">
                    <a:pos x="0" y="9"/>
                  </a:cxn>
                  <a:cxn ang="0">
                    <a:pos x="21" y="0"/>
                  </a:cxn>
                </a:cxnLst>
                <a:rect l="0" t="0" r="r" b="b"/>
                <a:pathLst>
                  <a:path w="22" h="27">
                    <a:moveTo>
                      <a:pt x="21" y="0"/>
                    </a:moveTo>
                    <a:lnTo>
                      <a:pt x="21" y="17"/>
                    </a:lnTo>
                    <a:lnTo>
                      <a:pt x="0" y="26"/>
                    </a:lnTo>
                    <a:lnTo>
                      <a:pt x="0" y="9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114FFB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3" name="Freeform 836"/>
              <p:cNvSpPr>
                <a:spLocks/>
              </p:cNvSpPr>
              <p:nvPr/>
            </p:nvSpPr>
            <p:spPr bwMode="auto">
              <a:xfrm>
                <a:off x="858" y="3441"/>
                <a:ext cx="22" cy="27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17"/>
                  </a:cxn>
                  <a:cxn ang="0">
                    <a:pos x="0" y="26"/>
                  </a:cxn>
                  <a:cxn ang="0">
                    <a:pos x="0" y="9"/>
                  </a:cxn>
                  <a:cxn ang="0">
                    <a:pos x="21" y="0"/>
                  </a:cxn>
                </a:cxnLst>
                <a:rect l="0" t="0" r="r" b="b"/>
                <a:pathLst>
                  <a:path w="22" h="27">
                    <a:moveTo>
                      <a:pt x="21" y="0"/>
                    </a:moveTo>
                    <a:lnTo>
                      <a:pt x="21" y="17"/>
                    </a:lnTo>
                    <a:lnTo>
                      <a:pt x="0" y="26"/>
                    </a:lnTo>
                    <a:lnTo>
                      <a:pt x="0" y="9"/>
                    </a:lnTo>
                    <a:lnTo>
                      <a:pt x="21" y="0"/>
                    </a:lnTo>
                  </a:path>
                </a:pathLst>
              </a:custGeom>
              <a:solidFill>
                <a:srgbClr val="114FFB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4" name="Freeform 837"/>
              <p:cNvSpPr>
                <a:spLocks/>
              </p:cNvSpPr>
              <p:nvPr/>
            </p:nvSpPr>
            <p:spPr bwMode="auto">
              <a:xfrm>
                <a:off x="855" y="3473"/>
                <a:ext cx="28" cy="28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7" y="17"/>
                  </a:cxn>
                  <a:cxn ang="0">
                    <a:pos x="0" y="27"/>
                  </a:cxn>
                  <a:cxn ang="0">
                    <a:pos x="0" y="10"/>
                  </a:cxn>
                  <a:cxn ang="0">
                    <a:pos x="27" y="0"/>
                  </a:cxn>
                </a:cxnLst>
                <a:rect l="0" t="0" r="r" b="b"/>
                <a:pathLst>
                  <a:path w="28" h="28">
                    <a:moveTo>
                      <a:pt x="27" y="0"/>
                    </a:moveTo>
                    <a:lnTo>
                      <a:pt x="27" y="17"/>
                    </a:lnTo>
                    <a:lnTo>
                      <a:pt x="0" y="27"/>
                    </a:lnTo>
                    <a:lnTo>
                      <a:pt x="0" y="10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5" name="Freeform 838"/>
              <p:cNvSpPr>
                <a:spLocks/>
              </p:cNvSpPr>
              <p:nvPr/>
            </p:nvSpPr>
            <p:spPr bwMode="auto">
              <a:xfrm>
                <a:off x="885" y="3275"/>
                <a:ext cx="31" cy="35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3"/>
                  </a:cxn>
                  <a:cxn ang="0">
                    <a:pos x="0" y="34"/>
                  </a:cxn>
                  <a:cxn ang="0">
                    <a:pos x="0" y="11"/>
                  </a:cxn>
                  <a:cxn ang="0">
                    <a:pos x="30" y="0"/>
                  </a:cxn>
                </a:cxnLst>
                <a:rect l="0" t="0" r="r" b="b"/>
                <a:pathLst>
                  <a:path w="31" h="35">
                    <a:moveTo>
                      <a:pt x="30" y="0"/>
                    </a:moveTo>
                    <a:lnTo>
                      <a:pt x="30" y="23"/>
                    </a:lnTo>
                    <a:lnTo>
                      <a:pt x="0" y="34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6" name="Freeform 839"/>
              <p:cNvSpPr>
                <a:spLocks/>
              </p:cNvSpPr>
              <p:nvPr/>
            </p:nvSpPr>
            <p:spPr bwMode="auto">
              <a:xfrm>
                <a:off x="889" y="3311"/>
                <a:ext cx="26" cy="3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20"/>
                  </a:cxn>
                  <a:cxn ang="0">
                    <a:pos x="0" y="29"/>
                  </a:cxn>
                  <a:cxn ang="0">
                    <a:pos x="0" y="9"/>
                  </a:cxn>
                  <a:cxn ang="0">
                    <a:pos x="25" y="0"/>
                  </a:cxn>
                </a:cxnLst>
                <a:rect l="0" t="0" r="r" b="b"/>
                <a:pathLst>
                  <a:path w="26" h="30">
                    <a:moveTo>
                      <a:pt x="25" y="0"/>
                    </a:moveTo>
                    <a:lnTo>
                      <a:pt x="25" y="20"/>
                    </a:lnTo>
                    <a:lnTo>
                      <a:pt x="0" y="29"/>
                    </a:lnTo>
                    <a:lnTo>
                      <a:pt x="0" y="9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7" name="Freeform 840"/>
              <p:cNvSpPr>
                <a:spLocks/>
              </p:cNvSpPr>
              <p:nvPr/>
            </p:nvSpPr>
            <p:spPr bwMode="auto">
              <a:xfrm>
                <a:off x="889" y="3341"/>
                <a:ext cx="26" cy="32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21"/>
                  </a:cxn>
                  <a:cxn ang="0">
                    <a:pos x="0" y="31"/>
                  </a:cxn>
                  <a:cxn ang="0">
                    <a:pos x="0" y="10"/>
                  </a:cxn>
                  <a:cxn ang="0">
                    <a:pos x="25" y="0"/>
                  </a:cxn>
                </a:cxnLst>
                <a:rect l="0" t="0" r="r" b="b"/>
                <a:pathLst>
                  <a:path w="26" h="32">
                    <a:moveTo>
                      <a:pt x="25" y="0"/>
                    </a:moveTo>
                    <a:lnTo>
                      <a:pt x="25" y="21"/>
                    </a:lnTo>
                    <a:lnTo>
                      <a:pt x="0" y="31"/>
                    </a:lnTo>
                    <a:lnTo>
                      <a:pt x="0" y="10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FF5008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8" name="Freeform 841"/>
              <p:cNvSpPr>
                <a:spLocks/>
              </p:cNvSpPr>
              <p:nvPr/>
            </p:nvSpPr>
            <p:spPr bwMode="auto">
              <a:xfrm>
                <a:off x="885" y="3372"/>
                <a:ext cx="31" cy="37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4"/>
                  </a:cxn>
                  <a:cxn ang="0">
                    <a:pos x="0" y="36"/>
                  </a:cxn>
                  <a:cxn ang="0">
                    <a:pos x="0" y="12"/>
                  </a:cxn>
                  <a:cxn ang="0">
                    <a:pos x="30" y="0"/>
                  </a:cxn>
                </a:cxnLst>
                <a:rect l="0" t="0" r="r" b="b"/>
                <a:pathLst>
                  <a:path w="31" h="37">
                    <a:moveTo>
                      <a:pt x="30" y="0"/>
                    </a:moveTo>
                    <a:lnTo>
                      <a:pt x="30" y="24"/>
                    </a:lnTo>
                    <a:lnTo>
                      <a:pt x="0" y="36"/>
                    </a:lnTo>
                    <a:lnTo>
                      <a:pt x="0" y="12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69" name="Freeform 842"/>
              <p:cNvSpPr>
                <a:spLocks/>
              </p:cNvSpPr>
              <p:nvPr/>
            </p:nvSpPr>
            <p:spPr bwMode="auto">
              <a:xfrm>
                <a:off x="889" y="3408"/>
                <a:ext cx="26" cy="3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20"/>
                  </a:cxn>
                  <a:cxn ang="0">
                    <a:pos x="0" y="29"/>
                  </a:cxn>
                  <a:cxn ang="0">
                    <a:pos x="0" y="10"/>
                  </a:cxn>
                  <a:cxn ang="0">
                    <a:pos x="25" y="0"/>
                  </a:cxn>
                </a:cxnLst>
                <a:rect l="0" t="0" r="r" b="b"/>
                <a:pathLst>
                  <a:path w="26" h="30">
                    <a:moveTo>
                      <a:pt x="25" y="0"/>
                    </a:moveTo>
                    <a:lnTo>
                      <a:pt x="25" y="20"/>
                    </a:lnTo>
                    <a:lnTo>
                      <a:pt x="0" y="29"/>
                    </a:lnTo>
                    <a:lnTo>
                      <a:pt x="0" y="10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114FFB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0" name="Freeform 843"/>
              <p:cNvSpPr>
                <a:spLocks/>
              </p:cNvSpPr>
              <p:nvPr/>
            </p:nvSpPr>
            <p:spPr bwMode="auto">
              <a:xfrm>
                <a:off x="889" y="3440"/>
                <a:ext cx="26" cy="3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20"/>
                  </a:cxn>
                  <a:cxn ang="0">
                    <a:pos x="0" y="29"/>
                  </a:cxn>
                  <a:cxn ang="0">
                    <a:pos x="0" y="9"/>
                  </a:cxn>
                  <a:cxn ang="0">
                    <a:pos x="25" y="0"/>
                  </a:cxn>
                </a:cxnLst>
                <a:rect l="0" t="0" r="r" b="b"/>
                <a:pathLst>
                  <a:path w="26" h="30">
                    <a:moveTo>
                      <a:pt x="25" y="0"/>
                    </a:moveTo>
                    <a:lnTo>
                      <a:pt x="25" y="20"/>
                    </a:lnTo>
                    <a:lnTo>
                      <a:pt x="0" y="29"/>
                    </a:lnTo>
                    <a:lnTo>
                      <a:pt x="0" y="9"/>
                    </a:lnTo>
                    <a:lnTo>
                      <a:pt x="25" y="0"/>
                    </a:lnTo>
                  </a:path>
                </a:pathLst>
              </a:custGeom>
              <a:solidFill>
                <a:srgbClr val="114FFB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1" name="Freeform 844"/>
              <p:cNvSpPr>
                <a:spLocks/>
              </p:cNvSpPr>
              <p:nvPr/>
            </p:nvSpPr>
            <p:spPr bwMode="auto">
              <a:xfrm>
                <a:off x="885" y="3469"/>
                <a:ext cx="31" cy="36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4"/>
                  </a:cxn>
                  <a:cxn ang="0">
                    <a:pos x="0" y="35"/>
                  </a:cxn>
                  <a:cxn ang="0">
                    <a:pos x="0" y="12"/>
                  </a:cxn>
                  <a:cxn ang="0">
                    <a:pos x="30" y="0"/>
                  </a:cxn>
                </a:cxnLst>
                <a:rect l="0" t="0" r="r" b="b"/>
                <a:pathLst>
                  <a:path w="31" h="36">
                    <a:moveTo>
                      <a:pt x="30" y="0"/>
                    </a:moveTo>
                    <a:lnTo>
                      <a:pt x="30" y="24"/>
                    </a:lnTo>
                    <a:lnTo>
                      <a:pt x="0" y="35"/>
                    </a:lnTo>
                    <a:lnTo>
                      <a:pt x="0" y="12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2" name="Freeform 845"/>
              <p:cNvSpPr>
                <a:spLocks/>
              </p:cNvSpPr>
              <p:nvPr/>
            </p:nvSpPr>
            <p:spPr bwMode="auto">
              <a:xfrm>
                <a:off x="919" y="3262"/>
                <a:ext cx="31" cy="47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33"/>
                  </a:cxn>
                  <a:cxn ang="0">
                    <a:pos x="0" y="46"/>
                  </a:cxn>
                  <a:cxn ang="0">
                    <a:pos x="0" y="15"/>
                  </a:cxn>
                  <a:cxn ang="0">
                    <a:pos x="2" y="14"/>
                  </a:cxn>
                  <a:cxn ang="0">
                    <a:pos x="4" y="13"/>
                  </a:cxn>
                  <a:cxn ang="0">
                    <a:pos x="6" y="12"/>
                  </a:cxn>
                  <a:cxn ang="0">
                    <a:pos x="8" y="11"/>
                  </a:cxn>
                  <a:cxn ang="0">
                    <a:pos x="10" y="10"/>
                  </a:cxn>
                  <a:cxn ang="0">
                    <a:pos x="12" y="9"/>
                  </a:cxn>
                  <a:cxn ang="0">
                    <a:pos x="14" y="8"/>
                  </a:cxn>
                  <a:cxn ang="0">
                    <a:pos x="16" y="7"/>
                  </a:cxn>
                  <a:cxn ang="0">
                    <a:pos x="17" y="6"/>
                  </a:cxn>
                  <a:cxn ang="0">
                    <a:pos x="19" y="5"/>
                  </a:cxn>
                  <a:cxn ang="0">
                    <a:pos x="21" y="4"/>
                  </a:cxn>
                  <a:cxn ang="0">
                    <a:pos x="23" y="3"/>
                  </a:cxn>
                  <a:cxn ang="0">
                    <a:pos x="25" y="2"/>
                  </a:cxn>
                  <a:cxn ang="0">
                    <a:pos x="27" y="2"/>
                  </a:cxn>
                  <a:cxn ang="0">
                    <a:pos x="28" y="1"/>
                  </a:cxn>
                  <a:cxn ang="0">
                    <a:pos x="30" y="0"/>
                  </a:cxn>
                </a:cxnLst>
                <a:rect l="0" t="0" r="r" b="b"/>
                <a:pathLst>
                  <a:path w="31" h="47">
                    <a:moveTo>
                      <a:pt x="30" y="0"/>
                    </a:moveTo>
                    <a:lnTo>
                      <a:pt x="30" y="33"/>
                    </a:lnTo>
                    <a:lnTo>
                      <a:pt x="0" y="46"/>
                    </a:lnTo>
                    <a:lnTo>
                      <a:pt x="0" y="15"/>
                    </a:lnTo>
                    <a:lnTo>
                      <a:pt x="2" y="14"/>
                    </a:lnTo>
                    <a:lnTo>
                      <a:pt x="4" y="13"/>
                    </a:lnTo>
                    <a:lnTo>
                      <a:pt x="6" y="12"/>
                    </a:lnTo>
                    <a:lnTo>
                      <a:pt x="8" y="11"/>
                    </a:lnTo>
                    <a:lnTo>
                      <a:pt x="10" y="10"/>
                    </a:lnTo>
                    <a:lnTo>
                      <a:pt x="12" y="9"/>
                    </a:lnTo>
                    <a:lnTo>
                      <a:pt x="14" y="8"/>
                    </a:lnTo>
                    <a:lnTo>
                      <a:pt x="16" y="7"/>
                    </a:lnTo>
                    <a:lnTo>
                      <a:pt x="17" y="6"/>
                    </a:lnTo>
                    <a:lnTo>
                      <a:pt x="19" y="5"/>
                    </a:lnTo>
                    <a:lnTo>
                      <a:pt x="21" y="4"/>
                    </a:lnTo>
                    <a:lnTo>
                      <a:pt x="23" y="3"/>
                    </a:lnTo>
                    <a:lnTo>
                      <a:pt x="25" y="2"/>
                    </a:lnTo>
                    <a:lnTo>
                      <a:pt x="27" y="2"/>
                    </a:lnTo>
                    <a:lnTo>
                      <a:pt x="28" y="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3" name="Freeform 846"/>
              <p:cNvSpPr>
                <a:spLocks/>
              </p:cNvSpPr>
              <p:nvPr/>
            </p:nvSpPr>
            <p:spPr bwMode="auto">
              <a:xfrm>
                <a:off x="919" y="3299"/>
                <a:ext cx="31" cy="3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6"/>
                  </a:cxn>
                  <a:cxn ang="0">
                    <a:pos x="0" y="37"/>
                  </a:cxn>
                  <a:cxn ang="0">
                    <a:pos x="0" y="11"/>
                  </a:cxn>
                  <a:cxn ang="0">
                    <a:pos x="30" y="0"/>
                  </a:cxn>
                </a:cxnLst>
                <a:rect l="0" t="0" r="r" b="b"/>
                <a:pathLst>
                  <a:path w="31" h="38">
                    <a:moveTo>
                      <a:pt x="30" y="0"/>
                    </a:moveTo>
                    <a:lnTo>
                      <a:pt x="30" y="26"/>
                    </a:lnTo>
                    <a:lnTo>
                      <a:pt x="0" y="37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4" name="Freeform 847"/>
              <p:cNvSpPr>
                <a:spLocks/>
              </p:cNvSpPr>
              <p:nvPr/>
            </p:nvSpPr>
            <p:spPr bwMode="auto">
              <a:xfrm>
                <a:off x="919" y="3331"/>
                <a:ext cx="31" cy="3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6"/>
                  </a:cxn>
                  <a:cxn ang="0">
                    <a:pos x="0" y="37"/>
                  </a:cxn>
                  <a:cxn ang="0">
                    <a:pos x="0" y="11"/>
                  </a:cxn>
                  <a:cxn ang="0">
                    <a:pos x="30" y="0"/>
                  </a:cxn>
                </a:cxnLst>
                <a:rect l="0" t="0" r="r" b="b"/>
                <a:pathLst>
                  <a:path w="31" h="38">
                    <a:moveTo>
                      <a:pt x="30" y="0"/>
                    </a:moveTo>
                    <a:lnTo>
                      <a:pt x="30" y="26"/>
                    </a:lnTo>
                    <a:lnTo>
                      <a:pt x="0" y="37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5" name="Freeform 848"/>
              <p:cNvSpPr>
                <a:spLocks/>
              </p:cNvSpPr>
              <p:nvPr/>
            </p:nvSpPr>
            <p:spPr bwMode="auto">
              <a:xfrm>
                <a:off x="919" y="3362"/>
                <a:ext cx="31" cy="42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8"/>
                  </a:cxn>
                  <a:cxn ang="0">
                    <a:pos x="0" y="41"/>
                  </a:cxn>
                  <a:cxn ang="0">
                    <a:pos x="0" y="12"/>
                  </a:cxn>
                  <a:cxn ang="0">
                    <a:pos x="30" y="0"/>
                  </a:cxn>
                </a:cxnLst>
                <a:rect l="0" t="0" r="r" b="b"/>
                <a:pathLst>
                  <a:path w="31" h="42">
                    <a:moveTo>
                      <a:pt x="30" y="0"/>
                    </a:moveTo>
                    <a:lnTo>
                      <a:pt x="30" y="28"/>
                    </a:lnTo>
                    <a:lnTo>
                      <a:pt x="0" y="41"/>
                    </a:lnTo>
                    <a:lnTo>
                      <a:pt x="0" y="12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6" name="Freeform 849"/>
              <p:cNvSpPr>
                <a:spLocks/>
              </p:cNvSpPr>
              <p:nvPr/>
            </p:nvSpPr>
            <p:spPr bwMode="auto">
              <a:xfrm>
                <a:off x="919" y="3394"/>
                <a:ext cx="31" cy="41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8"/>
                  </a:cxn>
                  <a:cxn ang="0">
                    <a:pos x="0" y="40"/>
                  </a:cxn>
                  <a:cxn ang="0">
                    <a:pos x="0" y="12"/>
                  </a:cxn>
                  <a:cxn ang="0">
                    <a:pos x="30" y="0"/>
                  </a:cxn>
                </a:cxnLst>
                <a:rect l="0" t="0" r="r" b="b"/>
                <a:pathLst>
                  <a:path w="31" h="41">
                    <a:moveTo>
                      <a:pt x="30" y="0"/>
                    </a:moveTo>
                    <a:lnTo>
                      <a:pt x="30" y="28"/>
                    </a:lnTo>
                    <a:lnTo>
                      <a:pt x="0" y="40"/>
                    </a:lnTo>
                    <a:lnTo>
                      <a:pt x="0" y="12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7" name="Freeform 850"/>
              <p:cNvSpPr>
                <a:spLocks/>
              </p:cNvSpPr>
              <p:nvPr/>
            </p:nvSpPr>
            <p:spPr bwMode="auto">
              <a:xfrm>
                <a:off x="919" y="3429"/>
                <a:ext cx="31" cy="39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6"/>
                  </a:cxn>
                  <a:cxn ang="0">
                    <a:pos x="0" y="38"/>
                  </a:cxn>
                  <a:cxn ang="0">
                    <a:pos x="0" y="11"/>
                  </a:cxn>
                  <a:cxn ang="0">
                    <a:pos x="30" y="0"/>
                  </a:cxn>
                </a:cxnLst>
                <a:rect l="0" t="0" r="r" b="b"/>
                <a:pathLst>
                  <a:path w="31" h="39">
                    <a:moveTo>
                      <a:pt x="30" y="0"/>
                    </a:moveTo>
                    <a:lnTo>
                      <a:pt x="30" y="26"/>
                    </a:lnTo>
                    <a:lnTo>
                      <a:pt x="0" y="38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8" name="Freeform 851"/>
              <p:cNvSpPr>
                <a:spLocks/>
              </p:cNvSpPr>
              <p:nvPr/>
            </p:nvSpPr>
            <p:spPr bwMode="auto">
              <a:xfrm>
                <a:off x="919" y="3461"/>
                <a:ext cx="31" cy="4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27"/>
                  </a:cxn>
                  <a:cxn ang="0">
                    <a:pos x="28" y="28"/>
                  </a:cxn>
                  <a:cxn ang="0">
                    <a:pos x="26" y="29"/>
                  </a:cxn>
                  <a:cxn ang="0">
                    <a:pos x="24" y="29"/>
                  </a:cxn>
                  <a:cxn ang="0">
                    <a:pos x="22" y="30"/>
                  </a:cxn>
                  <a:cxn ang="0">
                    <a:pos x="20" y="31"/>
                  </a:cxn>
                  <a:cxn ang="0">
                    <a:pos x="18" y="32"/>
                  </a:cxn>
                  <a:cxn ang="0">
                    <a:pos x="16" y="32"/>
                  </a:cxn>
                  <a:cxn ang="0">
                    <a:pos x="14" y="33"/>
                  </a:cxn>
                  <a:cxn ang="0">
                    <a:pos x="12" y="34"/>
                  </a:cxn>
                  <a:cxn ang="0">
                    <a:pos x="10" y="35"/>
                  </a:cxn>
                  <a:cxn ang="0">
                    <a:pos x="8" y="35"/>
                  </a:cxn>
                  <a:cxn ang="0">
                    <a:pos x="7" y="36"/>
                  </a:cxn>
                  <a:cxn ang="0">
                    <a:pos x="5" y="37"/>
                  </a:cxn>
                  <a:cxn ang="0">
                    <a:pos x="3" y="38"/>
                  </a:cxn>
                  <a:cxn ang="0">
                    <a:pos x="2" y="38"/>
                  </a:cxn>
                  <a:cxn ang="0">
                    <a:pos x="0" y="39"/>
                  </a:cxn>
                  <a:cxn ang="0">
                    <a:pos x="0" y="11"/>
                  </a:cxn>
                  <a:cxn ang="0">
                    <a:pos x="30" y="0"/>
                  </a:cxn>
                </a:cxnLst>
                <a:rect l="0" t="0" r="r" b="b"/>
                <a:pathLst>
                  <a:path w="31" h="40">
                    <a:moveTo>
                      <a:pt x="30" y="0"/>
                    </a:moveTo>
                    <a:lnTo>
                      <a:pt x="30" y="27"/>
                    </a:lnTo>
                    <a:lnTo>
                      <a:pt x="28" y="28"/>
                    </a:lnTo>
                    <a:lnTo>
                      <a:pt x="26" y="29"/>
                    </a:lnTo>
                    <a:lnTo>
                      <a:pt x="24" y="29"/>
                    </a:lnTo>
                    <a:lnTo>
                      <a:pt x="22" y="30"/>
                    </a:lnTo>
                    <a:lnTo>
                      <a:pt x="20" y="31"/>
                    </a:lnTo>
                    <a:lnTo>
                      <a:pt x="18" y="32"/>
                    </a:lnTo>
                    <a:lnTo>
                      <a:pt x="16" y="32"/>
                    </a:lnTo>
                    <a:lnTo>
                      <a:pt x="14" y="33"/>
                    </a:lnTo>
                    <a:lnTo>
                      <a:pt x="12" y="34"/>
                    </a:lnTo>
                    <a:lnTo>
                      <a:pt x="10" y="35"/>
                    </a:lnTo>
                    <a:lnTo>
                      <a:pt x="8" y="35"/>
                    </a:lnTo>
                    <a:lnTo>
                      <a:pt x="7" y="36"/>
                    </a:lnTo>
                    <a:lnTo>
                      <a:pt x="5" y="37"/>
                    </a:lnTo>
                    <a:lnTo>
                      <a:pt x="3" y="38"/>
                    </a:lnTo>
                    <a:lnTo>
                      <a:pt x="2" y="38"/>
                    </a:lnTo>
                    <a:lnTo>
                      <a:pt x="0" y="39"/>
                    </a:lnTo>
                    <a:lnTo>
                      <a:pt x="0" y="11"/>
                    </a:lnTo>
                    <a:lnTo>
                      <a:pt x="30" y="0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79" name="Freeform 852"/>
              <p:cNvSpPr>
                <a:spLocks/>
              </p:cNvSpPr>
              <p:nvPr/>
            </p:nvSpPr>
            <p:spPr bwMode="auto">
              <a:xfrm>
                <a:off x="953" y="3248"/>
                <a:ext cx="157" cy="244"/>
              </a:xfrm>
              <a:custGeom>
                <a:avLst/>
                <a:gdLst/>
                <a:ahLst/>
                <a:cxnLst>
                  <a:cxn ang="0">
                    <a:pos x="152" y="241"/>
                  </a:cxn>
                  <a:cxn ang="0">
                    <a:pos x="144" y="237"/>
                  </a:cxn>
                  <a:cxn ang="0">
                    <a:pos x="136" y="233"/>
                  </a:cxn>
                  <a:cxn ang="0">
                    <a:pos x="127" y="230"/>
                  </a:cxn>
                  <a:cxn ang="0">
                    <a:pos x="118" y="228"/>
                  </a:cxn>
                  <a:cxn ang="0">
                    <a:pos x="108" y="226"/>
                  </a:cxn>
                  <a:cxn ang="0">
                    <a:pos x="98" y="225"/>
                  </a:cxn>
                  <a:cxn ang="0">
                    <a:pos x="88" y="225"/>
                  </a:cxn>
                  <a:cxn ang="0">
                    <a:pos x="78" y="224"/>
                  </a:cxn>
                  <a:cxn ang="0">
                    <a:pos x="68" y="225"/>
                  </a:cxn>
                  <a:cxn ang="0">
                    <a:pos x="58" y="226"/>
                  </a:cxn>
                  <a:cxn ang="0">
                    <a:pos x="48" y="227"/>
                  </a:cxn>
                  <a:cxn ang="0">
                    <a:pos x="38" y="229"/>
                  </a:cxn>
                  <a:cxn ang="0">
                    <a:pos x="27" y="230"/>
                  </a:cxn>
                  <a:cxn ang="0">
                    <a:pos x="17" y="233"/>
                  </a:cxn>
                  <a:cxn ang="0">
                    <a:pos x="6" y="236"/>
                  </a:cxn>
                  <a:cxn ang="0">
                    <a:pos x="3" y="204"/>
                  </a:cxn>
                  <a:cxn ang="0">
                    <a:pos x="15" y="200"/>
                  </a:cxn>
                  <a:cxn ang="0">
                    <a:pos x="27" y="197"/>
                  </a:cxn>
                  <a:cxn ang="0">
                    <a:pos x="40" y="194"/>
                  </a:cxn>
                  <a:cxn ang="0">
                    <a:pos x="50" y="120"/>
                  </a:cxn>
                  <a:cxn ang="0">
                    <a:pos x="38" y="122"/>
                  </a:cxn>
                  <a:cxn ang="0">
                    <a:pos x="26" y="126"/>
                  </a:cxn>
                  <a:cxn ang="0">
                    <a:pos x="13" y="130"/>
                  </a:cxn>
                  <a:cxn ang="0">
                    <a:pos x="0" y="136"/>
                  </a:cxn>
                  <a:cxn ang="0">
                    <a:pos x="9" y="110"/>
                  </a:cxn>
                  <a:cxn ang="0">
                    <a:pos x="21" y="106"/>
                  </a:cxn>
                  <a:cxn ang="0">
                    <a:pos x="34" y="102"/>
                  </a:cxn>
                  <a:cxn ang="0">
                    <a:pos x="46" y="99"/>
                  </a:cxn>
                  <a:cxn ang="0">
                    <a:pos x="44" y="33"/>
                  </a:cxn>
                  <a:cxn ang="0">
                    <a:pos x="32" y="36"/>
                  </a:cxn>
                  <a:cxn ang="0">
                    <a:pos x="19" y="39"/>
                  </a:cxn>
                  <a:cxn ang="0">
                    <a:pos x="6" y="43"/>
                  </a:cxn>
                  <a:cxn ang="0">
                    <a:pos x="3" y="13"/>
                  </a:cxn>
                  <a:cxn ang="0">
                    <a:pos x="13" y="10"/>
                  </a:cxn>
                  <a:cxn ang="0">
                    <a:pos x="23" y="7"/>
                  </a:cxn>
                  <a:cxn ang="0">
                    <a:pos x="33" y="5"/>
                  </a:cxn>
                  <a:cxn ang="0">
                    <a:pos x="43" y="3"/>
                  </a:cxn>
                  <a:cxn ang="0">
                    <a:pos x="53" y="2"/>
                  </a:cxn>
                  <a:cxn ang="0">
                    <a:pos x="62" y="1"/>
                  </a:cxn>
                  <a:cxn ang="0">
                    <a:pos x="72" y="0"/>
                  </a:cxn>
                  <a:cxn ang="0">
                    <a:pos x="82" y="0"/>
                  </a:cxn>
                  <a:cxn ang="0">
                    <a:pos x="92" y="1"/>
                  </a:cxn>
                  <a:cxn ang="0">
                    <a:pos x="102" y="2"/>
                  </a:cxn>
                  <a:cxn ang="0">
                    <a:pos x="112" y="3"/>
                  </a:cxn>
                  <a:cxn ang="0">
                    <a:pos x="122" y="6"/>
                  </a:cxn>
                  <a:cxn ang="0">
                    <a:pos x="131" y="8"/>
                  </a:cxn>
                  <a:cxn ang="0">
                    <a:pos x="140" y="12"/>
                  </a:cxn>
                  <a:cxn ang="0">
                    <a:pos x="149" y="16"/>
                  </a:cxn>
                </a:cxnLst>
                <a:rect l="0" t="0" r="r" b="b"/>
                <a:pathLst>
                  <a:path w="157" h="244">
                    <a:moveTo>
                      <a:pt x="156" y="19"/>
                    </a:moveTo>
                    <a:lnTo>
                      <a:pt x="156" y="243"/>
                    </a:lnTo>
                    <a:lnTo>
                      <a:pt x="154" y="242"/>
                    </a:lnTo>
                    <a:lnTo>
                      <a:pt x="152" y="241"/>
                    </a:lnTo>
                    <a:lnTo>
                      <a:pt x="150" y="240"/>
                    </a:lnTo>
                    <a:lnTo>
                      <a:pt x="148" y="238"/>
                    </a:lnTo>
                    <a:lnTo>
                      <a:pt x="146" y="238"/>
                    </a:lnTo>
                    <a:lnTo>
                      <a:pt x="144" y="237"/>
                    </a:lnTo>
                    <a:lnTo>
                      <a:pt x="142" y="236"/>
                    </a:lnTo>
                    <a:lnTo>
                      <a:pt x="140" y="235"/>
                    </a:lnTo>
                    <a:lnTo>
                      <a:pt x="138" y="234"/>
                    </a:lnTo>
                    <a:lnTo>
                      <a:pt x="136" y="233"/>
                    </a:lnTo>
                    <a:lnTo>
                      <a:pt x="134" y="232"/>
                    </a:lnTo>
                    <a:lnTo>
                      <a:pt x="132" y="232"/>
                    </a:lnTo>
                    <a:lnTo>
                      <a:pt x="129" y="231"/>
                    </a:lnTo>
                    <a:lnTo>
                      <a:pt x="127" y="230"/>
                    </a:lnTo>
                    <a:lnTo>
                      <a:pt x="125" y="230"/>
                    </a:lnTo>
                    <a:lnTo>
                      <a:pt x="123" y="229"/>
                    </a:lnTo>
                    <a:lnTo>
                      <a:pt x="120" y="229"/>
                    </a:lnTo>
                    <a:lnTo>
                      <a:pt x="118" y="228"/>
                    </a:lnTo>
                    <a:lnTo>
                      <a:pt x="116" y="227"/>
                    </a:lnTo>
                    <a:lnTo>
                      <a:pt x="113" y="227"/>
                    </a:lnTo>
                    <a:lnTo>
                      <a:pt x="111" y="227"/>
                    </a:lnTo>
                    <a:lnTo>
                      <a:pt x="108" y="226"/>
                    </a:lnTo>
                    <a:lnTo>
                      <a:pt x="106" y="226"/>
                    </a:lnTo>
                    <a:lnTo>
                      <a:pt x="103" y="226"/>
                    </a:lnTo>
                    <a:lnTo>
                      <a:pt x="101" y="225"/>
                    </a:lnTo>
                    <a:lnTo>
                      <a:pt x="98" y="225"/>
                    </a:lnTo>
                    <a:lnTo>
                      <a:pt x="96" y="225"/>
                    </a:lnTo>
                    <a:lnTo>
                      <a:pt x="93" y="225"/>
                    </a:lnTo>
                    <a:lnTo>
                      <a:pt x="90" y="225"/>
                    </a:lnTo>
                    <a:lnTo>
                      <a:pt x="88" y="225"/>
                    </a:lnTo>
                    <a:lnTo>
                      <a:pt x="85" y="224"/>
                    </a:lnTo>
                    <a:lnTo>
                      <a:pt x="82" y="224"/>
                    </a:lnTo>
                    <a:lnTo>
                      <a:pt x="80" y="224"/>
                    </a:lnTo>
                    <a:lnTo>
                      <a:pt x="78" y="224"/>
                    </a:lnTo>
                    <a:lnTo>
                      <a:pt x="75" y="225"/>
                    </a:lnTo>
                    <a:lnTo>
                      <a:pt x="73" y="225"/>
                    </a:lnTo>
                    <a:lnTo>
                      <a:pt x="70" y="225"/>
                    </a:lnTo>
                    <a:lnTo>
                      <a:pt x="68" y="225"/>
                    </a:lnTo>
                    <a:lnTo>
                      <a:pt x="66" y="225"/>
                    </a:lnTo>
                    <a:lnTo>
                      <a:pt x="63" y="225"/>
                    </a:lnTo>
                    <a:lnTo>
                      <a:pt x="61" y="226"/>
                    </a:lnTo>
                    <a:lnTo>
                      <a:pt x="58" y="226"/>
                    </a:lnTo>
                    <a:lnTo>
                      <a:pt x="56" y="226"/>
                    </a:lnTo>
                    <a:lnTo>
                      <a:pt x="53" y="226"/>
                    </a:lnTo>
                    <a:lnTo>
                      <a:pt x="51" y="227"/>
                    </a:lnTo>
                    <a:lnTo>
                      <a:pt x="48" y="227"/>
                    </a:lnTo>
                    <a:lnTo>
                      <a:pt x="46" y="227"/>
                    </a:lnTo>
                    <a:lnTo>
                      <a:pt x="43" y="228"/>
                    </a:lnTo>
                    <a:lnTo>
                      <a:pt x="41" y="228"/>
                    </a:lnTo>
                    <a:lnTo>
                      <a:pt x="38" y="229"/>
                    </a:lnTo>
                    <a:lnTo>
                      <a:pt x="35" y="229"/>
                    </a:lnTo>
                    <a:lnTo>
                      <a:pt x="33" y="229"/>
                    </a:lnTo>
                    <a:lnTo>
                      <a:pt x="30" y="230"/>
                    </a:lnTo>
                    <a:lnTo>
                      <a:pt x="27" y="230"/>
                    </a:lnTo>
                    <a:lnTo>
                      <a:pt x="25" y="231"/>
                    </a:lnTo>
                    <a:lnTo>
                      <a:pt x="22" y="232"/>
                    </a:lnTo>
                    <a:lnTo>
                      <a:pt x="19" y="232"/>
                    </a:lnTo>
                    <a:lnTo>
                      <a:pt x="17" y="233"/>
                    </a:lnTo>
                    <a:lnTo>
                      <a:pt x="14" y="234"/>
                    </a:lnTo>
                    <a:lnTo>
                      <a:pt x="11" y="234"/>
                    </a:lnTo>
                    <a:lnTo>
                      <a:pt x="8" y="235"/>
                    </a:lnTo>
                    <a:lnTo>
                      <a:pt x="6" y="236"/>
                    </a:lnTo>
                    <a:lnTo>
                      <a:pt x="3" y="237"/>
                    </a:lnTo>
                    <a:lnTo>
                      <a:pt x="0" y="237"/>
                    </a:lnTo>
                    <a:lnTo>
                      <a:pt x="0" y="205"/>
                    </a:lnTo>
                    <a:lnTo>
                      <a:pt x="3" y="204"/>
                    </a:lnTo>
                    <a:lnTo>
                      <a:pt x="6" y="203"/>
                    </a:lnTo>
                    <a:lnTo>
                      <a:pt x="9" y="202"/>
                    </a:lnTo>
                    <a:lnTo>
                      <a:pt x="12" y="201"/>
                    </a:lnTo>
                    <a:lnTo>
                      <a:pt x="15" y="200"/>
                    </a:lnTo>
                    <a:lnTo>
                      <a:pt x="18" y="199"/>
                    </a:lnTo>
                    <a:lnTo>
                      <a:pt x="21" y="198"/>
                    </a:lnTo>
                    <a:lnTo>
                      <a:pt x="24" y="198"/>
                    </a:lnTo>
                    <a:lnTo>
                      <a:pt x="27" y="197"/>
                    </a:lnTo>
                    <a:lnTo>
                      <a:pt x="30" y="196"/>
                    </a:lnTo>
                    <a:lnTo>
                      <a:pt x="33" y="195"/>
                    </a:lnTo>
                    <a:lnTo>
                      <a:pt x="37" y="195"/>
                    </a:lnTo>
                    <a:lnTo>
                      <a:pt x="40" y="194"/>
                    </a:lnTo>
                    <a:lnTo>
                      <a:pt x="43" y="193"/>
                    </a:lnTo>
                    <a:lnTo>
                      <a:pt x="46" y="193"/>
                    </a:lnTo>
                    <a:lnTo>
                      <a:pt x="50" y="192"/>
                    </a:lnTo>
                    <a:lnTo>
                      <a:pt x="50" y="120"/>
                    </a:lnTo>
                    <a:lnTo>
                      <a:pt x="47" y="121"/>
                    </a:lnTo>
                    <a:lnTo>
                      <a:pt x="44" y="121"/>
                    </a:lnTo>
                    <a:lnTo>
                      <a:pt x="41" y="122"/>
                    </a:lnTo>
                    <a:lnTo>
                      <a:pt x="38" y="122"/>
                    </a:lnTo>
                    <a:lnTo>
                      <a:pt x="35" y="123"/>
                    </a:lnTo>
                    <a:lnTo>
                      <a:pt x="32" y="124"/>
                    </a:lnTo>
                    <a:lnTo>
                      <a:pt x="29" y="125"/>
                    </a:lnTo>
                    <a:lnTo>
                      <a:pt x="26" y="126"/>
                    </a:lnTo>
                    <a:lnTo>
                      <a:pt x="23" y="127"/>
                    </a:lnTo>
                    <a:lnTo>
                      <a:pt x="20" y="128"/>
                    </a:lnTo>
                    <a:lnTo>
                      <a:pt x="17" y="129"/>
                    </a:lnTo>
                    <a:lnTo>
                      <a:pt x="13" y="130"/>
                    </a:lnTo>
                    <a:lnTo>
                      <a:pt x="10" y="132"/>
                    </a:lnTo>
                    <a:lnTo>
                      <a:pt x="7" y="133"/>
                    </a:lnTo>
                    <a:lnTo>
                      <a:pt x="3" y="135"/>
                    </a:lnTo>
                    <a:lnTo>
                      <a:pt x="0" y="136"/>
                    </a:lnTo>
                    <a:lnTo>
                      <a:pt x="0" y="114"/>
                    </a:lnTo>
                    <a:lnTo>
                      <a:pt x="3" y="113"/>
                    </a:lnTo>
                    <a:lnTo>
                      <a:pt x="6" y="111"/>
                    </a:lnTo>
                    <a:lnTo>
                      <a:pt x="9" y="110"/>
                    </a:lnTo>
                    <a:lnTo>
                      <a:pt x="12" y="109"/>
                    </a:lnTo>
                    <a:lnTo>
                      <a:pt x="15" y="108"/>
                    </a:lnTo>
                    <a:lnTo>
                      <a:pt x="18" y="107"/>
                    </a:lnTo>
                    <a:lnTo>
                      <a:pt x="21" y="106"/>
                    </a:lnTo>
                    <a:lnTo>
                      <a:pt x="24" y="105"/>
                    </a:lnTo>
                    <a:lnTo>
                      <a:pt x="27" y="104"/>
                    </a:lnTo>
                    <a:lnTo>
                      <a:pt x="30" y="103"/>
                    </a:lnTo>
                    <a:lnTo>
                      <a:pt x="34" y="102"/>
                    </a:lnTo>
                    <a:lnTo>
                      <a:pt x="37" y="101"/>
                    </a:lnTo>
                    <a:lnTo>
                      <a:pt x="40" y="101"/>
                    </a:lnTo>
                    <a:lnTo>
                      <a:pt x="43" y="100"/>
                    </a:lnTo>
                    <a:lnTo>
                      <a:pt x="46" y="99"/>
                    </a:lnTo>
                    <a:lnTo>
                      <a:pt x="50" y="99"/>
                    </a:lnTo>
                    <a:lnTo>
                      <a:pt x="50" y="32"/>
                    </a:lnTo>
                    <a:lnTo>
                      <a:pt x="47" y="32"/>
                    </a:lnTo>
                    <a:lnTo>
                      <a:pt x="44" y="33"/>
                    </a:lnTo>
                    <a:lnTo>
                      <a:pt x="41" y="34"/>
                    </a:lnTo>
                    <a:lnTo>
                      <a:pt x="38" y="34"/>
                    </a:lnTo>
                    <a:lnTo>
                      <a:pt x="35" y="35"/>
                    </a:lnTo>
                    <a:lnTo>
                      <a:pt x="32" y="36"/>
                    </a:lnTo>
                    <a:lnTo>
                      <a:pt x="29" y="37"/>
                    </a:lnTo>
                    <a:lnTo>
                      <a:pt x="26" y="38"/>
                    </a:lnTo>
                    <a:lnTo>
                      <a:pt x="22" y="38"/>
                    </a:lnTo>
                    <a:lnTo>
                      <a:pt x="19" y="39"/>
                    </a:lnTo>
                    <a:lnTo>
                      <a:pt x="16" y="40"/>
                    </a:lnTo>
                    <a:lnTo>
                      <a:pt x="13" y="41"/>
                    </a:lnTo>
                    <a:lnTo>
                      <a:pt x="10" y="42"/>
                    </a:lnTo>
                    <a:lnTo>
                      <a:pt x="6" y="43"/>
                    </a:lnTo>
                    <a:lnTo>
                      <a:pt x="3" y="45"/>
                    </a:lnTo>
                    <a:lnTo>
                      <a:pt x="0" y="46"/>
                    </a:lnTo>
                    <a:lnTo>
                      <a:pt x="0" y="14"/>
                    </a:lnTo>
                    <a:lnTo>
                      <a:pt x="3" y="13"/>
                    </a:lnTo>
                    <a:lnTo>
                      <a:pt x="5" y="12"/>
                    </a:lnTo>
                    <a:lnTo>
                      <a:pt x="8" y="11"/>
                    </a:lnTo>
                    <a:lnTo>
                      <a:pt x="10" y="10"/>
                    </a:lnTo>
                    <a:lnTo>
                      <a:pt x="13" y="10"/>
                    </a:lnTo>
                    <a:lnTo>
                      <a:pt x="15" y="9"/>
                    </a:lnTo>
                    <a:lnTo>
                      <a:pt x="18" y="8"/>
                    </a:lnTo>
                    <a:lnTo>
                      <a:pt x="20" y="8"/>
                    </a:lnTo>
                    <a:lnTo>
                      <a:pt x="23" y="7"/>
                    </a:lnTo>
                    <a:lnTo>
                      <a:pt x="25" y="6"/>
                    </a:lnTo>
                    <a:lnTo>
                      <a:pt x="28" y="6"/>
                    </a:lnTo>
                    <a:lnTo>
                      <a:pt x="30" y="5"/>
                    </a:lnTo>
                    <a:lnTo>
                      <a:pt x="33" y="5"/>
                    </a:lnTo>
                    <a:lnTo>
                      <a:pt x="35" y="4"/>
                    </a:lnTo>
                    <a:lnTo>
                      <a:pt x="38" y="4"/>
                    </a:lnTo>
                    <a:lnTo>
                      <a:pt x="40" y="4"/>
                    </a:lnTo>
                    <a:lnTo>
                      <a:pt x="43" y="3"/>
                    </a:lnTo>
                    <a:lnTo>
                      <a:pt x="45" y="3"/>
                    </a:lnTo>
                    <a:lnTo>
                      <a:pt x="48" y="2"/>
                    </a:lnTo>
                    <a:lnTo>
                      <a:pt x="50" y="2"/>
                    </a:lnTo>
                    <a:lnTo>
                      <a:pt x="53" y="2"/>
                    </a:lnTo>
                    <a:lnTo>
                      <a:pt x="55" y="1"/>
                    </a:lnTo>
                    <a:lnTo>
                      <a:pt x="57" y="1"/>
                    </a:lnTo>
                    <a:lnTo>
                      <a:pt x="60" y="1"/>
                    </a:lnTo>
                    <a:lnTo>
                      <a:pt x="62" y="1"/>
                    </a:lnTo>
                    <a:lnTo>
                      <a:pt x="65" y="1"/>
                    </a:lnTo>
                    <a:lnTo>
                      <a:pt x="67" y="0"/>
                    </a:lnTo>
                    <a:lnTo>
                      <a:pt x="69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7" y="0"/>
                    </a:lnTo>
                    <a:lnTo>
                      <a:pt x="79" y="0"/>
                    </a:lnTo>
                    <a:lnTo>
                      <a:pt x="82" y="0"/>
                    </a:lnTo>
                    <a:lnTo>
                      <a:pt x="84" y="0"/>
                    </a:lnTo>
                    <a:lnTo>
                      <a:pt x="87" y="0"/>
                    </a:lnTo>
                    <a:lnTo>
                      <a:pt x="89" y="0"/>
                    </a:lnTo>
                    <a:lnTo>
                      <a:pt x="92" y="1"/>
                    </a:lnTo>
                    <a:lnTo>
                      <a:pt x="94" y="1"/>
                    </a:lnTo>
                    <a:lnTo>
                      <a:pt x="97" y="1"/>
                    </a:lnTo>
                    <a:lnTo>
                      <a:pt x="99" y="1"/>
                    </a:lnTo>
                    <a:lnTo>
                      <a:pt x="102" y="2"/>
                    </a:lnTo>
                    <a:lnTo>
                      <a:pt x="104" y="2"/>
                    </a:lnTo>
                    <a:lnTo>
                      <a:pt x="107" y="2"/>
                    </a:lnTo>
                    <a:lnTo>
                      <a:pt x="109" y="3"/>
                    </a:lnTo>
                    <a:lnTo>
                      <a:pt x="112" y="3"/>
                    </a:lnTo>
                    <a:lnTo>
                      <a:pt x="114" y="4"/>
                    </a:lnTo>
                    <a:lnTo>
                      <a:pt x="117" y="4"/>
                    </a:lnTo>
                    <a:lnTo>
                      <a:pt x="119" y="5"/>
                    </a:lnTo>
                    <a:lnTo>
                      <a:pt x="122" y="6"/>
                    </a:lnTo>
                    <a:lnTo>
                      <a:pt x="124" y="6"/>
                    </a:lnTo>
                    <a:lnTo>
                      <a:pt x="126" y="7"/>
                    </a:lnTo>
                    <a:lnTo>
                      <a:pt x="129" y="8"/>
                    </a:lnTo>
                    <a:lnTo>
                      <a:pt x="131" y="8"/>
                    </a:lnTo>
                    <a:lnTo>
                      <a:pt x="133" y="9"/>
                    </a:lnTo>
                    <a:lnTo>
                      <a:pt x="136" y="10"/>
                    </a:lnTo>
                    <a:lnTo>
                      <a:pt x="138" y="11"/>
                    </a:lnTo>
                    <a:lnTo>
                      <a:pt x="140" y="12"/>
                    </a:lnTo>
                    <a:lnTo>
                      <a:pt x="143" y="13"/>
                    </a:lnTo>
                    <a:lnTo>
                      <a:pt x="145" y="14"/>
                    </a:lnTo>
                    <a:lnTo>
                      <a:pt x="147" y="15"/>
                    </a:lnTo>
                    <a:lnTo>
                      <a:pt x="149" y="16"/>
                    </a:lnTo>
                    <a:lnTo>
                      <a:pt x="151" y="17"/>
                    </a:lnTo>
                    <a:lnTo>
                      <a:pt x="154" y="18"/>
                    </a:lnTo>
                    <a:lnTo>
                      <a:pt x="156" y="19"/>
                    </a:lnTo>
                  </a:path>
                </a:pathLst>
              </a:custGeom>
              <a:solidFill>
                <a:srgbClr val="0000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80" name="Freeform 853"/>
              <p:cNvSpPr>
                <a:spLocks/>
              </p:cNvSpPr>
              <p:nvPr/>
            </p:nvSpPr>
            <p:spPr bwMode="auto">
              <a:xfrm>
                <a:off x="1027" y="3282"/>
                <a:ext cx="54" cy="75"/>
              </a:xfrm>
              <a:custGeom>
                <a:avLst/>
                <a:gdLst/>
                <a:ahLst/>
                <a:cxnLst>
                  <a:cxn ang="0">
                    <a:pos x="53" y="10"/>
                  </a:cxn>
                  <a:cxn ang="0">
                    <a:pos x="53" y="10"/>
                  </a:cxn>
                  <a:cxn ang="0">
                    <a:pos x="51" y="9"/>
                  </a:cxn>
                  <a:cxn ang="0">
                    <a:pos x="48" y="7"/>
                  </a:cxn>
                  <a:cxn ang="0">
                    <a:pos x="45" y="7"/>
                  </a:cxn>
                  <a:cxn ang="0">
                    <a:pos x="43" y="6"/>
                  </a:cxn>
                  <a:cxn ang="0">
                    <a:pos x="40" y="5"/>
                  </a:cxn>
                  <a:cxn ang="0">
                    <a:pos x="37" y="4"/>
                  </a:cxn>
                  <a:cxn ang="0">
                    <a:pos x="34" y="3"/>
                  </a:cxn>
                  <a:cxn ang="0">
                    <a:pos x="32" y="3"/>
                  </a:cxn>
                  <a:cxn ang="0">
                    <a:pos x="29" y="2"/>
                  </a:cxn>
                  <a:cxn ang="0">
                    <a:pos x="26" y="1"/>
                  </a:cxn>
                  <a:cxn ang="0">
                    <a:pos x="22" y="1"/>
                  </a:cxn>
                  <a:cxn ang="0">
                    <a:pos x="19" y="1"/>
                  </a:cxn>
                  <a:cxn ang="0">
                    <a:pos x="16" y="0"/>
                  </a:cxn>
                  <a:cxn ang="0">
                    <a:pos x="13" y="0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67"/>
                  </a:cxn>
                  <a:cxn ang="0">
                    <a:pos x="6" y="67"/>
                  </a:cxn>
                  <a:cxn ang="0">
                    <a:pos x="9" y="67"/>
                  </a:cxn>
                  <a:cxn ang="0">
                    <a:pos x="12" y="67"/>
                  </a:cxn>
                  <a:cxn ang="0">
                    <a:pos x="15" y="67"/>
                  </a:cxn>
                  <a:cxn ang="0">
                    <a:pos x="18" y="68"/>
                  </a:cxn>
                  <a:cxn ang="0">
                    <a:pos x="21" y="68"/>
                  </a:cxn>
                  <a:cxn ang="0">
                    <a:pos x="24" y="68"/>
                  </a:cxn>
                  <a:cxn ang="0">
                    <a:pos x="27" y="68"/>
                  </a:cxn>
                  <a:cxn ang="0">
                    <a:pos x="30" y="69"/>
                  </a:cxn>
                  <a:cxn ang="0">
                    <a:pos x="33" y="69"/>
                  </a:cxn>
                  <a:cxn ang="0">
                    <a:pos x="36" y="70"/>
                  </a:cxn>
                  <a:cxn ang="0">
                    <a:pos x="39" y="70"/>
                  </a:cxn>
                  <a:cxn ang="0">
                    <a:pos x="42" y="71"/>
                  </a:cxn>
                  <a:cxn ang="0">
                    <a:pos x="44" y="72"/>
                  </a:cxn>
                  <a:cxn ang="0">
                    <a:pos x="47" y="72"/>
                  </a:cxn>
                  <a:cxn ang="0">
                    <a:pos x="50" y="73"/>
                  </a:cxn>
                  <a:cxn ang="0">
                    <a:pos x="53" y="74"/>
                  </a:cxn>
                  <a:cxn ang="0">
                    <a:pos x="53" y="10"/>
                  </a:cxn>
                </a:cxnLst>
                <a:rect l="0" t="0" r="r" b="b"/>
                <a:pathLst>
                  <a:path w="54" h="75">
                    <a:moveTo>
                      <a:pt x="53" y="10"/>
                    </a:moveTo>
                    <a:lnTo>
                      <a:pt x="53" y="10"/>
                    </a:lnTo>
                    <a:lnTo>
                      <a:pt x="51" y="9"/>
                    </a:lnTo>
                    <a:lnTo>
                      <a:pt x="48" y="7"/>
                    </a:lnTo>
                    <a:lnTo>
                      <a:pt x="45" y="7"/>
                    </a:lnTo>
                    <a:lnTo>
                      <a:pt x="43" y="6"/>
                    </a:lnTo>
                    <a:lnTo>
                      <a:pt x="40" y="5"/>
                    </a:lnTo>
                    <a:lnTo>
                      <a:pt x="37" y="4"/>
                    </a:lnTo>
                    <a:lnTo>
                      <a:pt x="34" y="3"/>
                    </a:lnTo>
                    <a:lnTo>
                      <a:pt x="32" y="3"/>
                    </a:lnTo>
                    <a:lnTo>
                      <a:pt x="29" y="2"/>
                    </a:lnTo>
                    <a:lnTo>
                      <a:pt x="26" y="1"/>
                    </a:lnTo>
                    <a:lnTo>
                      <a:pt x="22" y="1"/>
                    </a:lnTo>
                    <a:lnTo>
                      <a:pt x="19" y="1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67"/>
                    </a:lnTo>
                    <a:lnTo>
                      <a:pt x="6" y="67"/>
                    </a:lnTo>
                    <a:lnTo>
                      <a:pt x="9" y="67"/>
                    </a:lnTo>
                    <a:lnTo>
                      <a:pt x="12" y="67"/>
                    </a:lnTo>
                    <a:lnTo>
                      <a:pt x="15" y="67"/>
                    </a:lnTo>
                    <a:lnTo>
                      <a:pt x="18" y="68"/>
                    </a:lnTo>
                    <a:lnTo>
                      <a:pt x="21" y="68"/>
                    </a:lnTo>
                    <a:lnTo>
                      <a:pt x="24" y="68"/>
                    </a:lnTo>
                    <a:lnTo>
                      <a:pt x="27" y="68"/>
                    </a:lnTo>
                    <a:lnTo>
                      <a:pt x="30" y="69"/>
                    </a:lnTo>
                    <a:lnTo>
                      <a:pt x="33" y="69"/>
                    </a:lnTo>
                    <a:lnTo>
                      <a:pt x="36" y="70"/>
                    </a:lnTo>
                    <a:lnTo>
                      <a:pt x="39" y="70"/>
                    </a:lnTo>
                    <a:lnTo>
                      <a:pt x="42" y="71"/>
                    </a:lnTo>
                    <a:lnTo>
                      <a:pt x="44" y="72"/>
                    </a:lnTo>
                    <a:lnTo>
                      <a:pt x="47" y="72"/>
                    </a:lnTo>
                    <a:lnTo>
                      <a:pt x="50" y="73"/>
                    </a:lnTo>
                    <a:lnTo>
                      <a:pt x="53" y="74"/>
                    </a:lnTo>
                    <a:lnTo>
                      <a:pt x="53" y="10"/>
                    </a:lnTo>
                  </a:path>
                </a:pathLst>
              </a:custGeom>
              <a:solidFill>
                <a:srgbClr val="037C03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81" name="Freeform 854"/>
              <p:cNvSpPr>
                <a:spLocks/>
              </p:cNvSpPr>
              <p:nvPr/>
            </p:nvSpPr>
            <p:spPr bwMode="auto">
              <a:xfrm>
                <a:off x="1026" y="3368"/>
                <a:ext cx="54" cy="80"/>
              </a:xfrm>
              <a:custGeom>
                <a:avLst/>
                <a:gdLst/>
                <a:ahLst/>
                <a:cxnLst>
                  <a:cxn ang="0">
                    <a:pos x="53" y="8"/>
                  </a:cxn>
                  <a:cxn ang="0">
                    <a:pos x="53" y="8"/>
                  </a:cxn>
                  <a:cxn ang="0">
                    <a:pos x="50" y="7"/>
                  </a:cxn>
                  <a:cxn ang="0">
                    <a:pos x="48" y="6"/>
                  </a:cxn>
                  <a:cxn ang="0">
                    <a:pos x="45" y="5"/>
                  </a:cxn>
                  <a:cxn ang="0">
                    <a:pos x="42" y="5"/>
                  </a:cxn>
                  <a:cxn ang="0">
                    <a:pos x="39" y="4"/>
                  </a:cxn>
                  <a:cxn ang="0">
                    <a:pos x="37" y="3"/>
                  </a:cxn>
                  <a:cxn ang="0">
                    <a:pos x="34" y="3"/>
                  </a:cxn>
                  <a:cxn ang="0">
                    <a:pos x="31" y="2"/>
                  </a:cxn>
                  <a:cxn ang="0">
                    <a:pos x="28" y="2"/>
                  </a:cxn>
                  <a:cxn ang="0">
                    <a:pos x="25" y="1"/>
                  </a:cxn>
                  <a:cxn ang="0">
                    <a:pos x="22" y="1"/>
                  </a:cxn>
                  <a:cxn ang="0">
                    <a:pos x="19" y="1"/>
                  </a:cxn>
                  <a:cxn ang="0">
                    <a:pos x="16" y="0"/>
                  </a:cxn>
                  <a:cxn ang="0">
                    <a:pos x="13" y="0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73"/>
                  </a:cxn>
                  <a:cxn ang="0">
                    <a:pos x="6" y="73"/>
                  </a:cxn>
                  <a:cxn ang="0">
                    <a:pos x="10" y="73"/>
                  </a:cxn>
                  <a:cxn ang="0">
                    <a:pos x="13" y="73"/>
                  </a:cxn>
                  <a:cxn ang="0">
                    <a:pos x="16" y="73"/>
                  </a:cxn>
                  <a:cxn ang="0">
                    <a:pos x="19" y="73"/>
                  </a:cxn>
                  <a:cxn ang="0">
                    <a:pos x="22" y="73"/>
                  </a:cxn>
                  <a:cxn ang="0">
                    <a:pos x="25" y="74"/>
                  </a:cxn>
                  <a:cxn ang="0">
                    <a:pos x="28" y="74"/>
                  </a:cxn>
                  <a:cxn ang="0">
                    <a:pos x="31" y="74"/>
                  </a:cxn>
                  <a:cxn ang="0">
                    <a:pos x="34" y="75"/>
                  </a:cxn>
                  <a:cxn ang="0">
                    <a:pos x="37" y="75"/>
                  </a:cxn>
                  <a:cxn ang="0">
                    <a:pos x="40" y="76"/>
                  </a:cxn>
                  <a:cxn ang="0">
                    <a:pos x="42" y="76"/>
                  </a:cxn>
                  <a:cxn ang="0">
                    <a:pos x="45" y="77"/>
                  </a:cxn>
                  <a:cxn ang="0">
                    <a:pos x="48" y="78"/>
                  </a:cxn>
                  <a:cxn ang="0">
                    <a:pos x="50" y="78"/>
                  </a:cxn>
                  <a:cxn ang="0">
                    <a:pos x="53" y="79"/>
                  </a:cxn>
                  <a:cxn ang="0">
                    <a:pos x="53" y="8"/>
                  </a:cxn>
                </a:cxnLst>
                <a:rect l="0" t="0" r="r" b="b"/>
                <a:pathLst>
                  <a:path w="54" h="80">
                    <a:moveTo>
                      <a:pt x="53" y="8"/>
                    </a:moveTo>
                    <a:lnTo>
                      <a:pt x="53" y="8"/>
                    </a:lnTo>
                    <a:lnTo>
                      <a:pt x="50" y="7"/>
                    </a:lnTo>
                    <a:lnTo>
                      <a:pt x="48" y="6"/>
                    </a:lnTo>
                    <a:lnTo>
                      <a:pt x="45" y="5"/>
                    </a:lnTo>
                    <a:lnTo>
                      <a:pt x="42" y="5"/>
                    </a:lnTo>
                    <a:lnTo>
                      <a:pt x="39" y="4"/>
                    </a:lnTo>
                    <a:lnTo>
                      <a:pt x="37" y="3"/>
                    </a:lnTo>
                    <a:lnTo>
                      <a:pt x="34" y="3"/>
                    </a:lnTo>
                    <a:lnTo>
                      <a:pt x="31" y="2"/>
                    </a:lnTo>
                    <a:lnTo>
                      <a:pt x="28" y="2"/>
                    </a:lnTo>
                    <a:lnTo>
                      <a:pt x="25" y="1"/>
                    </a:lnTo>
                    <a:lnTo>
                      <a:pt x="22" y="1"/>
                    </a:lnTo>
                    <a:lnTo>
                      <a:pt x="19" y="1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73"/>
                    </a:lnTo>
                    <a:lnTo>
                      <a:pt x="6" y="73"/>
                    </a:lnTo>
                    <a:lnTo>
                      <a:pt x="10" y="73"/>
                    </a:lnTo>
                    <a:lnTo>
                      <a:pt x="13" y="73"/>
                    </a:lnTo>
                    <a:lnTo>
                      <a:pt x="16" y="73"/>
                    </a:lnTo>
                    <a:lnTo>
                      <a:pt x="19" y="73"/>
                    </a:lnTo>
                    <a:lnTo>
                      <a:pt x="22" y="73"/>
                    </a:lnTo>
                    <a:lnTo>
                      <a:pt x="25" y="74"/>
                    </a:lnTo>
                    <a:lnTo>
                      <a:pt x="28" y="74"/>
                    </a:lnTo>
                    <a:lnTo>
                      <a:pt x="31" y="74"/>
                    </a:lnTo>
                    <a:lnTo>
                      <a:pt x="34" y="75"/>
                    </a:lnTo>
                    <a:lnTo>
                      <a:pt x="37" y="75"/>
                    </a:lnTo>
                    <a:lnTo>
                      <a:pt x="40" y="76"/>
                    </a:lnTo>
                    <a:lnTo>
                      <a:pt x="42" y="76"/>
                    </a:lnTo>
                    <a:lnTo>
                      <a:pt x="45" y="77"/>
                    </a:lnTo>
                    <a:lnTo>
                      <a:pt x="48" y="78"/>
                    </a:lnTo>
                    <a:lnTo>
                      <a:pt x="50" y="78"/>
                    </a:lnTo>
                    <a:lnTo>
                      <a:pt x="53" y="79"/>
                    </a:lnTo>
                    <a:lnTo>
                      <a:pt x="53" y="8"/>
                    </a:lnTo>
                  </a:path>
                </a:pathLst>
              </a:custGeom>
              <a:solidFill>
                <a:srgbClr val="FAFD00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</p:grpSp>
      </p:grpSp>
      <p:grpSp>
        <p:nvGrpSpPr>
          <p:cNvPr id="82" name="Group 734"/>
          <p:cNvGrpSpPr>
            <a:grpSpLocks/>
          </p:cNvGrpSpPr>
          <p:nvPr/>
        </p:nvGrpSpPr>
        <p:grpSpPr bwMode="auto">
          <a:xfrm>
            <a:off x="381000" y="1439862"/>
            <a:ext cx="1422400" cy="1531938"/>
            <a:chOff x="2760" y="481"/>
            <a:chExt cx="1040" cy="1120"/>
          </a:xfrm>
        </p:grpSpPr>
        <p:grpSp>
          <p:nvGrpSpPr>
            <p:cNvPr id="83" name="Group 735"/>
            <p:cNvGrpSpPr>
              <a:grpSpLocks/>
            </p:cNvGrpSpPr>
            <p:nvPr/>
          </p:nvGrpSpPr>
          <p:grpSpPr bwMode="auto">
            <a:xfrm>
              <a:off x="2760" y="481"/>
              <a:ext cx="626" cy="1012"/>
              <a:chOff x="2760" y="481"/>
              <a:chExt cx="626" cy="1012"/>
            </a:xfrm>
          </p:grpSpPr>
          <p:sp>
            <p:nvSpPr>
              <p:cNvPr id="96" name="Freeform 736"/>
              <p:cNvSpPr>
                <a:spLocks/>
              </p:cNvSpPr>
              <p:nvPr/>
            </p:nvSpPr>
            <p:spPr bwMode="auto">
              <a:xfrm>
                <a:off x="2772" y="1234"/>
                <a:ext cx="604" cy="259"/>
              </a:xfrm>
              <a:custGeom>
                <a:avLst/>
                <a:gdLst/>
                <a:ahLst/>
                <a:cxnLst>
                  <a:cxn ang="0">
                    <a:pos x="0" y="292"/>
                  </a:cxn>
                  <a:cxn ang="0">
                    <a:pos x="0" y="370"/>
                  </a:cxn>
                  <a:cxn ang="0">
                    <a:pos x="567" y="535"/>
                  </a:cxn>
                  <a:cxn ang="0">
                    <a:pos x="1251" y="92"/>
                  </a:cxn>
                  <a:cxn ang="0">
                    <a:pos x="1251" y="0"/>
                  </a:cxn>
                </a:cxnLst>
                <a:rect l="0" t="0" r="r" b="b"/>
                <a:pathLst>
                  <a:path w="1252" h="536">
                    <a:moveTo>
                      <a:pt x="0" y="292"/>
                    </a:moveTo>
                    <a:lnTo>
                      <a:pt x="0" y="370"/>
                    </a:lnTo>
                    <a:lnTo>
                      <a:pt x="567" y="535"/>
                    </a:lnTo>
                    <a:lnTo>
                      <a:pt x="1251" y="92"/>
                    </a:lnTo>
                    <a:lnTo>
                      <a:pt x="1251" y="0"/>
                    </a:lnTo>
                  </a:path>
                </a:pathLst>
              </a:custGeom>
              <a:solidFill>
                <a:srgbClr val="969696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7" name="Freeform 737"/>
              <p:cNvSpPr>
                <a:spLocks/>
              </p:cNvSpPr>
              <p:nvPr/>
            </p:nvSpPr>
            <p:spPr bwMode="auto">
              <a:xfrm>
                <a:off x="2762" y="481"/>
                <a:ext cx="623" cy="217"/>
              </a:xfrm>
              <a:custGeom>
                <a:avLst/>
                <a:gdLst/>
                <a:ahLst/>
                <a:cxnLst>
                  <a:cxn ang="0">
                    <a:pos x="0" y="307"/>
                  </a:cxn>
                  <a:cxn ang="0">
                    <a:pos x="577" y="448"/>
                  </a:cxn>
                  <a:cxn ang="0">
                    <a:pos x="1290" y="127"/>
                  </a:cxn>
                  <a:cxn ang="0">
                    <a:pos x="727" y="0"/>
                  </a:cxn>
                  <a:cxn ang="0">
                    <a:pos x="0" y="307"/>
                  </a:cxn>
                </a:cxnLst>
                <a:rect l="0" t="0" r="r" b="b"/>
                <a:pathLst>
                  <a:path w="1291" h="449">
                    <a:moveTo>
                      <a:pt x="0" y="307"/>
                    </a:moveTo>
                    <a:lnTo>
                      <a:pt x="577" y="448"/>
                    </a:lnTo>
                    <a:lnTo>
                      <a:pt x="1290" y="127"/>
                    </a:lnTo>
                    <a:lnTo>
                      <a:pt x="727" y="0"/>
                    </a:lnTo>
                    <a:lnTo>
                      <a:pt x="0" y="307"/>
                    </a:lnTo>
                  </a:path>
                </a:pathLst>
              </a:custGeom>
              <a:solidFill>
                <a:srgbClr val="FFFFFF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8" name="Freeform 738"/>
              <p:cNvSpPr>
                <a:spLocks/>
              </p:cNvSpPr>
              <p:nvPr/>
            </p:nvSpPr>
            <p:spPr bwMode="auto">
              <a:xfrm>
                <a:off x="3034" y="541"/>
                <a:ext cx="352" cy="927"/>
              </a:xfrm>
              <a:custGeom>
                <a:avLst/>
                <a:gdLst/>
                <a:ahLst/>
                <a:cxnLst>
                  <a:cxn ang="0">
                    <a:pos x="0" y="328"/>
                  </a:cxn>
                  <a:cxn ang="0">
                    <a:pos x="4" y="1915"/>
                  </a:cxn>
                  <a:cxn ang="0">
                    <a:pos x="728" y="1456"/>
                  </a:cxn>
                  <a:cxn ang="0">
                    <a:pos x="728" y="0"/>
                  </a:cxn>
                  <a:cxn ang="0">
                    <a:pos x="0" y="328"/>
                  </a:cxn>
                </a:cxnLst>
                <a:rect l="0" t="0" r="r" b="b"/>
                <a:pathLst>
                  <a:path w="729" h="1916">
                    <a:moveTo>
                      <a:pt x="0" y="328"/>
                    </a:moveTo>
                    <a:lnTo>
                      <a:pt x="4" y="1915"/>
                    </a:lnTo>
                    <a:lnTo>
                      <a:pt x="728" y="1456"/>
                    </a:lnTo>
                    <a:lnTo>
                      <a:pt x="728" y="0"/>
                    </a:lnTo>
                    <a:lnTo>
                      <a:pt x="0" y="328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9" name="Freeform 739"/>
              <p:cNvSpPr>
                <a:spLocks/>
              </p:cNvSpPr>
              <p:nvPr/>
            </p:nvSpPr>
            <p:spPr bwMode="auto">
              <a:xfrm>
                <a:off x="2760" y="629"/>
                <a:ext cx="278" cy="834"/>
              </a:xfrm>
              <a:custGeom>
                <a:avLst/>
                <a:gdLst/>
                <a:ahLst/>
                <a:cxnLst>
                  <a:cxn ang="0">
                    <a:pos x="576" y="140"/>
                  </a:cxn>
                  <a:cxn ang="0">
                    <a:pos x="576" y="1727"/>
                  </a:cxn>
                  <a:cxn ang="0">
                    <a:pos x="0" y="1568"/>
                  </a:cxn>
                  <a:cxn ang="0">
                    <a:pos x="0" y="0"/>
                  </a:cxn>
                  <a:cxn ang="0">
                    <a:pos x="576" y="140"/>
                  </a:cxn>
                </a:cxnLst>
                <a:rect l="0" t="0" r="r" b="b"/>
                <a:pathLst>
                  <a:path w="577" h="1728">
                    <a:moveTo>
                      <a:pt x="576" y="140"/>
                    </a:moveTo>
                    <a:lnTo>
                      <a:pt x="576" y="1727"/>
                    </a:lnTo>
                    <a:lnTo>
                      <a:pt x="0" y="1568"/>
                    </a:lnTo>
                    <a:lnTo>
                      <a:pt x="0" y="0"/>
                    </a:lnTo>
                    <a:lnTo>
                      <a:pt x="576" y="140"/>
                    </a:lnTo>
                  </a:path>
                </a:pathLst>
              </a:custGeom>
              <a:gradFill rotWithShape="0">
                <a:gsLst>
                  <a:gs pos="0">
                    <a:srgbClr val="B2B2B2">
                      <a:gamma/>
                      <a:tint val="23529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0" name="Line 740"/>
              <p:cNvSpPr>
                <a:spLocks noChangeShapeType="1"/>
              </p:cNvSpPr>
              <p:nvPr/>
            </p:nvSpPr>
            <p:spPr bwMode="auto">
              <a:xfrm>
                <a:off x="2799" y="1331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1" name="Oval 741"/>
              <p:cNvSpPr>
                <a:spLocks noChangeArrowheads="1"/>
              </p:cNvSpPr>
              <p:nvPr/>
            </p:nvSpPr>
            <p:spPr bwMode="auto">
              <a:xfrm>
                <a:off x="2792" y="670"/>
                <a:ext cx="31" cy="17"/>
              </a:xfrm>
              <a:prstGeom prst="ellipse">
                <a:avLst/>
              </a:prstGeom>
              <a:solidFill>
                <a:srgbClr val="D60093"/>
              </a:soli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2" name="Line 742"/>
              <p:cNvSpPr>
                <a:spLocks noChangeShapeType="1"/>
              </p:cNvSpPr>
              <p:nvPr/>
            </p:nvSpPr>
            <p:spPr bwMode="auto">
              <a:xfrm>
                <a:off x="2799" y="1293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3" name="Line 743"/>
              <p:cNvSpPr>
                <a:spLocks noChangeShapeType="1"/>
              </p:cNvSpPr>
              <p:nvPr/>
            </p:nvSpPr>
            <p:spPr bwMode="auto">
              <a:xfrm>
                <a:off x="2799" y="1255"/>
                <a:ext cx="192" cy="52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4" name="Line 744"/>
              <p:cNvSpPr>
                <a:spLocks noChangeShapeType="1"/>
              </p:cNvSpPr>
              <p:nvPr/>
            </p:nvSpPr>
            <p:spPr bwMode="auto">
              <a:xfrm>
                <a:off x="2799" y="1218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5" name="Line 745"/>
              <p:cNvSpPr>
                <a:spLocks noChangeShapeType="1"/>
              </p:cNvSpPr>
              <p:nvPr/>
            </p:nvSpPr>
            <p:spPr bwMode="auto">
              <a:xfrm>
                <a:off x="2799" y="1179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6" name="Freeform 746"/>
              <p:cNvSpPr>
                <a:spLocks/>
              </p:cNvSpPr>
              <p:nvPr/>
            </p:nvSpPr>
            <p:spPr bwMode="auto">
              <a:xfrm>
                <a:off x="2802" y="815"/>
                <a:ext cx="190" cy="355"/>
              </a:xfrm>
              <a:custGeom>
                <a:avLst/>
                <a:gdLst/>
                <a:ahLst/>
                <a:cxnLst>
                  <a:cxn ang="0">
                    <a:pos x="0" y="628"/>
                  </a:cxn>
                  <a:cxn ang="0">
                    <a:pos x="396" y="732"/>
                  </a:cxn>
                  <a:cxn ang="0">
                    <a:pos x="396" y="0"/>
                  </a:cxn>
                </a:cxnLst>
                <a:rect l="0" t="0" r="r" b="b"/>
                <a:pathLst>
                  <a:path w="397" h="733">
                    <a:moveTo>
                      <a:pt x="0" y="628"/>
                    </a:moveTo>
                    <a:lnTo>
                      <a:pt x="396" y="732"/>
                    </a:lnTo>
                    <a:lnTo>
                      <a:pt x="396" y="0"/>
                    </a:lnTo>
                  </a:path>
                </a:pathLst>
              </a:custGeom>
              <a:noFill/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7" name="Freeform 747"/>
              <p:cNvSpPr>
                <a:spLocks/>
              </p:cNvSpPr>
              <p:nvPr/>
            </p:nvSpPr>
            <p:spPr bwMode="auto">
              <a:xfrm>
                <a:off x="2782" y="745"/>
                <a:ext cx="218" cy="618"/>
              </a:xfrm>
              <a:custGeom>
                <a:avLst/>
                <a:gdLst/>
                <a:ahLst/>
                <a:cxnLst>
                  <a:cxn ang="0">
                    <a:pos x="452" y="105"/>
                  </a:cxn>
                  <a:cxn ang="0">
                    <a:pos x="0" y="0"/>
                  </a:cxn>
                  <a:cxn ang="0">
                    <a:pos x="0" y="1277"/>
                  </a:cxn>
                </a:cxnLst>
                <a:rect l="0" t="0" r="r" b="b"/>
                <a:pathLst>
                  <a:path w="453" h="1278">
                    <a:moveTo>
                      <a:pt x="452" y="105"/>
                    </a:moveTo>
                    <a:lnTo>
                      <a:pt x="0" y="0"/>
                    </a:lnTo>
                    <a:lnTo>
                      <a:pt x="0" y="1277"/>
                    </a:lnTo>
                  </a:path>
                </a:pathLst>
              </a:custGeom>
              <a:noFill/>
              <a:ln w="6350" cap="rnd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8" name="Freeform 748"/>
              <p:cNvSpPr>
                <a:spLocks/>
              </p:cNvSpPr>
              <p:nvPr/>
            </p:nvSpPr>
            <p:spPr bwMode="auto">
              <a:xfrm>
                <a:off x="2796" y="768"/>
                <a:ext cx="194" cy="352"/>
              </a:xfrm>
              <a:custGeom>
                <a:avLst/>
                <a:gdLst/>
                <a:ahLst/>
                <a:cxnLst>
                  <a:cxn ang="0">
                    <a:pos x="401" y="96"/>
                  </a:cxn>
                  <a:cxn ang="0">
                    <a:pos x="0" y="0"/>
                  </a:cxn>
                  <a:cxn ang="0">
                    <a:pos x="0" y="725"/>
                  </a:cxn>
                </a:cxnLst>
                <a:rect l="0" t="0" r="r" b="b"/>
                <a:pathLst>
                  <a:path w="402" h="726">
                    <a:moveTo>
                      <a:pt x="401" y="96"/>
                    </a:moveTo>
                    <a:lnTo>
                      <a:pt x="0" y="0"/>
                    </a:lnTo>
                    <a:lnTo>
                      <a:pt x="0" y="725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09" name="Line 749"/>
              <p:cNvSpPr>
                <a:spLocks noChangeShapeType="1"/>
              </p:cNvSpPr>
              <p:nvPr/>
            </p:nvSpPr>
            <p:spPr bwMode="auto">
              <a:xfrm>
                <a:off x="2797" y="849"/>
                <a:ext cx="187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0" name="Line 750"/>
              <p:cNvSpPr>
                <a:spLocks noChangeShapeType="1"/>
              </p:cNvSpPr>
              <p:nvPr/>
            </p:nvSpPr>
            <p:spPr bwMode="auto">
              <a:xfrm>
                <a:off x="2797" y="924"/>
                <a:ext cx="189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1" name="Line 751"/>
              <p:cNvSpPr>
                <a:spLocks noChangeShapeType="1"/>
              </p:cNvSpPr>
              <p:nvPr/>
            </p:nvSpPr>
            <p:spPr bwMode="auto">
              <a:xfrm>
                <a:off x="2797" y="1017"/>
                <a:ext cx="180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2" name="Freeform 752"/>
              <p:cNvSpPr>
                <a:spLocks/>
              </p:cNvSpPr>
              <p:nvPr/>
            </p:nvSpPr>
            <p:spPr bwMode="auto">
              <a:xfrm>
                <a:off x="2853" y="812"/>
                <a:ext cx="74" cy="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8"/>
                  </a:cxn>
                  <a:cxn ang="0">
                    <a:pos x="151" y="81"/>
                  </a:cxn>
                  <a:cxn ang="0">
                    <a:pos x="151" y="33"/>
                  </a:cxn>
                  <a:cxn ang="0">
                    <a:pos x="0" y="0"/>
                  </a:cxn>
                </a:cxnLst>
                <a:rect l="0" t="0" r="r" b="b"/>
                <a:pathLst>
                  <a:path w="152" h="82">
                    <a:moveTo>
                      <a:pt x="0" y="0"/>
                    </a:moveTo>
                    <a:lnTo>
                      <a:pt x="0" y="48"/>
                    </a:lnTo>
                    <a:lnTo>
                      <a:pt x="151" y="81"/>
                    </a:lnTo>
                    <a:lnTo>
                      <a:pt x="151" y="3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9A9A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3" name="Line 753"/>
              <p:cNvSpPr>
                <a:spLocks noChangeShapeType="1"/>
              </p:cNvSpPr>
              <p:nvPr/>
            </p:nvSpPr>
            <p:spPr bwMode="auto">
              <a:xfrm>
                <a:off x="2824" y="818"/>
                <a:ext cx="138" cy="30"/>
              </a:xfrm>
              <a:prstGeom prst="line">
                <a:avLst/>
              </a:prstGeom>
              <a:noFill/>
              <a:ln w="635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4" name="Freeform 754"/>
              <p:cNvSpPr>
                <a:spLocks/>
              </p:cNvSpPr>
              <p:nvPr/>
            </p:nvSpPr>
            <p:spPr bwMode="auto">
              <a:xfrm>
                <a:off x="2810" y="955"/>
                <a:ext cx="167" cy="75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2"/>
                  </a:cxn>
                  <a:cxn ang="0">
                    <a:pos x="0" y="85"/>
                  </a:cxn>
                </a:cxnLst>
                <a:rect l="0" t="0" r="r" b="b"/>
                <a:pathLst>
                  <a:path w="351" h="183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2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5" name="Freeform 755"/>
              <p:cNvSpPr>
                <a:spLocks/>
              </p:cNvSpPr>
              <p:nvPr/>
            </p:nvSpPr>
            <p:spPr bwMode="auto">
              <a:xfrm>
                <a:off x="2810" y="1048"/>
                <a:ext cx="167" cy="83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1"/>
                  </a:cxn>
                  <a:cxn ang="0">
                    <a:pos x="0" y="85"/>
                  </a:cxn>
                </a:cxnLst>
                <a:rect l="0" t="0" r="r" b="b"/>
                <a:pathLst>
                  <a:path w="351" h="182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1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6" name="Freeform 756"/>
              <p:cNvSpPr>
                <a:spLocks/>
              </p:cNvSpPr>
              <p:nvPr/>
            </p:nvSpPr>
            <p:spPr bwMode="auto">
              <a:xfrm>
                <a:off x="2807" y="871"/>
                <a:ext cx="170" cy="77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1"/>
                  </a:cxn>
                  <a:cxn ang="0">
                    <a:pos x="0" y="85"/>
                  </a:cxn>
                </a:cxnLst>
                <a:rect l="0" t="0" r="r" b="b"/>
                <a:pathLst>
                  <a:path w="351" h="182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1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7" name="Line 757"/>
              <p:cNvSpPr>
                <a:spLocks noChangeShapeType="1"/>
              </p:cNvSpPr>
              <p:nvPr/>
            </p:nvSpPr>
            <p:spPr bwMode="auto">
              <a:xfrm flipH="1" flipV="1">
                <a:off x="2929" y="918"/>
                <a:ext cx="33" cy="8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8" name="Line 758"/>
              <p:cNvSpPr>
                <a:spLocks noChangeShapeType="1"/>
              </p:cNvSpPr>
              <p:nvPr/>
            </p:nvSpPr>
            <p:spPr bwMode="auto">
              <a:xfrm flipH="1" flipV="1">
                <a:off x="2929" y="1000"/>
                <a:ext cx="33" cy="7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19" name="Line 759"/>
              <p:cNvSpPr>
                <a:spLocks noChangeShapeType="1"/>
              </p:cNvSpPr>
              <p:nvPr/>
            </p:nvSpPr>
            <p:spPr bwMode="auto">
              <a:xfrm flipH="1" flipV="1">
                <a:off x="2929" y="1099"/>
                <a:ext cx="33" cy="8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</p:grpSp>
        <p:grpSp>
          <p:nvGrpSpPr>
            <p:cNvPr id="84" name="Group 760"/>
            <p:cNvGrpSpPr>
              <a:grpSpLocks/>
            </p:cNvGrpSpPr>
            <p:nvPr/>
          </p:nvGrpSpPr>
          <p:grpSpPr bwMode="auto">
            <a:xfrm>
              <a:off x="3086" y="929"/>
              <a:ext cx="714" cy="672"/>
              <a:chOff x="2004" y="885"/>
              <a:chExt cx="714" cy="672"/>
            </a:xfrm>
          </p:grpSpPr>
          <p:sp>
            <p:nvSpPr>
              <p:cNvPr id="85" name="Freeform 761"/>
              <p:cNvSpPr>
                <a:spLocks/>
              </p:cNvSpPr>
              <p:nvPr/>
            </p:nvSpPr>
            <p:spPr bwMode="auto">
              <a:xfrm>
                <a:off x="2058" y="1322"/>
                <a:ext cx="556" cy="235"/>
              </a:xfrm>
              <a:custGeom>
                <a:avLst/>
                <a:gdLst/>
                <a:ahLst/>
                <a:cxnLst>
                  <a:cxn ang="0">
                    <a:pos x="0" y="128"/>
                  </a:cxn>
                  <a:cxn ang="0">
                    <a:pos x="238" y="0"/>
                  </a:cxn>
                  <a:cxn ang="0">
                    <a:pos x="556" y="91"/>
                  </a:cxn>
                  <a:cxn ang="0">
                    <a:pos x="556" y="108"/>
                  </a:cxn>
                  <a:cxn ang="0">
                    <a:pos x="334" y="235"/>
                  </a:cxn>
                  <a:cxn ang="0">
                    <a:pos x="0" y="148"/>
                  </a:cxn>
                  <a:cxn ang="0">
                    <a:pos x="0" y="128"/>
                  </a:cxn>
                </a:cxnLst>
                <a:rect l="0" t="0" r="r" b="b"/>
                <a:pathLst>
                  <a:path w="556" h="235">
                    <a:moveTo>
                      <a:pt x="0" y="128"/>
                    </a:moveTo>
                    <a:lnTo>
                      <a:pt x="238" y="0"/>
                    </a:lnTo>
                    <a:lnTo>
                      <a:pt x="556" y="91"/>
                    </a:lnTo>
                    <a:lnTo>
                      <a:pt x="556" y="108"/>
                    </a:lnTo>
                    <a:lnTo>
                      <a:pt x="334" y="235"/>
                    </a:lnTo>
                    <a:lnTo>
                      <a:pt x="0" y="148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DDDDDD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86" name="Freeform 762"/>
              <p:cNvSpPr>
                <a:spLocks/>
              </p:cNvSpPr>
              <p:nvPr/>
            </p:nvSpPr>
            <p:spPr bwMode="auto">
              <a:xfrm>
                <a:off x="2065" y="1327"/>
                <a:ext cx="538" cy="208"/>
              </a:xfrm>
              <a:custGeom>
                <a:avLst/>
                <a:gdLst/>
                <a:ahLst/>
                <a:cxnLst>
                  <a:cxn ang="0">
                    <a:pos x="0" y="124"/>
                  </a:cxn>
                  <a:cxn ang="0">
                    <a:pos x="327" y="208"/>
                  </a:cxn>
                  <a:cxn ang="0">
                    <a:pos x="538" y="86"/>
                  </a:cxn>
                  <a:cxn ang="0">
                    <a:pos x="233" y="0"/>
                  </a:cxn>
                  <a:cxn ang="0">
                    <a:pos x="0" y="124"/>
                  </a:cxn>
                </a:cxnLst>
                <a:rect l="0" t="0" r="r" b="b"/>
                <a:pathLst>
                  <a:path w="538" h="208">
                    <a:moveTo>
                      <a:pt x="0" y="124"/>
                    </a:moveTo>
                    <a:lnTo>
                      <a:pt x="327" y="208"/>
                    </a:lnTo>
                    <a:lnTo>
                      <a:pt x="538" y="86"/>
                    </a:lnTo>
                    <a:lnTo>
                      <a:pt x="233" y="0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B2B2B2"/>
              </a:solidFill>
              <a:ln w="635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87" name="Oval 763"/>
              <p:cNvSpPr>
                <a:spLocks noChangeArrowheads="1"/>
              </p:cNvSpPr>
              <p:nvPr/>
            </p:nvSpPr>
            <p:spPr bwMode="auto">
              <a:xfrm>
                <a:off x="2199" y="1378"/>
                <a:ext cx="280" cy="112"/>
              </a:xfrm>
              <a:prstGeom prst="ellipse">
                <a:avLst/>
              </a:prstGeom>
              <a:solidFill>
                <a:srgbClr val="B2B2B2"/>
              </a:solidFill>
              <a:ln w="3175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88" name="Freeform 764"/>
              <p:cNvSpPr>
                <a:spLocks/>
              </p:cNvSpPr>
              <p:nvPr/>
            </p:nvSpPr>
            <p:spPr bwMode="auto">
              <a:xfrm>
                <a:off x="2046" y="1382"/>
                <a:ext cx="452" cy="1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36"/>
                  </a:cxn>
                  <a:cxn ang="0">
                    <a:pos x="574" y="180"/>
                  </a:cxn>
                  <a:cxn ang="0">
                    <a:pos x="646" y="158"/>
                  </a:cxn>
                </a:cxnLst>
                <a:rect l="0" t="0" r="r" b="b"/>
                <a:pathLst>
                  <a:path w="646" h="180">
                    <a:moveTo>
                      <a:pt x="0" y="0"/>
                    </a:moveTo>
                    <a:lnTo>
                      <a:pt x="20" y="36"/>
                    </a:lnTo>
                    <a:lnTo>
                      <a:pt x="574" y="180"/>
                    </a:lnTo>
                    <a:lnTo>
                      <a:pt x="646" y="158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89" name="Freeform 765"/>
              <p:cNvSpPr>
                <a:spLocks noChangeAspect="1"/>
              </p:cNvSpPr>
              <p:nvPr/>
            </p:nvSpPr>
            <p:spPr bwMode="auto">
              <a:xfrm>
                <a:off x="2154" y="885"/>
                <a:ext cx="564" cy="520"/>
              </a:xfrm>
              <a:custGeom>
                <a:avLst/>
                <a:gdLst/>
                <a:ahLst/>
                <a:cxnLst>
                  <a:cxn ang="0">
                    <a:pos x="620" y="746"/>
                  </a:cxn>
                  <a:cxn ang="0">
                    <a:pos x="808" y="525"/>
                  </a:cxn>
                  <a:cxn ang="0">
                    <a:pos x="808" y="106"/>
                  </a:cxn>
                  <a:cxn ang="0">
                    <a:pos x="336" y="0"/>
                  </a:cxn>
                  <a:cxn ang="0">
                    <a:pos x="0" y="48"/>
                  </a:cxn>
                </a:cxnLst>
                <a:rect l="0" t="0" r="r" b="b"/>
                <a:pathLst>
                  <a:path w="808" h="746">
                    <a:moveTo>
                      <a:pt x="620" y="746"/>
                    </a:moveTo>
                    <a:lnTo>
                      <a:pt x="808" y="525"/>
                    </a:lnTo>
                    <a:lnTo>
                      <a:pt x="808" y="106"/>
                    </a:lnTo>
                    <a:lnTo>
                      <a:pt x="336" y="0"/>
                    </a:lnTo>
                    <a:lnTo>
                      <a:pt x="0" y="48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0" name="Freeform 766"/>
              <p:cNvSpPr>
                <a:spLocks noChangeAspect="1"/>
              </p:cNvSpPr>
              <p:nvPr/>
            </p:nvSpPr>
            <p:spPr bwMode="auto">
              <a:xfrm>
                <a:off x="2506" y="1000"/>
                <a:ext cx="113" cy="506"/>
              </a:xfrm>
              <a:custGeom>
                <a:avLst/>
                <a:gdLst/>
                <a:ahLst/>
                <a:cxnLst>
                  <a:cxn ang="0">
                    <a:pos x="0" y="644"/>
                  </a:cxn>
                  <a:cxn ang="0">
                    <a:pos x="0" y="79"/>
                  </a:cxn>
                  <a:cxn ang="0">
                    <a:pos x="144" y="0"/>
                  </a:cxn>
                  <a:cxn ang="0">
                    <a:pos x="144" y="554"/>
                  </a:cxn>
                  <a:cxn ang="0">
                    <a:pos x="0" y="644"/>
                  </a:cxn>
                </a:cxnLst>
                <a:rect l="0" t="0" r="r" b="b"/>
                <a:pathLst>
                  <a:path w="144" h="644">
                    <a:moveTo>
                      <a:pt x="0" y="644"/>
                    </a:moveTo>
                    <a:lnTo>
                      <a:pt x="0" y="79"/>
                    </a:lnTo>
                    <a:lnTo>
                      <a:pt x="144" y="0"/>
                    </a:lnTo>
                    <a:lnTo>
                      <a:pt x="144" y="554"/>
                    </a:lnTo>
                    <a:lnTo>
                      <a:pt x="0" y="644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1" name="Freeform 767"/>
              <p:cNvSpPr>
                <a:spLocks noChangeAspect="1"/>
              </p:cNvSpPr>
              <p:nvPr/>
            </p:nvSpPr>
            <p:spPr bwMode="auto">
              <a:xfrm>
                <a:off x="2004" y="891"/>
                <a:ext cx="615" cy="172"/>
              </a:xfrm>
              <a:custGeom>
                <a:avLst/>
                <a:gdLst/>
                <a:ahLst/>
                <a:cxnLst>
                  <a:cxn ang="0">
                    <a:pos x="638" y="219"/>
                  </a:cxn>
                  <a:cxn ang="0">
                    <a:pos x="0" y="67"/>
                  </a:cxn>
                  <a:cxn ang="0">
                    <a:pos x="160" y="0"/>
                  </a:cxn>
                  <a:cxn ang="0">
                    <a:pos x="782" y="139"/>
                  </a:cxn>
                  <a:cxn ang="0">
                    <a:pos x="638" y="219"/>
                  </a:cxn>
                </a:cxnLst>
                <a:rect l="0" t="0" r="r" b="b"/>
                <a:pathLst>
                  <a:path w="782" h="219">
                    <a:moveTo>
                      <a:pt x="638" y="219"/>
                    </a:moveTo>
                    <a:lnTo>
                      <a:pt x="0" y="67"/>
                    </a:lnTo>
                    <a:lnTo>
                      <a:pt x="160" y="0"/>
                    </a:lnTo>
                    <a:lnTo>
                      <a:pt x="782" y="139"/>
                    </a:lnTo>
                    <a:lnTo>
                      <a:pt x="638" y="219"/>
                    </a:lnTo>
                  </a:path>
                </a:pathLst>
              </a:custGeom>
              <a:solidFill>
                <a:srgbClr val="FFFFFF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2" name="Freeform 768"/>
              <p:cNvSpPr>
                <a:spLocks noChangeAspect="1"/>
              </p:cNvSpPr>
              <p:nvPr/>
            </p:nvSpPr>
            <p:spPr bwMode="auto">
              <a:xfrm>
                <a:off x="2004" y="942"/>
                <a:ext cx="502" cy="566"/>
              </a:xfrm>
              <a:custGeom>
                <a:avLst/>
                <a:gdLst/>
                <a:ahLst/>
                <a:cxnLst>
                  <a:cxn ang="0">
                    <a:pos x="671" y="753"/>
                  </a:cxn>
                  <a:cxn ang="0">
                    <a:pos x="671" y="160"/>
                  </a:cxn>
                  <a:cxn ang="0">
                    <a:pos x="0" y="0"/>
                  </a:cxn>
                  <a:cxn ang="0">
                    <a:pos x="0" y="578"/>
                  </a:cxn>
                  <a:cxn ang="0">
                    <a:pos x="671" y="753"/>
                  </a:cxn>
                </a:cxnLst>
                <a:rect l="0" t="0" r="r" b="b"/>
                <a:pathLst>
                  <a:path w="672" h="754">
                    <a:moveTo>
                      <a:pt x="671" y="753"/>
                    </a:moveTo>
                    <a:lnTo>
                      <a:pt x="671" y="160"/>
                    </a:lnTo>
                    <a:lnTo>
                      <a:pt x="0" y="0"/>
                    </a:lnTo>
                    <a:lnTo>
                      <a:pt x="0" y="578"/>
                    </a:lnTo>
                    <a:lnTo>
                      <a:pt x="671" y="753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3" name="Freeform 769"/>
              <p:cNvSpPr>
                <a:spLocks noChangeAspect="1"/>
              </p:cNvSpPr>
              <p:nvPr/>
            </p:nvSpPr>
            <p:spPr bwMode="auto">
              <a:xfrm>
                <a:off x="2043" y="992"/>
                <a:ext cx="425" cy="464"/>
              </a:xfrm>
              <a:custGeom>
                <a:avLst/>
                <a:gdLst/>
                <a:ahLst/>
                <a:cxnLst>
                  <a:cxn ang="0">
                    <a:pos x="490" y="548"/>
                  </a:cxn>
                  <a:cxn ang="0">
                    <a:pos x="490" y="117"/>
                  </a:cxn>
                  <a:cxn ang="0">
                    <a:pos x="0" y="0"/>
                  </a:cxn>
                  <a:cxn ang="0">
                    <a:pos x="0" y="424"/>
                  </a:cxn>
                  <a:cxn ang="0">
                    <a:pos x="490" y="548"/>
                  </a:cxn>
                </a:cxnLst>
                <a:rect l="0" t="0" r="r" b="b"/>
                <a:pathLst>
                  <a:path w="491" h="549">
                    <a:moveTo>
                      <a:pt x="490" y="548"/>
                    </a:moveTo>
                    <a:lnTo>
                      <a:pt x="490" y="117"/>
                    </a:lnTo>
                    <a:lnTo>
                      <a:pt x="0" y="0"/>
                    </a:lnTo>
                    <a:lnTo>
                      <a:pt x="0" y="424"/>
                    </a:lnTo>
                    <a:lnTo>
                      <a:pt x="490" y="548"/>
                    </a:lnTo>
                  </a:path>
                </a:pathLst>
              </a:custGeom>
              <a:solidFill>
                <a:srgbClr val="CECECE"/>
              </a:solidFill>
              <a:ln w="6350" cap="rnd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4" name="Freeform 770"/>
              <p:cNvSpPr>
                <a:spLocks/>
              </p:cNvSpPr>
              <p:nvPr/>
            </p:nvSpPr>
            <p:spPr bwMode="auto">
              <a:xfrm>
                <a:off x="2069" y="1023"/>
                <a:ext cx="372" cy="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54"/>
                  </a:cxn>
                  <a:cxn ang="0">
                    <a:pos x="542" y="592"/>
                  </a:cxn>
                  <a:cxn ang="0">
                    <a:pos x="542" y="130"/>
                  </a:cxn>
                  <a:cxn ang="0">
                    <a:pos x="0" y="0"/>
                  </a:cxn>
                </a:cxnLst>
                <a:rect l="0" t="0" r="r" b="b"/>
                <a:pathLst>
                  <a:path w="542" h="592">
                    <a:moveTo>
                      <a:pt x="0" y="0"/>
                    </a:moveTo>
                    <a:lnTo>
                      <a:pt x="0" y="454"/>
                    </a:lnTo>
                    <a:lnTo>
                      <a:pt x="542" y="592"/>
                    </a:lnTo>
                    <a:lnTo>
                      <a:pt x="542" y="13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618FFD"/>
                  </a:gs>
                  <a:gs pos="100000">
                    <a:srgbClr val="618FFD">
                      <a:gamma/>
                      <a:shade val="75294"/>
                      <a:invGamma/>
                    </a:srgbClr>
                  </a:gs>
                </a:gsLst>
                <a:path path="rect">
                  <a:fillToRect r="100000" b="100000"/>
                </a:path>
              </a:gradFill>
              <a:ln w="6350" cap="flat" cmpd="sng">
                <a:solidFill>
                  <a:srgbClr val="77777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95" name="Line 771"/>
              <p:cNvSpPr>
                <a:spLocks noChangeShapeType="1"/>
              </p:cNvSpPr>
              <p:nvPr/>
            </p:nvSpPr>
            <p:spPr bwMode="auto">
              <a:xfrm>
                <a:off x="2102" y="1056"/>
                <a:ext cx="0" cy="61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</p:grpSp>
      </p:grpSp>
      <p:pic>
        <p:nvPicPr>
          <p:cNvPr id="120" name="Picture 859" descr="database_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9225" y="5662613"/>
            <a:ext cx="892175" cy="498475"/>
          </a:xfrm>
          <a:prstGeom prst="rect">
            <a:avLst/>
          </a:prstGeom>
          <a:noFill/>
        </p:spPr>
      </p:pic>
      <p:grpSp>
        <p:nvGrpSpPr>
          <p:cNvPr id="121" name="Group 860"/>
          <p:cNvGrpSpPr>
            <a:grpSpLocks/>
          </p:cNvGrpSpPr>
          <p:nvPr/>
        </p:nvGrpSpPr>
        <p:grpSpPr bwMode="auto">
          <a:xfrm>
            <a:off x="287338" y="5268913"/>
            <a:ext cx="568325" cy="546100"/>
            <a:chOff x="800" y="3248"/>
            <a:chExt cx="310" cy="257"/>
          </a:xfrm>
        </p:grpSpPr>
        <p:sp>
          <p:nvSpPr>
            <p:cNvPr id="122" name="Freeform 861"/>
            <p:cNvSpPr>
              <a:spLocks/>
            </p:cNvSpPr>
            <p:nvPr/>
          </p:nvSpPr>
          <p:spPr bwMode="auto">
            <a:xfrm>
              <a:off x="953" y="3365"/>
              <a:ext cx="53" cy="95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77"/>
                </a:cxn>
                <a:cxn ang="0">
                  <a:pos x="43" y="78"/>
                </a:cxn>
                <a:cxn ang="0">
                  <a:pos x="34" y="80"/>
                </a:cxn>
                <a:cxn ang="0">
                  <a:pos x="23" y="84"/>
                </a:cxn>
                <a:cxn ang="0">
                  <a:pos x="14" y="87"/>
                </a:cxn>
                <a:cxn ang="0">
                  <a:pos x="8" y="90"/>
                </a:cxn>
                <a:cxn ang="0">
                  <a:pos x="0" y="94"/>
                </a:cxn>
                <a:cxn ang="0">
                  <a:pos x="0" y="17"/>
                </a:cxn>
                <a:cxn ang="0">
                  <a:pos x="8" y="12"/>
                </a:cxn>
                <a:cxn ang="0">
                  <a:pos x="19" y="9"/>
                </a:cxn>
                <a:cxn ang="0">
                  <a:pos x="27" y="6"/>
                </a:cxn>
                <a:cxn ang="0">
                  <a:pos x="38" y="2"/>
                </a:cxn>
                <a:cxn ang="0">
                  <a:pos x="47" y="1"/>
                </a:cxn>
                <a:cxn ang="0">
                  <a:pos x="52" y="0"/>
                </a:cxn>
              </a:cxnLst>
              <a:rect l="0" t="0" r="r" b="b"/>
              <a:pathLst>
                <a:path w="53" h="95">
                  <a:moveTo>
                    <a:pt x="52" y="0"/>
                  </a:moveTo>
                  <a:lnTo>
                    <a:pt x="52" y="77"/>
                  </a:lnTo>
                  <a:lnTo>
                    <a:pt x="43" y="78"/>
                  </a:lnTo>
                  <a:lnTo>
                    <a:pt x="34" y="80"/>
                  </a:lnTo>
                  <a:lnTo>
                    <a:pt x="23" y="84"/>
                  </a:lnTo>
                  <a:lnTo>
                    <a:pt x="14" y="87"/>
                  </a:lnTo>
                  <a:lnTo>
                    <a:pt x="8" y="90"/>
                  </a:lnTo>
                  <a:lnTo>
                    <a:pt x="0" y="94"/>
                  </a:lnTo>
                  <a:lnTo>
                    <a:pt x="0" y="17"/>
                  </a:lnTo>
                  <a:lnTo>
                    <a:pt x="8" y="12"/>
                  </a:lnTo>
                  <a:lnTo>
                    <a:pt x="19" y="9"/>
                  </a:lnTo>
                  <a:lnTo>
                    <a:pt x="27" y="6"/>
                  </a:lnTo>
                  <a:lnTo>
                    <a:pt x="38" y="2"/>
                  </a:lnTo>
                  <a:lnTo>
                    <a:pt x="47" y="1"/>
                  </a:lnTo>
                  <a:lnTo>
                    <a:pt x="52" y="0"/>
                  </a:lnTo>
                </a:path>
              </a:pathLst>
            </a:custGeom>
            <a:solidFill>
              <a:srgbClr val="3333CC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23" name="Freeform 862"/>
            <p:cNvSpPr>
              <a:spLocks/>
            </p:cNvSpPr>
            <p:nvPr/>
          </p:nvSpPr>
          <p:spPr bwMode="auto">
            <a:xfrm>
              <a:off x="953" y="3279"/>
              <a:ext cx="53" cy="84"/>
            </a:xfrm>
            <a:custGeom>
              <a:avLst/>
              <a:gdLst/>
              <a:ahLst/>
              <a:cxnLst>
                <a:cxn ang="0">
                  <a:pos x="52" y="0"/>
                </a:cxn>
                <a:cxn ang="0">
                  <a:pos x="52" y="68"/>
                </a:cxn>
                <a:cxn ang="0">
                  <a:pos x="43" y="69"/>
                </a:cxn>
                <a:cxn ang="0">
                  <a:pos x="34" y="71"/>
                </a:cxn>
                <a:cxn ang="0">
                  <a:pos x="23" y="74"/>
                </a:cxn>
                <a:cxn ang="0">
                  <a:pos x="14" y="77"/>
                </a:cxn>
                <a:cxn ang="0">
                  <a:pos x="8" y="79"/>
                </a:cxn>
                <a:cxn ang="0">
                  <a:pos x="0" y="83"/>
                </a:cxn>
                <a:cxn ang="0">
                  <a:pos x="0" y="15"/>
                </a:cxn>
                <a:cxn ang="0">
                  <a:pos x="8" y="11"/>
                </a:cxn>
                <a:cxn ang="0">
                  <a:pos x="19" y="8"/>
                </a:cxn>
                <a:cxn ang="0">
                  <a:pos x="27" y="5"/>
                </a:cxn>
                <a:cxn ang="0">
                  <a:pos x="38" y="2"/>
                </a:cxn>
                <a:cxn ang="0">
                  <a:pos x="47" y="1"/>
                </a:cxn>
                <a:cxn ang="0">
                  <a:pos x="52" y="0"/>
                </a:cxn>
              </a:cxnLst>
              <a:rect l="0" t="0" r="r" b="b"/>
              <a:pathLst>
                <a:path w="53" h="84">
                  <a:moveTo>
                    <a:pt x="52" y="0"/>
                  </a:moveTo>
                  <a:lnTo>
                    <a:pt x="52" y="68"/>
                  </a:lnTo>
                  <a:lnTo>
                    <a:pt x="43" y="69"/>
                  </a:lnTo>
                  <a:lnTo>
                    <a:pt x="34" y="71"/>
                  </a:lnTo>
                  <a:lnTo>
                    <a:pt x="23" y="74"/>
                  </a:lnTo>
                  <a:lnTo>
                    <a:pt x="14" y="77"/>
                  </a:lnTo>
                  <a:lnTo>
                    <a:pt x="8" y="79"/>
                  </a:lnTo>
                  <a:lnTo>
                    <a:pt x="0" y="83"/>
                  </a:lnTo>
                  <a:lnTo>
                    <a:pt x="0" y="15"/>
                  </a:lnTo>
                  <a:lnTo>
                    <a:pt x="8" y="11"/>
                  </a:lnTo>
                  <a:lnTo>
                    <a:pt x="19" y="8"/>
                  </a:lnTo>
                  <a:lnTo>
                    <a:pt x="27" y="5"/>
                  </a:lnTo>
                  <a:lnTo>
                    <a:pt x="38" y="2"/>
                  </a:lnTo>
                  <a:lnTo>
                    <a:pt x="47" y="1"/>
                  </a:lnTo>
                  <a:lnTo>
                    <a:pt x="52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24" name="Freeform 863"/>
            <p:cNvSpPr>
              <a:spLocks/>
            </p:cNvSpPr>
            <p:nvPr/>
          </p:nvSpPr>
          <p:spPr bwMode="auto">
            <a:xfrm>
              <a:off x="800" y="3273"/>
              <a:ext cx="17" cy="16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0"/>
                </a:cxn>
                <a:cxn ang="0">
                  <a:pos x="0" y="15"/>
                </a:cxn>
                <a:cxn ang="0">
                  <a:pos x="0" y="5"/>
                </a:cxn>
                <a:cxn ang="0">
                  <a:pos x="16" y="0"/>
                </a:cxn>
              </a:cxnLst>
              <a:rect l="0" t="0" r="r" b="b"/>
              <a:pathLst>
                <a:path w="17" h="16">
                  <a:moveTo>
                    <a:pt x="16" y="0"/>
                  </a:moveTo>
                  <a:lnTo>
                    <a:pt x="1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25" name="Freeform 864"/>
            <p:cNvSpPr>
              <a:spLocks/>
            </p:cNvSpPr>
            <p:nvPr/>
          </p:nvSpPr>
          <p:spPr bwMode="auto">
            <a:xfrm>
              <a:off x="802" y="3305"/>
              <a:ext cx="13" cy="1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1"/>
                </a:cxn>
                <a:cxn ang="0">
                  <a:pos x="0" y="16"/>
                </a:cxn>
                <a:cxn ang="0">
                  <a:pos x="0" y="5"/>
                </a:cxn>
                <a:cxn ang="0">
                  <a:pos x="12" y="0"/>
                </a:cxn>
              </a:cxnLst>
              <a:rect l="0" t="0" r="r" b="b"/>
              <a:pathLst>
                <a:path w="13" h="17">
                  <a:moveTo>
                    <a:pt x="12" y="0"/>
                  </a:moveTo>
                  <a:lnTo>
                    <a:pt x="12" y="11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2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26" name="Freeform 865"/>
            <p:cNvSpPr>
              <a:spLocks/>
            </p:cNvSpPr>
            <p:nvPr/>
          </p:nvSpPr>
          <p:spPr bwMode="auto">
            <a:xfrm>
              <a:off x="802" y="3339"/>
              <a:ext cx="13" cy="14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9"/>
                </a:cxn>
                <a:cxn ang="0">
                  <a:pos x="0" y="13"/>
                </a:cxn>
                <a:cxn ang="0">
                  <a:pos x="0" y="4"/>
                </a:cxn>
                <a:cxn ang="0">
                  <a:pos x="12" y="0"/>
                </a:cxn>
              </a:cxnLst>
              <a:rect l="0" t="0" r="r" b="b"/>
              <a:pathLst>
                <a:path w="13" h="14">
                  <a:moveTo>
                    <a:pt x="12" y="0"/>
                  </a:moveTo>
                  <a:lnTo>
                    <a:pt x="12" y="9"/>
                  </a:lnTo>
                  <a:lnTo>
                    <a:pt x="0" y="13"/>
                  </a:lnTo>
                  <a:lnTo>
                    <a:pt x="0" y="4"/>
                  </a:lnTo>
                  <a:lnTo>
                    <a:pt x="12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27" name="Freeform 866"/>
            <p:cNvSpPr>
              <a:spLocks/>
            </p:cNvSpPr>
            <p:nvPr/>
          </p:nvSpPr>
          <p:spPr bwMode="auto">
            <a:xfrm>
              <a:off x="800" y="3368"/>
              <a:ext cx="11" cy="17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10"/>
                </a:cxn>
                <a:cxn ang="0">
                  <a:pos x="0" y="16"/>
                </a:cxn>
                <a:cxn ang="0">
                  <a:pos x="0" y="5"/>
                </a:cxn>
                <a:cxn ang="0">
                  <a:pos x="10" y="0"/>
                </a:cxn>
              </a:cxnLst>
              <a:rect l="0" t="0" r="r" b="b"/>
              <a:pathLst>
                <a:path w="11" h="17">
                  <a:moveTo>
                    <a:pt x="10" y="0"/>
                  </a:moveTo>
                  <a:lnTo>
                    <a:pt x="10" y="10"/>
                  </a:lnTo>
                  <a:lnTo>
                    <a:pt x="0" y="16"/>
                  </a:lnTo>
                  <a:lnTo>
                    <a:pt x="0" y="5"/>
                  </a:lnTo>
                  <a:lnTo>
                    <a:pt x="1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28" name="Freeform 867"/>
            <p:cNvSpPr>
              <a:spLocks/>
            </p:cNvSpPr>
            <p:nvPr/>
          </p:nvSpPr>
          <p:spPr bwMode="auto">
            <a:xfrm>
              <a:off x="802" y="3404"/>
              <a:ext cx="13" cy="16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10"/>
                </a:cxn>
                <a:cxn ang="0">
                  <a:pos x="0" y="15"/>
                </a:cxn>
                <a:cxn ang="0">
                  <a:pos x="0" y="5"/>
                </a:cxn>
                <a:cxn ang="0">
                  <a:pos x="12" y="0"/>
                </a:cxn>
              </a:cxnLst>
              <a:rect l="0" t="0" r="r" b="b"/>
              <a:pathLst>
                <a:path w="13" h="16">
                  <a:moveTo>
                    <a:pt x="12" y="0"/>
                  </a:moveTo>
                  <a:lnTo>
                    <a:pt x="12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12" y="0"/>
                  </a:lnTo>
                </a:path>
              </a:pathLst>
            </a:custGeom>
            <a:solidFill>
              <a:srgbClr val="114FFB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29" name="Freeform 868"/>
            <p:cNvSpPr>
              <a:spLocks/>
            </p:cNvSpPr>
            <p:nvPr/>
          </p:nvSpPr>
          <p:spPr bwMode="auto">
            <a:xfrm>
              <a:off x="802" y="3437"/>
              <a:ext cx="13" cy="1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2" y="9"/>
                </a:cxn>
                <a:cxn ang="0">
                  <a:pos x="0" y="14"/>
                </a:cxn>
                <a:cxn ang="0">
                  <a:pos x="0" y="4"/>
                </a:cxn>
                <a:cxn ang="0">
                  <a:pos x="12" y="0"/>
                </a:cxn>
              </a:cxnLst>
              <a:rect l="0" t="0" r="r" b="b"/>
              <a:pathLst>
                <a:path w="13" h="15">
                  <a:moveTo>
                    <a:pt x="12" y="0"/>
                  </a:moveTo>
                  <a:lnTo>
                    <a:pt x="12" y="9"/>
                  </a:lnTo>
                  <a:lnTo>
                    <a:pt x="0" y="14"/>
                  </a:lnTo>
                  <a:lnTo>
                    <a:pt x="0" y="4"/>
                  </a:lnTo>
                  <a:lnTo>
                    <a:pt x="12" y="0"/>
                  </a:lnTo>
                </a:path>
              </a:pathLst>
            </a:custGeom>
            <a:solidFill>
              <a:srgbClr val="114FFB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0" name="Freeform 869"/>
            <p:cNvSpPr>
              <a:spLocks/>
            </p:cNvSpPr>
            <p:nvPr/>
          </p:nvSpPr>
          <p:spPr bwMode="auto">
            <a:xfrm>
              <a:off x="800" y="3467"/>
              <a:ext cx="17" cy="1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6" y="12"/>
                </a:cxn>
                <a:cxn ang="0">
                  <a:pos x="0" y="18"/>
                </a:cxn>
                <a:cxn ang="0">
                  <a:pos x="0" y="6"/>
                </a:cxn>
                <a:cxn ang="0">
                  <a:pos x="16" y="0"/>
                </a:cxn>
              </a:cxnLst>
              <a:rect l="0" t="0" r="r" b="b"/>
              <a:pathLst>
                <a:path w="17" h="19">
                  <a:moveTo>
                    <a:pt x="16" y="0"/>
                  </a:moveTo>
                  <a:lnTo>
                    <a:pt x="16" y="12"/>
                  </a:lnTo>
                  <a:lnTo>
                    <a:pt x="0" y="18"/>
                  </a:lnTo>
                  <a:lnTo>
                    <a:pt x="0" y="6"/>
                  </a:lnTo>
                  <a:lnTo>
                    <a:pt x="16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1" name="Freeform 870"/>
            <p:cNvSpPr>
              <a:spLocks/>
            </p:cNvSpPr>
            <p:nvPr/>
          </p:nvSpPr>
          <p:spPr bwMode="auto">
            <a:xfrm>
              <a:off x="824" y="3278"/>
              <a:ext cx="26" cy="2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14"/>
                </a:cxn>
                <a:cxn ang="0">
                  <a:pos x="0" y="23"/>
                </a:cxn>
                <a:cxn ang="0">
                  <a:pos x="0" y="9"/>
                </a:cxn>
                <a:cxn ang="0">
                  <a:pos x="25" y="0"/>
                </a:cxn>
              </a:cxnLst>
              <a:rect l="0" t="0" r="r" b="b"/>
              <a:pathLst>
                <a:path w="26" h="24">
                  <a:moveTo>
                    <a:pt x="25" y="0"/>
                  </a:moveTo>
                  <a:lnTo>
                    <a:pt x="25" y="14"/>
                  </a:lnTo>
                  <a:lnTo>
                    <a:pt x="0" y="23"/>
                  </a:lnTo>
                  <a:lnTo>
                    <a:pt x="0" y="9"/>
                  </a:lnTo>
                  <a:lnTo>
                    <a:pt x="2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2" name="Freeform 871"/>
            <p:cNvSpPr>
              <a:spLocks/>
            </p:cNvSpPr>
            <p:nvPr/>
          </p:nvSpPr>
          <p:spPr bwMode="auto">
            <a:xfrm>
              <a:off x="828" y="3314"/>
              <a:ext cx="20" cy="1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12"/>
                </a:cxn>
                <a:cxn ang="0">
                  <a:pos x="0" y="18"/>
                </a:cxn>
                <a:cxn ang="0">
                  <a:pos x="0" y="6"/>
                </a:cxn>
                <a:cxn ang="0">
                  <a:pos x="19" y="0"/>
                </a:cxn>
              </a:cxnLst>
              <a:rect l="0" t="0" r="r" b="b"/>
              <a:pathLst>
                <a:path w="20" h="19">
                  <a:moveTo>
                    <a:pt x="19" y="0"/>
                  </a:moveTo>
                  <a:lnTo>
                    <a:pt x="19" y="12"/>
                  </a:lnTo>
                  <a:lnTo>
                    <a:pt x="0" y="1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3" name="Freeform 872"/>
            <p:cNvSpPr>
              <a:spLocks/>
            </p:cNvSpPr>
            <p:nvPr/>
          </p:nvSpPr>
          <p:spPr bwMode="auto">
            <a:xfrm>
              <a:off x="828" y="3346"/>
              <a:ext cx="20" cy="1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11"/>
                </a:cxn>
                <a:cxn ang="0">
                  <a:pos x="0" y="18"/>
                </a:cxn>
                <a:cxn ang="0">
                  <a:pos x="0" y="6"/>
                </a:cxn>
                <a:cxn ang="0">
                  <a:pos x="19" y="0"/>
                </a:cxn>
              </a:cxnLst>
              <a:rect l="0" t="0" r="r" b="b"/>
              <a:pathLst>
                <a:path w="20" h="19">
                  <a:moveTo>
                    <a:pt x="19" y="0"/>
                  </a:moveTo>
                  <a:lnTo>
                    <a:pt x="19" y="11"/>
                  </a:lnTo>
                  <a:lnTo>
                    <a:pt x="0" y="1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4" name="Freeform 873"/>
            <p:cNvSpPr>
              <a:spLocks/>
            </p:cNvSpPr>
            <p:nvPr/>
          </p:nvSpPr>
          <p:spPr bwMode="auto">
            <a:xfrm>
              <a:off x="824" y="3376"/>
              <a:ext cx="20" cy="1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11"/>
                </a:cxn>
                <a:cxn ang="0">
                  <a:pos x="0" y="18"/>
                </a:cxn>
                <a:cxn ang="0">
                  <a:pos x="0" y="7"/>
                </a:cxn>
                <a:cxn ang="0">
                  <a:pos x="19" y="0"/>
                </a:cxn>
              </a:cxnLst>
              <a:rect l="0" t="0" r="r" b="b"/>
              <a:pathLst>
                <a:path w="20" h="19">
                  <a:moveTo>
                    <a:pt x="19" y="0"/>
                  </a:moveTo>
                  <a:lnTo>
                    <a:pt x="19" y="11"/>
                  </a:lnTo>
                  <a:lnTo>
                    <a:pt x="0" y="18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5" name="Freeform 874"/>
            <p:cNvSpPr>
              <a:spLocks/>
            </p:cNvSpPr>
            <p:nvPr/>
          </p:nvSpPr>
          <p:spPr bwMode="auto">
            <a:xfrm>
              <a:off x="828" y="3411"/>
              <a:ext cx="20" cy="19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11"/>
                </a:cxn>
                <a:cxn ang="0">
                  <a:pos x="0" y="18"/>
                </a:cxn>
                <a:cxn ang="0">
                  <a:pos x="0" y="6"/>
                </a:cxn>
                <a:cxn ang="0">
                  <a:pos x="19" y="0"/>
                </a:cxn>
              </a:cxnLst>
              <a:rect l="0" t="0" r="r" b="b"/>
              <a:pathLst>
                <a:path w="20" h="19">
                  <a:moveTo>
                    <a:pt x="19" y="0"/>
                  </a:moveTo>
                  <a:lnTo>
                    <a:pt x="19" y="11"/>
                  </a:lnTo>
                  <a:lnTo>
                    <a:pt x="0" y="1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solidFill>
              <a:srgbClr val="114FFB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6" name="Freeform 875"/>
            <p:cNvSpPr>
              <a:spLocks/>
            </p:cNvSpPr>
            <p:nvPr/>
          </p:nvSpPr>
          <p:spPr bwMode="auto">
            <a:xfrm>
              <a:off x="828" y="3443"/>
              <a:ext cx="20" cy="20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19" y="12"/>
                </a:cxn>
                <a:cxn ang="0">
                  <a:pos x="0" y="19"/>
                </a:cxn>
                <a:cxn ang="0">
                  <a:pos x="0" y="7"/>
                </a:cxn>
                <a:cxn ang="0">
                  <a:pos x="19" y="0"/>
                </a:cxn>
              </a:cxnLst>
              <a:rect l="0" t="0" r="r" b="b"/>
              <a:pathLst>
                <a:path w="20" h="20">
                  <a:moveTo>
                    <a:pt x="19" y="0"/>
                  </a:moveTo>
                  <a:lnTo>
                    <a:pt x="19" y="12"/>
                  </a:lnTo>
                  <a:lnTo>
                    <a:pt x="0" y="19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solidFill>
              <a:srgbClr val="114FFB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7" name="Freeform 876"/>
            <p:cNvSpPr>
              <a:spLocks/>
            </p:cNvSpPr>
            <p:nvPr/>
          </p:nvSpPr>
          <p:spPr bwMode="auto">
            <a:xfrm>
              <a:off x="824" y="3474"/>
              <a:ext cx="26" cy="23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14"/>
                </a:cxn>
                <a:cxn ang="0">
                  <a:pos x="0" y="22"/>
                </a:cxn>
                <a:cxn ang="0">
                  <a:pos x="0" y="8"/>
                </a:cxn>
                <a:cxn ang="0">
                  <a:pos x="25" y="0"/>
                </a:cxn>
              </a:cxnLst>
              <a:rect l="0" t="0" r="r" b="b"/>
              <a:pathLst>
                <a:path w="26" h="23">
                  <a:moveTo>
                    <a:pt x="25" y="0"/>
                  </a:moveTo>
                  <a:lnTo>
                    <a:pt x="25" y="14"/>
                  </a:lnTo>
                  <a:lnTo>
                    <a:pt x="0" y="22"/>
                  </a:lnTo>
                  <a:lnTo>
                    <a:pt x="0" y="8"/>
                  </a:lnTo>
                  <a:lnTo>
                    <a:pt x="25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8" name="Freeform 877"/>
            <p:cNvSpPr>
              <a:spLocks/>
            </p:cNvSpPr>
            <p:nvPr/>
          </p:nvSpPr>
          <p:spPr bwMode="auto">
            <a:xfrm>
              <a:off x="855" y="3278"/>
              <a:ext cx="28" cy="3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19"/>
                </a:cxn>
                <a:cxn ang="0">
                  <a:pos x="0" y="29"/>
                </a:cxn>
                <a:cxn ang="0">
                  <a:pos x="0" y="11"/>
                </a:cxn>
                <a:cxn ang="0">
                  <a:pos x="27" y="0"/>
                </a:cxn>
              </a:cxnLst>
              <a:rect l="0" t="0" r="r" b="b"/>
              <a:pathLst>
                <a:path w="28" h="30">
                  <a:moveTo>
                    <a:pt x="27" y="0"/>
                  </a:moveTo>
                  <a:lnTo>
                    <a:pt x="27" y="19"/>
                  </a:lnTo>
                  <a:lnTo>
                    <a:pt x="0" y="29"/>
                  </a:lnTo>
                  <a:lnTo>
                    <a:pt x="0" y="11"/>
                  </a:lnTo>
                  <a:lnTo>
                    <a:pt x="27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39" name="Freeform 878"/>
            <p:cNvSpPr>
              <a:spLocks/>
            </p:cNvSpPr>
            <p:nvPr/>
          </p:nvSpPr>
          <p:spPr bwMode="auto">
            <a:xfrm>
              <a:off x="858" y="3312"/>
              <a:ext cx="22" cy="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16"/>
                </a:cxn>
                <a:cxn ang="0">
                  <a:pos x="0" y="24"/>
                </a:cxn>
                <a:cxn ang="0">
                  <a:pos x="0" y="8"/>
                </a:cxn>
                <a:cxn ang="0">
                  <a:pos x="21" y="0"/>
                </a:cxn>
              </a:cxnLst>
              <a:rect l="0" t="0" r="r" b="b"/>
              <a:pathLst>
                <a:path w="22" h="25">
                  <a:moveTo>
                    <a:pt x="21" y="0"/>
                  </a:moveTo>
                  <a:lnTo>
                    <a:pt x="21" y="16"/>
                  </a:lnTo>
                  <a:lnTo>
                    <a:pt x="0" y="24"/>
                  </a:lnTo>
                  <a:lnTo>
                    <a:pt x="0" y="8"/>
                  </a:lnTo>
                  <a:lnTo>
                    <a:pt x="21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0" name="Freeform 879"/>
            <p:cNvSpPr>
              <a:spLocks/>
            </p:cNvSpPr>
            <p:nvPr/>
          </p:nvSpPr>
          <p:spPr bwMode="auto">
            <a:xfrm>
              <a:off x="858" y="3344"/>
              <a:ext cx="22" cy="25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16"/>
                </a:cxn>
                <a:cxn ang="0">
                  <a:pos x="0" y="24"/>
                </a:cxn>
                <a:cxn ang="0">
                  <a:pos x="0" y="8"/>
                </a:cxn>
                <a:cxn ang="0">
                  <a:pos x="21" y="0"/>
                </a:cxn>
              </a:cxnLst>
              <a:rect l="0" t="0" r="r" b="b"/>
              <a:pathLst>
                <a:path w="22" h="25">
                  <a:moveTo>
                    <a:pt x="21" y="0"/>
                  </a:moveTo>
                  <a:lnTo>
                    <a:pt x="21" y="16"/>
                  </a:lnTo>
                  <a:lnTo>
                    <a:pt x="0" y="24"/>
                  </a:lnTo>
                  <a:lnTo>
                    <a:pt x="0" y="8"/>
                  </a:lnTo>
                  <a:lnTo>
                    <a:pt x="21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1" name="Freeform 880"/>
            <p:cNvSpPr>
              <a:spLocks/>
            </p:cNvSpPr>
            <p:nvPr/>
          </p:nvSpPr>
          <p:spPr bwMode="auto">
            <a:xfrm>
              <a:off x="855" y="3376"/>
              <a:ext cx="19" cy="2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8" y="16"/>
                </a:cxn>
                <a:cxn ang="0">
                  <a:pos x="0" y="24"/>
                </a:cxn>
                <a:cxn ang="0">
                  <a:pos x="0" y="9"/>
                </a:cxn>
                <a:cxn ang="0">
                  <a:pos x="18" y="0"/>
                </a:cxn>
              </a:cxnLst>
              <a:rect l="0" t="0" r="r" b="b"/>
              <a:pathLst>
                <a:path w="19" h="25">
                  <a:moveTo>
                    <a:pt x="18" y="0"/>
                  </a:moveTo>
                  <a:lnTo>
                    <a:pt x="18" y="16"/>
                  </a:lnTo>
                  <a:lnTo>
                    <a:pt x="0" y="24"/>
                  </a:lnTo>
                  <a:lnTo>
                    <a:pt x="0" y="9"/>
                  </a:lnTo>
                  <a:lnTo>
                    <a:pt x="18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2" name="Freeform 881"/>
            <p:cNvSpPr>
              <a:spLocks/>
            </p:cNvSpPr>
            <p:nvPr/>
          </p:nvSpPr>
          <p:spPr bwMode="auto">
            <a:xfrm>
              <a:off x="858" y="3410"/>
              <a:ext cx="22" cy="27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17"/>
                </a:cxn>
                <a:cxn ang="0">
                  <a:pos x="0" y="26"/>
                </a:cxn>
                <a:cxn ang="0">
                  <a:pos x="0" y="9"/>
                </a:cxn>
                <a:cxn ang="0">
                  <a:pos x="21" y="0"/>
                </a:cxn>
              </a:cxnLst>
              <a:rect l="0" t="0" r="r" b="b"/>
              <a:pathLst>
                <a:path w="22" h="27">
                  <a:moveTo>
                    <a:pt x="21" y="0"/>
                  </a:moveTo>
                  <a:lnTo>
                    <a:pt x="21" y="17"/>
                  </a:lnTo>
                  <a:lnTo>
                    <a:pt x="0" y="26"/>
                  </a:lnTo>
                  <a:lnTo>
                    <a:pt x="0" y="9"/>
                  </a:lnTo>
                  <a:lnTo>
                    <a:pt x="21" y="0"/>
                  </a:lnTo>
                </a:path>
              </a:pathLst>
            </a:custGeom>
            <a:solidFill>
              <a:srgbClr val="114FFB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3" name="Freeform 882"/>
            <p:cNvSpPr>
              <a:spLocks/>
            </p:cNvSpPr>
            <p:nvPr/>
          </p:nvSpPr>
          <p:spPr bwMode="auto">
            <a:xfrm>
              <a:off x="858" y="3441"/>
              <a:ext cx="22" cy="27"/>
            </a:xfrm>
            <a:custGeom>
              <a:avLst/>
              <a:gdLst/>
              <a:ahLst/>
              <a:cxnLst>
                <a:cxn ang="0">
                  <a:pos x="21" y="0"/>
                </a:cxn>
                <a:cxn ang="0">
                  <a:pos x="21" y="17"/>
                </a:cxn>
                <a:cxn ang="0">
                  <a:pos x="0" y="26"/>
                </a:cxn>
                <a:cxn ang="0">
                  <a:pos x="0" y="9"/>
                </a:cxn>
                <a:cxn ang="0">
                  <a:pos x="21" y="0"/>
                </a:cxn>
              </a:cxnLst>
              <a:rect l="0" t="0" r="r" b="b"/>
              <a:pathLst>
                <a:path w="22" h="27">
                  <a:moveTo>
                    <a:pt x="21" y="0"/>
                  </a:moveTo>
                  <a:lnTo>
                    <a:pt x="21" y="17"/>
                  </a:lnTo>
                  <a:lnTo>
                    <a:pt x="0" y="26"/>
                  </a:lnTo>
                  <a:lnTo>
                    <a:pt x="0" y="9"/>
                  </a:lnTo>
                  <a:lnTo>
                    <a:pt x="21" y="0"/>
                  </a:lnTo>
                </a:path>
              </a:pathLst>
            </a:custGeom>
            <a:solidFill>
              <a:srgbClr val="114FFB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4" name="Freeform 883"/>
            <p:cNvSpPr>
              <a:spLocks/>
            </p:cNvSpPr>
            <p:nvPr/>
          </p:nvSpPr>
          <p:spPr bwMode="auto">
            <a:xfrm>
              <a:off x="855" y="3473"/>
              <a:ext cx="28" cy="2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17"/>
                </a:cxn>
                <a:cxn ang="0">
                  <a:pos x="0" y="27"/>
                </a:cxn>
                <a:cxn ang="0">
                  <a:pos x="0" y="10"/>
                </a:cxn>
                <a:cxn ang="0">
                  <a:pos x="27" y="0"/>
                </a:cxn>
              </a:cxnLst>
              <a:rect l="0" t="0" r="r" b="b"/>
              <a:pathLst>
                <a:path w="28" h="28">
                  <a:moveTo>
                    <a:pt x="27" y="0"/>
                  </a:moveTo>
                  <a:lnTo>
                    <a:pt x="27" y="17"/>
                  </a:lnTo>
                  <a:lnTo>
                    <a:pt x="0" y="27"/>
                  </a:lnTo>
                  <a:lnTo>
                    <a:pt x="0" y="10"/>
                  </a:lnTo>
                  <a:lnTo>
                    <a:pt x="27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5" name="Freeform 884"/>
            <p:cNvSpPr>
              <a:spLocks/>
            </p:cNvSpPr>
            <p:nvPr/>
          </p:nvSpPr>
          <p:spPr bwMode="auto">
            <a:xfrm>
              <a:off x="885" y="3275"/>
              <a:ext cx="31" cy="35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3"/>
                </a:cxn>
                <a:cxn ang="0">
                  <a:pos x="0" y="34"/>
                </a:cxn>
                <a:cxn ang="0">
                  <a:pos x="0" y="11"/>
                </a:cxn>
                <a:cxn ang="0">
                  <a:pos x="30" y="0"/>
                </a:cxn>
              </a:cxnLst>
              <a:rect l="0" t="0" r="r" b="b"/>
              <a:pathLst>
                <a:path w="31" h="35">
                  <a:moveTo>
                    <a:pt x="30" y="0"/>
                  </a:moveTo>
                  <a:lnTo>
                    <a:pt x="30" y="23"/>
                  </a:lnTo>
                  <a:lnTo>
                    <a:pt x="0" y="34"/>
                  </a:lnTo>
                  <a:lnTo>
                    <a:pt x="0" y="11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6" name="Freeform 885"/>
            <p:cNvSpPr>
              <a:spLocks/>
            </p:cNvSpPr>
            <p:nvPr/>
          </p:nvSpPr>
          <p:spPr bwMode="auto">
            <a:xfrm>
              <a:off x="889" y="3311"/>
              <a:ext cx="26" cy="3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20"/>
                </a:cxn>
                <a:cxn ang="0">
                  <a:pos x="0" y="29"/>
                </a:cxn>
                <a:cxn ang="0">
                  <a:pos x="0" y="9"/>
                </a:cxn>
                <a:cxn ang="0">
                  <a:pos x="25" y="0"/>
                </a:cxn>
              </a:cxnLst>
              <a:rect l="0" t="0" r="r" b="b"/>
              <a:pathLst>
                <a:path w="26" h="30">
                  <a:moveTo>
                    <a:pt x="25" y="0"/>
                  </a:moveTo>
                  <a:lnTo>
                    <a:pt x="25" y="20"/>
                  </a:lnTo>
                  <a:lnTo>
                    <a:pt x="0" y="29"/>
                  </a:lnTo>
                  <a:lnTo>
                    <a:pt x="0" y="9"/>
                  </a:lnTo>
                  <a:lnTo>
                    <a:pt x="25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7" name="Freeform 886"/>
            <p:cNvSpPr>
              <a:spLocks/>
            </p:cNvSpPr>
            <p:nvPr/>
          </p:nvSpPr>
          <p:spPr bwMode="auto">
            <a:xfrm>
              <a:off x="889" y="3341"/>
              <a:ext cx="26" cy="3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21"/>
                </a:cxn>
                <a:cxn ang="0">
                  <a:pos x="0" y="31"/>
                </a:cxn>
                <a:cxn ang="0">
                  <a:pos x="0" y="10"/>
                </a:cxn>
                <a:cxn ang="0">
                  <a:pos x="25" y="0"/>
                </a:cxn>
              </a:cxnLst>
              <a:rect l="0" t="0" r="r" b="b"/>
              <a:pathLst>
                <a:path w="26" h="32">
                  <a:moveTo>
                    <a:pt x="25" y="0"/>
                  </a:moveTo>
                  <a:lnTo>
                    <a:pt x="25" y="21"/>
                  </a:lnTo>
                  <a:lnTo>
                    <a:pt x="0" y="31"/>
                  </a:lnTo>
                  <a:lnTo>
                    <a:pt x="0" y="10"/>
                  </a:lnTo>
                  <a:lnTo>
                    <a:pt x="25" y="0"/>
                  </a:lnTo>
                </a:path>
              </a:pathLst>
            </a:custGeom>
            <a:solidFill>
              <a:srgbClr val="FF5008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8" name="Freeform 887"/>
            <p:cNvSpPr>
              <a:spLocks/>
            </p:cNvSpPr>
            <p:nvPr/>
          </p:nvSpPr>
          <p:spPr bwMode="auto">
            <a:xfrm>
              <a:off x="885" y="3372"/>
              <a:ext cx="31" cy="37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4"/>
                </a:cxn>
                <a:cxn ang="0">
                  <a:pos x="0" y="36"/>
                </a:cxn>
                <a:cxn ang="0">
                  <a:pos x="0" y="12"/>
                </a:cxn>
                <a:cxn ang="0">
                  <a:pos x="30" y="0"/>
                </a:cxn>
              </a:cxnLst>
              <a:rect l="0" t="0" r="r" b="b"/>
              <a:pathLst>
                <a:path w="31" h="37">
                  <a:moveTo>
                    <a:pt x="30" y="0"/>
                  </a:moveTo>
                  <a:lnTo>
                    <a:pt x="30" y="24"/>
                  </a:lnTo>
                  <a:lnTo>
                    <a:pt x="0" y="36"/>
                  </a:lnTo>
                  <a:lnTo>
                    <a:pt x="0" y="12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49" name="Freeform 888"/>
            <p:cNvSpPr>
              <a:spLocks/>
            </p:cNvSpPr>
            <p:nvPr/>
          </p:nvSpPr>
          <p:spPr bwMode="auto">
            <a:xfrm>
              <a:off x="889" y="3408"/>
              <a:ext cx="26" cy="3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20"/>
                </a:cxn>
                <a:cxn ang="0">
                  <a:pos x="0" y="29"/>
                </a:cxn>
                <a:cxn ang="0">
                  <a:pos x="0" y="10"/>
                </a:cxn>
                <a:cxn ang="0">
                  <a:pos x="25" y="0"/>
                </a:cxn>
              </a:cxnLst>
              <a:rect l="0" t="0" r="r" b="b"/>
              <a:pathLst>
                <a:path w="26" h="30">
                  <a:moveTo>
                    <a:pt x="25" y="0"/>
                  </a:moveTo>
                  <a:lnTo>
                    <a:pt x="25" y="20"/>
                  </a:lnTo>
                  <a:lnTo>
                    <a:pt x="0" y="29"/>
                  </a:lnTo>
                  <a:lnTo>
                    <a:pt x="0" y="10"/>
                  </a:lnTo>
                  <a:lnTo>
                    <a:pt x="25" y="0"/>
                  </a:lnTo>
                </a:path>
              </a:pathLst>
            </a:custGeom>
            <a:solidFill>
              <a:srgbClr val="114FFB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0" name="Freeform 889"/>
            <p:cNvSpPr>
              <a:spLocks/>
            </p:cNvSpPr>
            <p:nvPr/>
          </p:nvSpPr>
          <p:spPr bwMode="auto">
            <a:xfrm>
              <a:off x="889" y="3440"/>
              <a:ext cx="26" cy="3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20"/>
                </a:cxn>
                <a:cxn ang="0">
                  <a:pos x="0" y="29"/>
                </a:cxn>
                <a:cxn ang="0">
                  <a:pos x="0" y="9"/>
                </a:cxn>
                <a:cxn ang="0">
                  <a:pos x="25" y="0"/>
                </a:cxn>
              </a:cxnLst>
              <a:rect l="0" t="0" r="r" b="b"/>
              <a:pathLst>
                <a:path w="26" h="30">
                  <a:moveTo>
                    <a:pt x="25" y="0"/>
                  </a:moveTo>
                  <a:lnTo>
                    <a:pt x="25" y="20"/>
                  </a:lnTo>
                  <a:lnTo>
                    <a:pt x="0" y="29"/>
                  </a:lnTo>
                  <a:lnTo>
                    <a:pt x="0" y="9"/>
                  </a:lnTo>
                  <a:lnTo>
                    <a:pt x="25" y="0"/>
                  </a:lnTo>
                </a:path>
              </a:pathLst>
            </a:custGeom>
            <a:solidFill>
              <a:srgbClr val="114FFB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1" name="Freeform 890"/>
            <p:cNvSpPr>
              <a:spLocks/>
            </p:cNvSpPr>
            <p:nvPr/>
          </p:nvSpPr>
          <p:spPr bwMode="auto">
            <a:xfrm>
              <a:off x="885" y="3469"/>
              <a:ext cx="31" cy="36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4"/>
                </a:cxn>
                <a:cxn ang="0">
                  <a:pos x="0" y="35"/>
                </a:cxn>
                <a:cxn ang="0">
                  <a:pos x="0" y="12"/>
                </a:cxn>
                <a:cxn ang="0">
                  <a:pos x="30" y="0"/>
                </a:cxn>
              </a:cxnLst>
              <a:rect l="0" t="0" r="r" b="b"/>
              <a:pathLst>
                <a:path w="31" h="36">
                  <a:moveTo>
                    <a:pt x="30" y="0"/>
                  </a:moveTo>
                  <a:lnTo>
                    <a:pt x="30" y="24"/>
                  </a:lnTo>
                  <a:lnTo>
                    <a:pt x="0" y="35"/>
                  </a:lnTo>
                  <a:lnTo>
                    <a:pt x="0" y="12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2" name="Freeform 891"/>
            <p:cNvSpPr>
              <a:spLocks/>
            </p:cNvSpPr>
            <p:nvPr/>
          </p:nvSpPr>
          <p:spPr bwMode="auto">
            <a:xfrm>
              <a:off x="919" y="3262"/>
              <a:ext cx="31" cy="47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33"/>
                </a:cxn>
                <a:cxn ang="0">
                  <a:pos x="0" y="46"/>
                </a:cxn>
                <a:cxn ang="0">
                  <a:pos x="0" y="15"/>
                </a:cxn>
                <a:cxn ang="0">
                  <a:pos x="2" y="14"/>
                </a:cxn>
                <a:cxn ang="0">
                  <a:pos x="4" y="13"/>
                </a:cxn>
                <a:cxn ang="0">
                  <a:pos x="6" y="12"/>
                </a:cxn>
                <a:cxn ang="0">
                  <a:pos x="8" y="11"/>
                </a:cxn>
                <a:cxn ang="0">
                  <a:pos x="10" y="10"/>
                </a:cxn>
                <a:cxn ang="0">
                  <a:pos x="12" y="9"/>
                </a:cxn>
                <a:cxn ang="0">
                  <a:pos x="14" y="8"/>
                </a:cxn>
                <a:cxn ang="0">
                  <a:pos x="16" y="7"/>
                </a:cxn>
                <a:cxn ang="0">
                  <a:pos x="17" y="6"/>
                </a:cxn>
                <a:cxn ang="0">
                  <a:pos x="19" y="5"/>
                </a:cxn>
                <a:cxn ang="0">
                  <a:pos x="21" y="4"/>
                </a:cxn>
                <a:cxn ang="0">
                  <a:pos x="23" y="3"/>
                </a:cxn>
                <a:cxn ang="0">
                  <a:pos x="25" y="2"/>
                </a:cxn>
                <a:cxn ang="0">
                  <a:pos x="27" y="2"/>
                </a:cxn>
                <a:cxn ang="0">
                  <a:pos x="28" y="1"/>
                </a:cxn>
                <a:cxn ang="0">
                  <a:pos x="30" y="0"/>
                </a:cxn>
              </a:cxnLst>
              <a:rect l="0" t="0" r="r" b="b"/>
              <a:pathLst>
                <a:path w="31" h="47">
                  <a:moveTo>
                    <a:pt x="30" y="0"/>
                  </a:moveTo>
                  <a:lnTo>
                    <a:pt x="30" y="33"/>
                  </a:lnTo>
                  <a:lnTo>
                    <a:pt x="0" y="46"/>
                  </a:lnTo>
                  <a:lnTo>
                    <a:pt x="0" y="15"/>
                  </a:lnTo>
                  <a:lnTo>
                    <a:pt x="2" y="14"/>
                  </a:lnTo>
                  <a:lnTo>
                    <a:pt x="4" y="13"/>
                  </a:lnTo>
                  <a:lnTo>
                    <a:pt x="6" y="12"/>
                  </a:lnTo>
                  <a:lnTo>
                    <a:pt x="8" y="11"/>
                  </a:lnTo>
                  <a:lnTo>
                    <a:pt x="10" y="10"/>
                  </a:lnTo>
                  <a:lnTo>
                    <a:pt x="12" y="9"/>
                  </a:lnTo>
                  <a:lnTo>
                    <a:pt x="14" y="8"/>
                  </a:lnTo>
                  <a:lnTo>
                    <a:pt x="16" y="7"/>
                  </a:lnTo>
                  <a:lnTo>
                    <a:pt x="17" y="6"/>
                  </a:lnTo>
                  <a:lnTo>
                    <a:pt x="19" y="5"/>
                  </a:lnTo>
                  <a:lnTo>
                    <a:pt x="21" y="4"/>
                  </a:lnTo>
                  <a:lnTo>
                    <a:pt x="23" y="3"/>
                  </a:lnTo>
                  <a:lnTo>
                    <a:pt x="25" y="2"/>
                  </a:lnTo>
                  <a:lnTo>
                    <a:pt x="27" y="2"/>
                  </a:lnTo>
                  <a:lnTo>
                    <a:pt x="28" y="1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3" name="Freeform 892"/>
            <p:cNvSpPr>
              <a:spLocks/>
            </p:cNvSpPr>
            <p:nvPr/>
          </p:nvSpPr>
          <p:spPr bwMode="auto">
            <a:xfrm>
              <a:off x="919" y="3299"/>
              <a:ext cx="31" cy="3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6"/>
                </a:cxn>
                <a:cxn ang="0">
                  <a:pos x="0" y="37"/>
                </a:cxn>
                <a:cxn ang="0">
                  <a:pos x="0" y="11"/>
                </a:cxn>
                <a:cxn ang="0">
                  <a:pos x="30" y="0"/>
                </a:cxn>
              </a:cxnLst>
              <a:rect l="0" t="0" r="r" b="b"/>
              <a:pathLst>
                <a:path w="31" h="38">
                  <a:moveTo>
                    <a:pt x="30" y="0"/>
                  </a:moveTo>
                  <a:lnTo>
                    <a:pt x="30" y="26"/>
                  </a:lnTo>
                  <a:lnTo>
                    <a:pt x="0" y="37"/>
                  </a:lnTo>
                  <a:lnTo>
                    <a:pt x="0" y="11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4" name="Freeform 893"/>
            <p:cNvSpPr>
              <a:spLocks/>
            </p:cNvSpPr>
            <p:nvPr/>
          </p:nvSpPr>
          <p:spPr bwMode="auto">
            <a:xfrm>
              <a:off x="919" y="3331"/>
              <a:ext cx="31" cy="38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6"/>
                </a:cxn>
                <a:cxn ang="0">
                  <a:pos x="0" y="37"/>
                </a:cxn>
                <a:cxn ang="0">
                  <a:pos x="0" y="11"/>
                </a:cxn>
                <a:cxn ang="0">
                  <a:pos x="30" y="0"/>
                </a:cxn>
              </a:cxnLst>
              <a:rect l="0" t="0" r="r" b="b"/>
              <a:pathLst>
                <a:path w="31" h="38">
                  <a:moveTo>
                    <a:pt x="30" y="0"/>
                  </a:moveTo>
                  <a:lnTo>
                    <a:pt x="30" y="26"/>
                  </a:lnTo>
                  <a:lnTo>
                    <a:pt x="0" y="37"/>
                  </a:lnTo>
                  <a:lnTo>
                    <a:pt x="0" y="11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5" name="Freeform 894"/>
            <p:cNvSpPr>
              <a:spLocks/>
            </p:cNvSpPr>
            <p:nvPr/>
          </p:nvSpPr>
          <p:spPr bwMode="auto">
            <a:xfrm>
              <a:off x="919" y="3362"/>
              <a:ext cx="31" cy="42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8"/>
                </a:cxn>
                <a:cxn ang="0">
                  <a:pos x="0" y="41"/>
                </a:cxn>
                <a:cxn ang="0">
                  <a:pos x="0" y="12"/>
                </a:cxn>
                <a:cxn ang="0">
                  <a:pos x="30" y="0"/>
                </a:cxn>
              </a:cxnLst>
              <a:rect l="0" t="0" r="r" b="b"/>
              <a:pathLst>
                <a:path w="31" h="42">
                  <a:moveTo>
                    <a:pt x="30" y="0"/>
                  </a:moveTo>
                  <a:lnTo>
                    <a:pt x="30" y="28"/>
                  </a:lnTo>
                  <a:lnTo>
                    <a:pt x="0" y="41"/>
                  </a:lnTo>
                  <a:lnTo>
                    <a:pt x="0" y="12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6" name="Freeform 895"/>
            <p:cNvSpPr>
              <a:spLocks/>
            </p:cNvSpPr>
            <p:nvPr/>
          </p:nvSpPr>
          <p:spPr bwMode="auto">
            <a:xfrm>
              <a:off x="919" y="3394"/>
              <a:ext cx="31" cy="41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8"/>
                </a:cxn>
                <a:cxn ang="0">
                  <a:pos x="0" y="40"/>
                </a:cxn>
                <a:cxn ang="0">
                  <a:pos x="0" y="12"/>
                </a:cxn>
                <a:cxn ang="0">
                  <a:pos x="30" y="0"/>
                </a:cxn>
              </a:cxnLst>
              <a:rect l="0" t="0" r="r" b="b"/>
              <a:pathLst>
                <a:path w="31" h="41">
                  <a:moveTo>
                    <a:pt x="30" y="0"/>
                  </a:moveTo>
                  <a:lnTo>
                    <a:pt x="30" y="28"/>
                  </a:lnTo>
                  <a:lnTo>
                    <a:pt x="0" y="40"/>
                  </a:lnTo>
                  <a:lnTo>
                    <a:pt x="0" y="12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7" name="Freeform 896"/>
            <p:cNvSpPr>
              <a:spLocks/>
            </p:cNvSpPr>
            <p:nvPr/>
          </p:nvSpPr>
          <p:spPr bwMode="auto">
            <a:xfrm>
              <a:off x="919" y="3429"/>
              <a:ext cx="31" cy="39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6"/>
                </a:cxn>
                <a:cxn ang="0">
                  <a:pos x="0" y="38"/>
                </a:cxn>
                <a:cxn ang="0">
                  <a:pos x="0" y="11"/>
                </a:cxn>
                <a:cxn ang="0">
                  <a:pos x="30" y="0"/>
                </a:cxn>
              </a:cxnLst>
              <a:rect l="0" t="0" r="r" b="b"/>
              <a:pathLst>
                <a:path w="31" h="39">
                  <a:moveTo>
                    <a:pt x="30" y="0"/>
                  </a:moveTo>
                  <a:lnTo>
                    <a:pt x="30" y="26"/>
                  </a:lnTo>
                  <a:lnTo>
                    <a:pt x="0" y="38"/>
                  </a:lnTo>
                  <a:lnTo>
                    <a:pt x="0" y="11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8" name="Freeform 897"/>
            <p:cNvSpPr>
              <a:spLocks/>
            </p:cNvSpPr>
            <p:nvPr/>
          </p:nvSpPr>
          <p:spPr bwMode="auto">
            <a:xfrm>
              <a:off x="919" y="3461"/>
              <a:ext cx="31" cy="4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27"/>
                </a:cxn>
                <a:cxn ang="0">
                  <a:pos x="28" y="28"/>
                </a:cxn>
                <a:cxn ang="0">
                  <a:pos x="26" y="29"/>
                </a:cxn>
                <a:cxn ang="0">
                  <a:pos x="24" y="29"/>
                </a:cxn>
                <a:cxn ang="0">
                  <a:pos x="22" y="30"/>
                </a:cxn>
                <a:cxn ang="0">
                  <a:pos x="20" y="31"/>
                </a:cxn>
                <a:cxn ang="0">
                  <a:pos x="18" y="32"/>
                </a:cxn>
                <a:cxn ang="0">
                  <a:pos x="16" y="32"/>
                </a:cxn>
                <a:cxn ang="0">
                  <a:pos x="14" y="33"/>
                </a:cxn>
                <a:cxn ang="0">
                  <a:pos x="12" y="34"/>
                </a:cxn>
                <a:cxn ang="0">
                  <a:pos x="10" y="35"/>
                </a:cxn>
                <a:cxn ang="0">
                  <a:pos x="8" y="35"/>
                </a:cxn>
                <a:cxn ang="0">
                  <a:pos x="7" y="36"/>
                </a:cxn>
                <a:cxn ang="0">
                  <a:pos x="5" y="37"/>
                </a:cxn>
                <a:cxn ang="0">
                  <a:pos x="3" y="38"/>
                </a:cxn>
                <a:cxn ang="0">
                  <a:pos x="2" y="38"/>
                </a:cxn>
                <a:cxn ang="0">
                  <a:pos x="0" y="39"/>
                </a:cxn>
                <a:cxn ang="0">
                  <a:pos x="0" y="11"/>
                </a:cxn>
                <a:cxn ang="0">
                  <a:pos x="30" y="0"/>
                </a:cxn>
              </a:cxnLst>
              <a:rect l="0" t="0" r="r" b="b"/>
              <a:pathLst>
                <a:path w="31" h="40">
                  <a:moveTo>
                    <a:pt x="30" y="0"/>
                  </a:moveTo>
                  <a:lnTo>
                    <a:pt x="30" y="27"/>
                  </a:lnTo>
                  <a:lnTo>
                    <a:pt x="28" y="28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2" y="30"/>
                  </a:lnTo>
                  <a:lnTo>
                    <a:pt x="20" y="31"/>
                  </a:lnTo>
                  <a:lnTo>
                    <a:pt x="18" y="32"/>
                  </a:lnTo>
                  <a:lnTo>
                    <a:pt x="16" y="32"/>
                  </a:lnTo>
                  <a:lnTo>
                    <a:pt x="14" y="33"/>
                  </a:lnTo>
                  <a:lnTo>
                    <a:pt x="12" y="34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5" y="37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9"/>
                  </a:lnTo>
                  <a:lnTo>
                    <a:pt x="0" y="11"/>
                  </a:lnTo>
                  <a:lnTo>
                    <a:pt x="30" y="0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59" name="Freeform 898"/>
            <p:cNvSpPr>
              <a:spLocks/>
            </p:cNvSpPr>
            <p:nvPr/>
          </p:nvSpPr>
          <p:spPr bwMode="auto">
            <a:xfrm>
              <a:off x="953" y="3248"/>
              <a:ext cx="157" cy="244"/>
            </a:xfrm>
            <a:custGeom>
              <a:avLst/>
              <a:gdLst/>
              <a:ahLst/>
              <a:cxnLst>
                <a:cxn ang="0">
                  <a:pos x="152" y="241"/>
                </a:cxn>
                <a:cxn ang="0">
                  <a:pos x="144" y="237"/>
                </a:cxn>
                <a:cxn ang="0">
                  <a:pos x="136" y="233"/>
                </a:cxn>
                <a:cxn ang="0">
                  <a:pos x="127" y="230"/>
                </a:cxn>
                <a:cxn ang="0">
                  <a:pos x="118" y="228"/>
                </a:cxn>
                <a:cxn ang="0">
                  <a:pos x="108" y="226"/>
                </a:cxn>
                <a:cxn ang="0">
                  <a:pos x="98" y="225"/>
                </a:cxn>
                <a:cxn ang="0">
                  <a:pos x="88" y="225"/>
                </a:cxn>
                <a:cxn ang="0">
                  <a:pos x="78" y="224"/>
                </a:cxn>
                <a:cxn ang="0">
                  <a:pos x="68" y="225"/>
                </a:cxn>
                <a:cxn ang="0">
                  <a:pos x="58" y="226"/>
                </a:cxn>
                <a:cxn ang="0">
                  <a:pos x="48" y="227"/>
                </a:cxn>
                <a:cxn ang="0">
                  <a:pos x="38" y="229"/>
                </a:cxn>
                <a:cxn ang="0">
                  <a:pos x="27" y="230"/>
                </a:cxn>
                <a:cxn ang="0">
                  <a:pos x="17" y="233"/>
                </a:cxn>
                <a:cxn ang="0">
                  <a:pos x="6" y="236"/>
                </a:cxn>
                <a:cxn ang="0">
                  <a:pos x="3" y="204"/>
                </a:cxn>
                <a:cxn ang="0">
                  <a:pos x="15" y="200"/>
                </a:cxn>
                <a:cxn ang="0">
                  <a:pos x="27" y="197"/>
                </a:cxn>
                <a:cxn ang="0">
                  <a:pos x="40" y="194"/>
                </a:cxn>
                <a:cxn ang="0">
                  <a:pos x="50" y="120"/>
                </a:cxn>
                <a:cxn ang="0">
                  <a:pos x="38" y="122"/>
                </a:cxn>
                <a:cxn ang="0">
                  <a:pos x="26" y="126"/>
                </a:cxn>
                <a:cxn ang="0">
                  <a:pos x="13" y="130"/>
                </a:cxn>
                <a:cxn ang="0">
                  <a:pos x="0" y="136"/>
                </a:cxn>
                <a:cxn ang="0">
                  <a:pos x="9" y="110"/>
                </a:cxn>
                <a:cxn ang="0">
                  <a:pos x="21" y="106"/>
                </a:cxn>
                <a:cxn ang="0">
                  <a:pos x="34" y="102"/>
                </a:cxn>
                <a:cxn ang="0">
                  <a:pos x="46" y="99"/>
                </a:cxn>
                <a:cxn ang="0">
                  <a:pos x="44" y="33"/>
                </a:cxn>
                <a:cxn ang="0">
                  <a:pos x="32" y="36"/>
                </a:cxn>
                <a:cxn ang="0">
                  <a:pos x="19" y="39"/>
                </a:cxn>
                <a:cxn ang="0">
                  <a:pos x="6" y="43"/>
                </a:cxn>
                <a:cxn ang="0">
                  <a:pos x="3" y="13"/>
                </a:cxn>
                <a:cxn ang="0">
                  <a:pos x="13" y="10"/>
                </a:cxn>
                <a:cxn ang="0">
                  <a:pos x="23" y="7"/>
                </a:cxn>
                <a:cxn ang="0">
                  <a:pos x="33" y="5"/>
                </a:cxn>
                <a:cxn ang="0">
                  <a:pos x="43" y="3"/>
                </a:cxn>
                <a:cxn ang="0">
                  <a:pos x="53" y="2"/>
                </a:cxn>
                <a:cxn ang="0">
                  <a:pos x="62" y="1"/>
                </a:cxn>
                <a:cxn ang="0">
                  <a:pos x="72" y="0"/>
                </a:cxn>
                <a:cxn ang="0">
                  <a:pos x="82" y="0"/>
                </a:cxn>
                <a:cxn ang="0">
                  <a:pos x="92" y="1"/>
                </a:cxn>
                <a:cxn ang="0">
                  <a:pos x="102" y="2"/>
                </a:cxn>
                <a:cxn ang="0">
                  <a:pos x="112" y="3"/>
                </a:cxn>
                <a:cxn ang="0">
                  <a:pos x="122" y="6"/>
                </a:cxn>
                <a:cxn ang="0">
                  <a:pos x="131" y="8"/>
                </a:cxn>
                <a:cxn ang="0">
                  <a:pos x="140" y="12"/>
                </a:cxn>
                <a:cxn ang="0">
                  <a:pos x="149" y="16"/>
                </a:cxn>
              </a:cxnLst>
              <a:rect l="0" t="0" r="r" b="b"/>
              <a:pathLst>
                <a:path w="157" h="244">
                  <a:moveTo>
                    <a:pt x="156" y="19"/>
                  </a:moveTo>
                  <a:lnTo>
                    <a:pt x="156" y="243"/>
                  </a:lnTo>
                  <a:lnTo>
                    <a:pt x="154" y="242"/>
                  </a:lnTo>
                  <a:lnTo>
                    <a:pt x="152" y="241"/>
                  </a:lnTo>
                  <a:lnTo>
                    <a:pt x="150" y="240"/>
                  </a:lnTo>
                  <a:lnTo>
                    <a:pt x="148" y="238"/>
                  </a:lnTo>
                  <a:lnTo>
                    <a:pt x="146" y="238"/>
                  </a:lnTo>
                  <a:lnTo>
                    <a:pt x="144" y="237"/>
                  </a:lnTo>
                  <a:lnTo>
                    <a:pt x="142" y="236"/>
                  </a:lnTo>
                  <a:lnTo>
                    <a:pt x="140" y="235"/>
                  </a:lnTo>
                  <a:lnTo>
                    <a:pt x="138" y="234"/>
                  </a:lnTo>
                  <a:lnTo>
                    <a:pt x="136" y="233"/>
                  </a:lnTo>
                  <a:lnTo>
                    <a:pt x="134" y="232"/>
                  </a:lnTo>
                  <a:lnTo>
                    <a:pt x="132" y="232"/>
                  </a:lnTo>
                  <a:lnTo>
                    <a:pt x="129" y="231"/>
                  </a:lnTo>
                  <a:lnTo>
                    <a:pt x="127" y="230"/>
                  </a:lnTo>
                  <a:lnTo>
                    <a:pt x="125" y="230"/>
                  </a:lnTo>
                  <a:lnTo>
                    <a:pt x="123" y="229"/>
                  </a:lnTo>
                  <a:lnTo>
                    <a:pt x="120" y="229"/>
                  </a:lnTo>
                  <a:lnTo>
                    <a:pt x="118" y="228"/>
                  </a:lnTo>
                  <a:lnTo>
                    <a:pt x="116" y="227"/>
                  </a:lnTo>
                  <a:lnTo>
                    <a:pt x="113" y="227"/>
                  </a:lnTo>
                  <a:lnTo>
                    <a:pt x="111" y="227"/>
                  </a:lnTo>
                  <a:lnTo>
                    <a:pt x="108" y="226"/>
                  </a:lnTo>
                  <a:lnTo>
                    <a:pt x="106" y="226"/>
                  </a:lnTo>
                  <a:lnTo>
                    <a:pt x="103" y="226"/>
                  </a:lnTo>
                  <a:lnTo>
                    <a:pt x="101" y="225"/>
                  </a:lnTo>
                  <a:lnTo>
                    <a:pt x="98" y="225"/>
                  </a:lnTo>
                  <a:lnTo>
                    <a:pt x="96" y="225"/>
                  </a:lnTo>
                  <a:lnTo>
                    <a:pt x="93" y="225"/>
                  </a:lnTo>
                  <a:lnTo>
                    <a:pt x="90" y="225"/>
                  </a:lnTo>
                  <a:lnTo>
                    <a:pt x="88" y="225"/>
                  </a:lnTo>
                  <a:lnTo>
                    <a:pt x="85" y="224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4"/>
                  </a:lnTo>
                  <a:lnTo>
                    <a:pt x="75" y="225"/>
                  </a:lnTo>
                  <a:lnTo>
                    <a:pt x="73" y="225"/>
                  </a:lnTo>
                  <a:lnTo>
                    <a:pt x="70" y="225"/>
                  </a:lnTo>
                  <a:lnTo>
                    <a:pt x="68" y="225"/>
                  </a:lnTo>
                  <a:lnTo>
                    <a:pt x="66" y="225"/>
                  </a:lnTo>
                  <a:lnTo>
                    <a:pt x="63" y="225"/>
                  </a:lnTo>
                  <a:lnTo>
                    <a:pt x="61" y="226"/>
                  </a:lnTo>
                  <a:lnTo>
                    <a:pt x="58" y="226"/>
                  </a:lnTo>
                  <a:lnTo>
                    <a:pt x="56" y="226"/>
                  </a:lnTo>
                  <a:lnTo>
                    <a:pt x="53" y="226"/>
                  </a:lnTo>
                  <a:lnTo>
                    <a:pt x="51" y="227"/>
                  </a:lnTo>
                  <a:lnTo>
                    <a:pt x="48" y="227"/>
                  </a:lnTo>
                  <a:lnTo>
                    <a:pt x="46" y="227"/>
                  </a:lnTo>
                  <a:lnTo>
                    <a:pt x="43" y="228"/>
                  </a:lnTo>
                  <a:lnTo>
                    <a:pt x="41" y="228"/>
                  </a:lnTo>
                  <a:lnTo>
                    <a:pt x="38" y="229"/>
                  </a:lnTo>
                  <a:lnTo>
                    <a:pt x="35" y="229"/>
                  </a:lnTo>
                  <a:lnTo>
                    <a:pt x="33" y="229"/>
                  </a:lnTo>
                  <a:lnTo>
                    <a:pt x="30" y="230"/>
                  </a:lnTo>
                  <a:lnTo>
                    <a:pt x="27" y="230"/>
                  </a:lnTo>
                  <a:lnTo>
                    <a:pt x="25" y="231"/>
                  </a:lnTo>
                  <a:lnTo>
                    <a:pt x="22" y="232"/>
                  </a:lnTo>
                  <a:lnTo>
                    <a:pt x="19" y="232"/>
                  </a:lnTo>
                  <a:lnTo>
                    <a:pt x="17" y="233"/>
                  </a:lnTo>
                  <a:lnTo>
                    <a:pt x="14" y="234"/>
                  </a:lnTo>
                  <a:lnTo>
                    <a:pt x="11" y="234"/>
                  </a:lnTo>
                  <a:lnTo>
                    <a:pt x="8" y="235"/>
                  </a:lnTo>
                  <a:lnTo>
                    <a:pt x="6" y="236"/>
                  </a:lnTo>
                  <a:lnTo>
                    <a:pt x="3" y="237"/>
                  </a:lnTo>
                  <a:lnTo>
                    <a:pt x="0" y="237"/>
                  </a:lnTo>
                  <a:lnTo>
                    <a:pt x="0" y="205"/>
                  </a:lnTo>
                  <a:lnTo>
                    <a:pt x="3" y="204"/>
                  </a:lnTo>
                  <a:lnTo>
                    <a:pt x="6" y="203"/>
                  </a:lnTo>
                  <a:lnTo>
                    <a:pt x="9" y="202"/>
                  </a:lnTo>
                  <a:lnTo>
                    <a:pt x="12" y="201"/>
                  </a:lnTo>
                  <a:lnTo>
                    <a:pt x="15" y="200"/>
                  </a:lnTo>
                  <a:lnTo>
                    <a:pt x="18" y="199"/>
                  </a:lnTo>
                  <a:lnTo>
                    <a:pt x="21" y="198"/>
                  </a:lnTo>
                  <a:lnTo>
                    <a:pt x="24" y="198"/>
                  </a:lnTo>
                  <a:lnTo>
                    <a:pt x="27" y="197"/>
                  </a:lnTo>
                  <a:lnTo>
                    <a:pt x="30" y="196"/>
                  </a:lnTo>
                  <a:lnTo>
                    <a:pt x="33" y="195"/>
                  </a:lnTo>
                  <a:lnTo>
                    <a:pt x="37" y="195"/>
                  </a:lnTo>
                  <a:lnTo>
                    <a:pt x="40" y="194"/>
                  </a:lnTo>
                  <a:lnTo>
                    <a:pt x="43" y="193"/>
                  </a:lnTo>
                  <a:lnTo>
                    <a:pt x="46" y="193"/>
                  </a:lnTo>
                  <a:lnTo>
                    <a:pt x="50" y="192"/>
                  </a:lnTo>
                  <a:lnTo>
                    <a:pt x="50" y="120"/>
                  </a:lnTo>
                  <a:lnTo>
                    <a:pt x="47" y="121"/>
                  </a:lnTo>
                  <a:lnTo>
                    <a:pt x="44" y="121"/>
                  </a:lnTo>
                  <a:lnTo>
                    <a:pt x="41" y="122"/>
                  </a:lnTo>
                  <a:lnTo>
                    <a:pt x="38" y="122"/>
                  </a:lnTo>
                  <a:lnTo>
                    <a:pt x="35" y="123"/>
                  </a:lnTo>
                  <a:lnTo>
                    <a:pt x="32" y="124"/>
                  </a:lnTo>
                  <a:lnTo>
                    <a:pt x="29" y="125"/>
                  </a:lnTo>
                  <a:lnTo>
                    <a:pt x="26" y="126"/>
                  </a:lnTo>
                  <a:lnTo>
                    <a:pt x="23" y="127"/>
                  </a:lnTo>
                  <a:lnTo>
                    <a:pt x="20" y="128"/>
                  </a:lnTo>
                  <a:lnTo>
                    <a:pt x="17" y="129"/>
                  </a:lnTo>
                  <a:lnTo>
                    <a:pt x="13" y="130"/>
                  </a:lnTo>
                  <a:lnTo>
                    <a:pt x="10" y="132"/>
                  </a:lnTo>
                  <a:lnTo>
                    <a:pt x="7" y="133"/>
                  </a:lnTo>
                  <a:lnTo>
                    <a:pt x="3" y="135"/>
                  </a:lnTo>
                  <a:lnTo>
                    <a:pt x="0" y="136"/>
                  </a:lnTo>
                  <a:lnTo>
                    <a:pt x="0" y="114"/>
                  </a:lnTo>
                  <a:lnTo>
                    <a:pt x="3" y="113"/>
                  </a:lnTo>
                  <a:lnTo>
                    <a:pt x="6" y="111"/>
                  </a:lnTo>
                  <a:lnTo>
                    <a:pt x="9" y="110"/>
                  </a:lnTo>
                  <a:lnTo>
                    <a:pt x="12" y="109"/>
                  </a:lnTo>
                  <a:lnTo>
                    <a:pt x="15" y="108"/>
                  </a:lnTo>
                  <a:lnTo>
                    <a:pt x="18" y="107"/>
                  </a:lnTo>
                  <a:lnTo>
                    <a:pt x="21" y="106"/>
                  </a:lnTo>
                  <a:lnTo>
                    <a:pt x="24" y="105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4" y="102"/>
                  </a:lnTo>
                  <a:lnTo>
                    <a:pt x="37" y="101"/>
                  </a:lnTo>
                  <a:lnTo>
                    <a:pt x="40" y="101"/>
                  </a:lnTo>
                  <a:lnTo>
                    <a:pt x="43" y="100"/>
                  </a:lnTo>
                  <a:lnTo>
                    <a:pt x="46" y="99"/>
                  </a:lnTo>
                  <a:lnTo>
                    <a:pt x="50" y="99"/>
                  </a:lnTo>
                  <a:lnTo>
                    <a:pt x="50" y="32"/>
                  </a:lnTo>
                  <a:lnTo>
                    <a:pt x="47" y="32"/>
                  </a:lnTo>
                  <a:lnTo>
                    <a:pt x="44" y="33"/>
                  </a:lnTo>
                  <a:lnTo>
                    <a:pt x="41" y="34"/>
                  </a:lnTo>
                  <a:lnTo>
                    <a:pt x="38" y="34"/>
                  </a:lnTo>
                  <a:lnTo>
                    <a:pt x="35" y="35"/>
                  </a:lnTo>
                  <a:lnTo>
                    <a:pt x="32" y="36"/>
                  </a:lnTo>
                  <a:lnTo>
                    <a:pt x="29" y="37"/>
                  </a:lnTo>
                  <a:lnTo>
                    <a:pt x="26" y="38"/>
                  </a:lnTo>
                  <a:lnTo>
                    <a:pt x="22" y="38"/>
                  </a:lnTo>
                  <a:lnTo>
                    <a:pt x="19" y="39"/>
                  </a:lnTo>
                  <a:lnTo>
                    <a:pt x="16" y="40"/>
                  </a:lnTo>
                  <a:lnTo>
                    <a:pt x="13" y="41"/>
                  </a:lnTo>
                  <a:lnTo>
                    <a:pt x="10" y="42"/>
                  </a:lnTo>
                  <a:lnTo>
                    <a:pt x="6" y="43"/>
                  </a:lnTo>
                  <a:lnTo>
                    <a:pt x="3" y="45"/>
                  </a:lnTo>
                  <a:lnTo>
                    <a:pt x="0" y="46"/>
                  </a:lnTo>
                  <a:lnTo>
                    <a:pt x="0" y="14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8" y="11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5" y="9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3" y="7"/>
                  </a:lnTo>
                  <a:lnTo>
                    <a:pt x="25" y="6"/>
                  </a:lnTo>
                  <a:lnTo>
                    <a:pt x="28" y="6"/>
                  </a:lnTo>
                  <a:lnTo>
                    <a:pt x="30" y="5"/>
                  </a:lnTo>
                  <a:lnTo>
                    <a:pt x="33" y="5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40" y="4"/>
                  </a:lnTo>
                  <a:lnTo>
                    <a:pt x="43" y="3"/>
                  </a:lnTo>
                  <a:lnTo>
                    <a:pt x="45" y="3"/>
                  </a:lnTo>
                  <a:lnTo>
                    <a:pt x="48" y="2"/>
                  </a:lnTo>
                  <a:lnTo>
                    <a:pt x="50" y="2"/>
                  </a:lnTo>
                  <a:lnTo>
                    <a:pt x="53" y="2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5" y="1"/>
                  </a:lnTo>
                  <a:lnTo>
                    <a:pt x="67" y="0"/>
                  </a:lnTo>
                  <a:lnTo>
                    <a:pt x="69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79" y="0"/>
                  </a:lnTo>
                  <a:lnTo>
                    <a:pt x="82" y="0"/>
                  </a:lnTo>
                  <a:lnTo>
                    <a:pt x="84" y="0"/>
                  </a:lnTo>
                  <a:lnTo>
                    <a:pt x="87" y="0"/>
                  </a:lnTo>
                  <a:lnTo>
                    <a:pt x="89" y="0"/>
                  </a:lnTo>
                  <a:lnTo>
                    <a:pt x="92" y="1"/>
                  </a:lnTo>
                  <a:lnTo>
                    <a:pt x="94" y="1"/>
                  </a:lnTo>
                  <a:lnTo>
                    <a:pt x="97" y="1"/>
                  </a:lnTo>
                  <a:lnTo>
                    <a:pt x="99" y="1"/>
                  </a:lnTo>
                  <a:lnTo>
                    <a:pt x="102" y="2"/>
                  </a:lnTo>
                  <a:lnTo>
                    <a:pt x="104" y="2"/>
                  </a:lnTo>
                  <a:lnTo>
                    <a:pt x="107" y="2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4" y="4"/>
                  </a:lnTo>
                  <a:lnTo>
                    <a:pt x="117" y="4"/>
                  </a:lnTo>
                  <a:lnTo>
                    <a:pt x="119" y="5"/>
                  </a:lnTo>
                  <a:lnTo>
                    <a:pt x="122" y="6"/>
                  </a:lnTo>
                  <a:lnTo>
                    <a:pt x="124" y="6"/>
                  </a:lnTo>
                  <a:lnTo>
                    <a:pt x="126" y="7"/>
                  </a:lnTo>
                  <a:lnTo>
                    <a:pt x="129" y="8"/>
                  </a:lnTo>
                  <a:lnTo>
                    <a:pt x="131" y="8"/>
                  </a:lnTo>
                  <a:lnTo>
                    <a:pt x="133" y="9"/>
                  </a:lnTo>
                  <a:lnTo>
                    <a:pt x="136" y="10"/>
                  </a:lnTo>
                  <a:lnTo>
                    <a:pt x="138" y="11"/>
                  </a:lnTo>
                  <a:lnTo>
                    <a:pt x="140" y="12"/>
                  </a:lnTo>
                  <a:lnTo>
                    <a:pt x="143" y="13"/>
                  </a:lnTo>
                  <a:lnTo>
                    <a:pt x="145" y="14"/>
                  </a:lnTo>
                  <a:lnTo>
                    <a:pt x="147" y="15"/>
                  </a:lnTo>
                  <a:lnTo>
                    <a:pt x="149" y="16"/>
                  </a:lnTo>
                  <a:lnTo>
                    <a:pt x="151" y="17"/>
                  </a:lnTo>
                  <a:lnTo>
                    <a:pt x="154" y="18"/>
                  </a:lnTo>
                  <a:lnTo>
                    <a:pt x="156" y="19"/>
                  </a:lnTo>
                </a:path>
              </a:pathLst>
            </a:custGeom>
            <a:solidFill>
              <a:srgbClr val="0000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60" name="Freeform 899"/>
            <p:cNvSpPr>
              <a:spLocks/>
            </p:cNvSpPr>
            <p:nvPr/>
          </p:nvSpPr>
          <p:spPr bwMode="auto">
            <a:xfrm>
              <a:off x="1027" y="3282"/>
              <a:ext cx="54" cy="75"/>
            </a:xfrm>
            <a:custGeom>
              <a:avLst/>
              <a:gdLst/>
              <a:ahLst/>
              <a:cxnLst>
                <a:cxn ang="0">
                  <a:pos x="53" y="10"/>
                </a:cxn>
                <a:cxn ang="0">
                  <a:pos x="53" y="10"/>
                </a:cxn>
                <a:cxn ang="0">
                  <a:pos x="51" y="9"/>
                </a:cxn>
                <a:cxn ang="0">
                  <a:pos x="48" y="7"/>
                </a:cxn>
                <a:cxn ang="0">
                  <a:pos x="45" y="7"/>
                </a:cxn>
                <a:cxn ang="0">
                  <a:pos x="43" y="6"/>
                </a:cxn>
                <a:cxn ang="0">
                  <a:pos x="40" y="5"/>
                </a:cxn>
                <a:cxn ang="0">
                  <a:pos x="37" y="4"/>
                </a:cxn>
                <a:cxn ang="0">
                  <a:pos x="34" y="3"/>
                </a:cxn>
                <a:cxn ang="0">
                  <a:pos x="32" y="3"/>
                </a:cxn>
                <a:cxn ang="0">
                  <a:pos x="29" y="2"/>
                </a:cxn>
                <a:cxn ang="0">
                  <a:pos x="26" y="1"/>
                </a:cxn>
                <a:cxn ang="0">
                  <a:pos x="22" y="1"/>
                </a:cxn>
                <a:cxn ang="0">
                  <a:pos x="19" y="1"/>
                </a:cxn>
                <a:cxn ang="0">
                  <a:pos x="16" y="0"/>
                </a:cxn>
                <a:cxn ang="0">
                  <a:pos x="13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67"/>
                </a:cxn>
                <a:cxn ang="0">
                  <a:pos x="6" y="67"/>
                </a:cxn>
                <a:cxn ang="0">
                  <a:pos x="9" y="67"/>
                </a:cxn>
                <a:cxn ang="0">
                  <a:pos x="12" y="67"/>
                </a:cxn>
                <a:cxn ang="0">
                  <a:pos x="15" y="67"/>
                </a:cxn>
                <a:cxn ang="0">
                  <a:pos x="18" y="68"/>
                </a:cxn>
                <a:cxn ang="0">
                  <a:pos x="21" y="68"/>
                </a:cxn>
                <a:cxn ang="0">
                  <a:pos x="24" y="68"/>
                </a:cxn>
                <a:cxn ang="0">
                  <a:pos x="27" y="68"/>
                </a:cxn>
                <a:cxn ang="0">
                  <a:pos x="30" y="69"/>
                </a:cxn>
                <a:cxn ang="0">
                  <a:pos x="33" y="69"/>
                </a:cxn>
                <a:cxn ang="0">
                  <a:pos x="36" y="70"/>
                </a:cxn>
                <a:cxn ang="0">
                  <a:pos x="39" y="70"/>
                </a:cxn>
                <a:cxn ang="0">
                  <a:pos x="42" y="71"/>
                </a:cxn>
                <a:cxn ang="0">
                  <a:pos x="44" y="72"/>
                </a:cxn>
                <a:cxn ang="0">
                  <a:pos x="47" y="72"/>
                </a:cxn>
                <a:cxn ang="0">
                  <a:pos x="50" y="73"/>
                </a:cxn>
                <a:cxn ang="0">
                  <a:pos x="53" y="74"/>
                </a:cxn>
                <a:cxn ang="0">
                  <a:pos x="53" y="10"/>
                </a:cxn>
              </a:cxnLst>
              <a:rect l="0" t="0" r="r" b="b"/>
              <a:pathLst>
                <a:path w="54" h="75">
                  <a:moveTo>
                    <a:pt x="53" y="10"/>
                  </a:moveTo>
                  <a:lnTo>
                    <a:pt x="53" y="10"/>
                  </a:lnTo>
                  <a:lnTo>
                    <a:pt x="51" y="9"/>
                  </a:lnTo>
                  <a:lnTo>
                    <a:pt x="48" y="7"/>
                  </a:lnTo>
                  <a:lnTo>
                    <a:pt x="45" y="7"/>
                  </a:lnTo>
                  <a:lnTo>
                    <a:pt x="43" y="6"/>
                  </a:lnTo>
                  <a:lnTo>
                    <a:pt x="40" y="5"/>
                  </a:lnTo>
                  <a:lnTo>
                    <a:pt x="37" y="4"/>
                  </a:lnTo>
                  <a:lnTo>
                    <a:pt x="34" y="3"/>
                  </a:lnTo>
                  <a:lnTo>
                    <a:pt x="32" y="3"/>
                  </a:lnTo>
                  <a:lnTo>
                    <a:pt x="29" y="2"/>
                  </a:lnTo>
                  <a:lnTo>
                    <a:pt x="26" y="1"/>
                  </a:lnTo>
                  <a:lnTo>
                    <a:pt x="22" y="1"/>
                  </a:lnTo>
                  <a:lnTo>
                    <a:pt x="19" y="1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67"/>
                  </a:lnTo>
                  <a:lnTo>
                    <a:pt x="6" y="67"/>
                  </a:lnTo>
                  <a:lnTo>
                    <a:pt x="9" y="67"/>
                  </a:lnTo>
                  <a:lnTo>
                    <a:pt x="12" y="67"/>
                  </a:lnTo>
                  <a:lnTo>
                    <a:pt x="15" y="67"/>
                  </a:lnTo>
                  <a:lnTo>
                    <a:pt x="18" y="68"/>
                  </a:lnTo>
                  <a:lnTo>
                    <a:pt x="21" y="68"/>
                  </a:lnTo>
                  <a:lnTo>
                    <a:pt x="24" y="68"/>
                  </a:lnTo>
                  <a:lnTo>
                    <a:pt x="27" y="68"/>
                  </a:lnTo>
                  <a:lnTo>
                    <a:pt x="30" y="69"/>
                  </a:lnTo>
                  <a:lnTo>
                    <a:pt x="33" y="69"/>
                  </a:lnTo>
                  <a:lnTo>
                    <a:pt x="36" y="70"/>
                  </a:lnTo>
                  <a:lnTo>
                    <a:pt x="39" y="70"/>
                  </a:lnTo>
                  <a:lnTo>
                    <a:pt x="42" y="71"/>
                  </a:lnTo>
                  <a:lnTo>
                    <a:pt x="44" y="72"/>
                  </a:lnTo>
                  <a:lnTo>
                    <a:pt x="47" y="72"/>
                  </a:lnTo>
                  <a:lnTo>
                    <a:pt x="50" y="73"/>
                  </a:lnTo>
                  <a:lnTo>
                    <a:pt x="53" y="74"/>
                  </a:lnTo>
                  <a:lnTo>
                    <a:pt x="53" y="10"/>
                  </a:lnTo>
                </a:path>
              </a:pathLst>
            </a:custGeom>
            <a:solidFill>
              <a:srgbClr val="037C03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  <p:sp>
          <p:nvSpPr>
            <p:cNvPr id="161" name="Freeform 900"/>
            <p:cNvSpPr>
              <a:spLocks/>
            </p:cNvSpPr>
            <p:nvPr/>
          </p:nvSpPr>
          <p:spPr bwMode="auto">
            <a:xfrm>
              <a:off x="1026" y="3368"/>
              <a:ext cx="54" cy="80"/>
            </a:xfrm>
            <a:custGeom>
              <a:avLst/>
              <a:gdLst/>
              <a:ahLst/>
              <a:cxnLst>
                <a:cxn ang="0">
                  <a:pos x="53" y="8"/>
                </a:cxn>
                <a:cxn ang="0">
                  <a:pos x="53" y="8"/>
                </a:cxn>
                <a:cxn ang="0">
                  <a:pos x="50" y="7"/>
                </a:cxn>
                <a:cxn ang="0">
                  <a:pos x="48" y="6"/>
                </a:cxn>
                <a:cxn ang="0">
                  <a:pos x="45" y="5"/>
                </a:cxn>
                <a:cxn ang="0">
                  <a:pos x="42" y="5"/>
                </a:cxn>
                <a:cxn ang="0">
                  <a:pos x="39" y="4"/>
                </a:cxn>
                <a:cxn ang="0">
                  <a:pos x="37" y="3"/>
                </a:cxn>
                <a:cxn ang="0">
                  <a:pos x="34" y="3"/>
                </a:cxn>
                <a:cxn ang="0">
                  <a:pos x="31" y="2"/>
                </a:cxn>
                <a:cxn ang="0">
                  <a:pos x="28" y="2"/>
                </a:cxn>
                <a:cxn ang="0">
                  <a:pos x="25" y="1"/>
                </a:cxn>
                <a:cxn ang="0">
                  <a:pos x="22" y="1"/>
                </a:cxn>
                <a:cxn ang="0">
                  <a:pos x="19" y="1"/>
                </a:cxn>
                <a:cxn ang="0">
                  <a:pos x="16" y="0"/>
                </a:cxn>
                <a:cxn ang="0">
                  <a:pos x="13" y="0"/>
                </a:cxn>
                <a:cxn ang="0">
                  <a:pos x="10" y="0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2" y="0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73"/>
                </a:cxn>
                <a:cxn ang="0">
                  <a:pos x="6" y="73"/>
                </a:cxn>
                <a:cxn ang="0">
                  <a:pos x="10" y="73"/>
                </a:cxn>
                <a:cxn ang="0">
                  <a:pos x="13" y="73"/>
                </a:cxn>
                <a:cxn ang="0">
                  <a:pos x="16" y="73"/>
                </a:cxn>
                <a:cxn ang="0">
                  <a:pos x="19" y="73"/>
                </a:cxn>
                <a:cxn ang="0">
                  <a:pos x="22" y="73"/>
                </a:cxn>
                <a:cxn ang="0">
                  <a:pos x="25" y="74"/>
                </a:cxn>
                <a:cxn ang="0">
                  <a:pos x="28" y="74"/>
                </a:cxn>
                <a:cxn ang="0">
                  <a:pos x="31" y="74"/>
                </a:cxn>
                <a:cxn ang="0">
                  <a:pos x="34" y="75"/>
                </a:cxn>
                <a:cxn ang="0">
                  <a:pos x="37" y="75"/>
                </a:cxn>
                <a:cxn ang="0">
                  <a:pos x="40" y="76"/>
                </a:cxn>
                <a:cxn ang="0">
                  <a:pos x="42" y="76"/>
                </a:cxn>
                <a:cxn ang="0">
                  <a:pos x="45" y="77"/>
                </a:cxn>
                <a:cxn ang="0">
                  <a:pos x="48" y="78"/>
                </a:cxn>
                <a:cxn ang="0">
                  <a:pos x="50" y="78"/>
                </a:cxn>
                <a:cxn ang="0">
                  <a:pos x="53" y="79"/>
                </a:cxn>
                <a:cxn ang="0">
                  <a:pos x="53" y="8"/>
                </a:cxn>
              </a:cxnLst>
              <a:rect l="0" t="0" r="r" b="b"/>
              <a:pathLst>
                <a:path w="54" h="80">
                  <a:moveTo>
                    <a:pt x="53" y="8"/>
                  </a:moveTo>
                  <a:lnTo>
                    <a:pt x="53" y="8"/>
                  </a:lnTo>
                  <a:lnTo>
                    <a:pt x="50" y="7"/>
                  </a:lnTo>
                  <a:lnTo>
                    <a:pt x="48" y="6"/>
                  </a:lnTo>
                  <a:lnTo>
                    <a:pt x="45" y="5"/>
                  </a:lnTo>
                  <a:lnTo>
                    <a:pt x="42" y="5"/>
                  </a:lnTo>
                  <a:lnTo>
                    <a:pt x="39" y="4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1" y="2"/>
                  </a:lnTo>
                  <a:lnTo>
                    <a:pt x="28" y="2"/>
                  </a:lnTo>
                  <a:lnTo>
                    <a:pt x="25" y="1"/>
                  </a:lnTo>
                  <a:lnTo>
                    <a:pt x="22" y="1"/>
                  </a:lnTo>
                  <a:lnTo>
                    <a:pt x="19" y="1"/>
                  </a:lnTo>
                  <a:lnTo>
                    <a:pt x="16" y="0"/>
                  </a:lnTo>
                  <a:lnTo>
                    <a:pt x="13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5" y="0"/>
                  </a:lnTo>
                  <a:lnTo>
                    <a:pt x="4" y="0"/>
                  </a:lnTo>
                  <a:lnTo>
                    <a:pt x="3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73"/>
                  </a:lnTo>
                  <a:lnTo>
                    <a:pt x="6" y="73"/>
                  </a:lnTo>
                  <a:lnTo>
                    <a:pt x="10" y="73"/>
                  </a:lnTo>
                  <a:lnTo>
                    <a:pt x="13" y="73"/>
                  </a:lnTo>
                  <a:lnTo>
                    <a:pt x="16" y="73"/>
                  </a:lnTo>
                  <a:lnTo>
                    <a:pt x="19" y="73"/>
                  </a:lnTo>
                  <a:lnTo>
                    <a:pt x="22" y="73"/>
                  </a:lnTo>
                  <a:lnTo>
                    <a:pt x="25" y="74"/>
                  </a:lnTo>
                  <a:lnTo>
                    <a:pt x="28" y="74"/>
                  </a:lnTo>
                  <a:lnTo>
                    <a:pt x="31" y="74"/>
                  </a:lnTo>
                  <a:lnTo>
                    <a:pt x="34" y="75"/>
                  </a:lnTo>
                  <a:lnTo>
                    <a:pt x="37" y="75"/>
                  </a:lnTo>
                  <a:lnTo>
                    <a:pt x="40" y="76"/>
                  </a:lnTo>
                  <a:lnTo>
                    <a:pt x="42" y="76"/>
                  </a:lnTo>
                  <a:lnTo>
                    <a:pt x="45" y="77"/>
                  </a:lnTo>
                  <a:lnTo>
                    <a:pt x="48" y="78"/>
                  </a:lnTo>
                  <a:lnTo>
                    <a:pt x="50" y="78"/>
                  </a:lnTo>
                  <a:lnTo>
                    <a:pt x="53" y="79"/>
                  </a:lnTo>
                  <a:lnTo>
                    <a:pt x="53" y="8"/>
                  </a:lnTo>
                </a:path>
              </a:pathLst>
            </a:custGeom>
            <a:solidFill>
              <a:srgbClr val="FAFD00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GB">
                <a:latin typeface="Segoe"/>
              </a:endParaRPr>
            </a:p>
          </p:txBody>
        </p:sp>
      </p:grpSp>
      <p:sp>
        <p:nvSpPr>
          <p:cNvPr id="162" name="Freeform 901"/>
          <p:cNvSpPr>
            <a:spLocks/>
          </p:cNvSpPr>
          <p:nvPr/>
        </p:nvSpPr>
        <p:spPr bwMode="auto">
          <a:xfrm rot="5400000">
            <a:off x="100012" y="4291012"/>
            <a:ext cx="1524000" cy="409575"/>
          </a:xfrm>
          <a:custGeom>
            <a:avLst/>
            <a:gdLst/>
            <a:ahLst/>
            <a:cxnLst>
              <a:cxn ang="0">
                <a:pos x="632" y="65"/>
              </a:cxn>
              <a:cxn ang="0">
                <a:pos x="626" y="32"/>
              </a:cxn>
              <a:cxn ang="0">
                <a:pos x="621" y="0"/>
              </a:cxn>
              <a:cxn ang="0">
                <a:pos x="778" y="59"/>
              </a:cxn>
              <a:cxn ang="0">
                <a:pos x="885" y="99"/>
              </a:cxn>
              <a:cxn ang="0">
                <a:pos x="920" y="113"/>
              </a:cxn>
              <a:cxn ang="0">
                <a:pos x="934" y="119"/>
              </a:cxn>
              <a:cxn ang="0">
                <a:pos x="920" y="123"/>
              </a:cxn>
              <a:cxn ang="0">
                <a:pos x="885" y="136"/>
              </a:cxn>
              <a:cxn ang="0">
                <a:pos x="777" y="174"/>
              </a:cxn>
              <a:cxn ang="0">
                <a:pos x="620" y="227"/>
              </a:cxn>
              <a:cxn ang="0">
                <a:pos x="632" y="164"/>
              </a:cxn>
              <a:cxn ang="0">
                <a:pos x="0" y="119"/>
              </a:cxn>
              <a:cxn ang="0">
                <a:pos x="632" y="65"/>
              </a:cxn>
            </a:cxnLst>
            <a:rect l="0" t="0" r="r" b="b"/>
            <a:pathLst>
              <a:path w="934" h="227">
                <a:moveTo>
                  <a:pt x="632" y="65"/>
                </a:moveTo>
                <a:lnTo>
                  <a:pt x="626" y="32"/>
                </a:lnTo>
                <a:lnTo>
                  <a:pt x="621" y="0"/>
                </a:lnTo>
                <a:lnTo>
                  <a:pt x="778" y="59"/>
                </a:lnTo>
                <a:lnTo>
                  <a:pt x="885" y="99"/>
                </a:lnTo>
                <a:lnTo>
                  <a:pt x="920" y="113"/>
                </a:lnTo>
                <a:lnTo>
                  <a:pt x="934" y="119"/>
                </a:lnTo>
                <a:lnTo>
                  <a:pt x="920" y="123"/>
                </a:lnTo>
                <a:lnTo>
                  <a:pt x="885" y="136"/>
                </a:lnTo>
                <a:lnTo>
                  <a:pt x="777" y="174"/>
                </a:lnTo>
                <a:lnTo>
                  <a:pt x="620" y="227"/>
                </a:lnTo>
                <a:lnTo>
                  <a:pt x="632" y="164"/>
                </a:lnTo>
                <a:lnTo>
                  <a:pt x="0" y="119"/>
                </a:lnTo>
                <a:lnTo>
                  <a:pt x="632" y="65"/>
                </a:lnTo>
                <a:close/>
              </a:path>
            </a:pathLst>
          </a:custGeom>
          <a:solidFill>
            <a:srgbClr val="FF0000">
              <a:alpha val="600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>
              <a:latin typeface="Segoe"/>
            </a:endParaRPr>
          </a:p>
        </p:txBody>
      </p:sp>
      <p:sp>
        <p:nvSpPr>
          <p:cNvPr id="164" name="Freeform 997"/>
          <p:cNvSpPr>
            <a:spLocks/>
          </p:cNvSpPr>
          <p:nvPr/>
        </p:nvSpPr>
        <p:spPr bwMode="auto">
          <a:xfrm rot="5400000">
            <a:off x="4400551" y="5724525"/>
            <a:ext cx="747712" cy="573087"/>
          </a:xfrm>
          <a:custGeom>
            <a:avLst/>
            <a:gdLst/>
            <a:ahLst/>
            <a:cxnLst>
              <a:cxn ang="0">
                <a:pos x="632" y="65"/>
              </a:cxn>
              <a:cxn ang="0">
                <a:pos x="626" y="32"/>
              </a:cxn>
              <a:cxn ang="0">
                <a:pos x="621" y="0"/>
              </a:cxn>
              <a:cxn ang="0">
                <a:pos x="778" y="59"/>
              </a:cxn>
              <a:cxn ang="0">
                <a:pos x="885" y="99"/>
              </a:cxn>
              <a:cxn ang="0">
                <a:pos x="920" y="113"/>
              </a:cxn>
              <a:cxn ang="0">
                <a:pos x="934" y="119"/>
              </a:cxn>
              <a:cxn ang="0">
                <a:pos x="920" y="123"/>
              </a:cxn>
              <a:cxn ang="0">
                <a:pos x="885" y="136"/>
              </a:cxn>
              <a:cxn ang="0">
                <a:pos x="777" y="174"/>
              </a:cxn>
              <a:cxn ang="0">
                <a:pos x="620" y="227"/>
              </a:cxn>
              <a:cxn ang="0">
                <a:pos x="632" y="164"/>
              </a:cxn>
              <a:cxn ang="0">
                <a:pos x="0" y="119"/>
              </a:cxn>
              <a:cxn ang="0">
                <a:pos x="632" y="65"/>
              </a:cxn>
            </a:cxnLst>
            <a:rect l="0" t="0" r="r" b="b"/>
            <a:pathLst>
              <a:path w="934" h="227">
                <a:moveTo>
                  <a:pt x="632" y="65"/>
                </a:moveTo>
                <a:lnTo>
                  <a:pt x="626" y="32"/>
                </a:lnTo>
                <a:lnTo>
                  <a:pt x="621" y="0"/>
                </a:lnTo>
                <a:lnTo>
                  <a:pt x="778" y="59"/>
                </a:lnTo>
                <a:lnTo>
                  <a:pt x="885" y="99"/>
                </a:lnTo>
                <a:lnTo>
                  <a:pt x="920" y="113"/>
                </a:lnTo>
                <a:lnTo>
                  <a:pt x="934" y="119"/>
                </a:lnTo>
                <a:lnTo>
                  <a:pt x="920" y="123"/>
                </a:lnTo>
                <a:lnTo>
                  <a:pt x="885" y="136"/>
                </a:lnTo>
                <a:lnTo>
                  <a:pt x="777" y="174"/>
                </a:lnTo>
                <a:lnTo>
                  <a:pt x="620" y="227"/>
                </a:lnTo>
                <a:lnTo>
                  <a:pt x="632" y="164"/>
                </a:lnTo>
                <a:lnTo>
                  <a:pt x="0" y="119"/>
                </a:lnTo>
                <a:lnTo>
                  <a:pt x="632" y="65"/>
                </a:lnTo>
                <a:close/>
              </a:path>
            </a:pathLst>
          </a:custGeom>
          <a:solidFill>
            <a:srgbClr val="FF0000">
              <a:alpha val="600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>
              <a:latin typeface="Segoe"/>
            </a:endParaRPr>
          </a:p>
        </p:txBody>
      </p:sp>
      <p:sp>
        <p:nvSpPr>
          <p:cNvPr id="165" name="Text Box 998"/>
          <p:cNvSpPr txBox="1">
            <a:spLocks noChangeArrowheads="1"/>
          </p:cNvSpPr>
          <p:nvPr/>
        </p:nvSpPr>
        <p:spPr bwMode="auto">
          <a:xfrm>
            <a:off x="5486400" y="5742167"/>
            <a:ext cx="31051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85000"/>
              </a:lnSpc>
            </a:pPr>
            <a:r>
              <a:rPr lang="en-US" sz="1800" dirty="0">
                <a:latin typeface="Segoe"/>
              </a:rPr>
              <a:t>Ship Server to customer site to complete Mini Setup and “To Do” </a:t>
            </a:r>
            <a:r>
              <a:rPr lang="en-US" sz="1800" dirty="0" smtClean="0">
                <a:latin typeface="Segoe"/>
              </a:rPr>
              <a:t>list</a:t>
            </a:r>
            <a:endParaRPr lang="en-US" sz="1800" dirty="0">
              <a:latin typeface="Segoe"/>
            </a:endParaRPr>
          </a:p>
        </p:txBody>
      </p:sp>
      <p:sp>
        <p:nvSpPr>
          <p:cNvPr id="166" name="Freeform 999"/>
          <p:cNvSpPr>
            <a:spLocks/>
          </p:cNvSpPr>
          <p:nvPr/>
        </p:nvSpPr>
        <p:spPr bwMode="auto">
          <a:xfrm>
            <a:off x="5105400" y="4810304"/>
            <a:ext cx="1485900" cy="407988"/>
          </a:xfrm>
          <a:custGeom>
            <a:avLst/>
            <a:gdLst/>
            <a:ahLst/>
            <a:cxnLst>
              <a:cxn ang="0">
                <a:pos x="632" y="65"/>
              </a:cxn>
              <a:cxn ang="0">
                <a:pos x="626" y="32"/>
              </a:cxn>
              <a:cxn ang="0">
                <a:pos x="621" y="0"/>
              </a:cxn>
              <a:cxn ang="0">
                <a:pos x="778" y="59"/>
              </a:cxn>
              <a:cxn ang="0">
                <a:pos x="885" y="99"/>
              </a:cxn>
              <a:cxn ang="0">
                <a:pos x="920" y="113"/>
              </a:cxn>
              <a:cxn ang="0">
                <a:pos x="934" y="119"/>
              </a:cxn>
              <a:cxn ang="0">
                <a:pos x="920" y="123"/>
              </a:cxn>
              <a:cxn ang="0">
                <a:pos x="885" y="136"/>
              </a:cxn>
              <a:cxn ang="0">
                <a:pos x="777" y="174"/>
              </a:cxn>
              <a:cxn ang="0">
                <a:pos x="620" y="227"/>
              </a:cxn>
              <a:cxn ang="0">
                <a:pos x="632" y="164"/>
              </a:cxn>
              <a:cxn ang="0">
                <a:pos x="0" y="119"/>
              </a:cxn>
              <a:cxn ang="0">
                <a:pos x="632" y="65"/>
              </a:cxn>
            </a:cxnLst>
            <a:rect l="0" t="0" r="r" b="b"/>
            <a:pathLst>
              <a:path w="934" h="227">
                <a:moveTo>
                  <a:pt x="632" y="65"/>
                </a:moveTo>
                <a:lnTo>
                  <a:pt x="626" y="32"/>
                </a:lnTo>
                <a:lnTo>
                  <a:pt x="621" y="0"/>
                </a:lnTo>
                <a:lnTo>
                  <a:pt x="778" y="59"/>
                </a:lnTo>
                <a:lnTo>
                  <a:pt x="885" y="99"/>
                </a:lnTo>
                <a:lnTo>
                  <a:pt x="920" y="113"/>
                </a:lnTo>
                <a:lnTo>
                  <a:pt x="934" y="119"/>
                </a:lnTo>
                <a:lnTo>
                  <a:pt x="920" y="123"/>
                </a:lnTo>
                <a:lnTo>
                  <a:pt x="885" y="136"/>
                </a:lnTo>
                <a:lnTo>
                  <a:pt x="777" y="174"/>
                </a:lnTo>
                <a:lnTo>
                  <a:pt x="620" y="227"/>
                </a:lnTo>
                <a:lnTo>
                  <a:pt x="632" y="164"/>
                </a:lnTo>
                <a:lnTo>
                  <a:pt x="0" y="119"/>
                </a:lnTo>
                <a:lnTo>
                  <a:pt x="632" y="65"/>
                </a:lnTo>
                <a:close/>
              </a:path>
            </a:pathLst>
          </a:custGeom>
          <a:solidFill>
            <a:srgbClr val="FF0000">
              <a:alpha val="600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>
              <a:latin typeface="Segoe"/>
            </a:endParaRPr>
          </a:p>
        </p:txBody>
      </p:sp>
      <p:grpSp>
        <p:nvGrpSpPr>
          <p:cNvPr id="168" name="Group 1001"/>
          <p:cNvGrpSpPr>
            <a:grpSpLocks/>
          </p:cNvGrpSpPr>
          <p:nvPr/>
        </p:nvGrpSpPr>
        <p:grpSpPr bwMode="auto">
          <a:xfrm>
            <a:off x="4114800" y="4487863"/>
            <a:ext cx="1422400" cy="1531937"/>
            <a:chOff x="2760" y="481"/>
            <a:chExt cx="1040" cy="1120"/>
          </a:xfrm>
        </p:grpSpPr>
        <p:grpSp>
          <p:nvGrpSpPr>
            <p:cNvPr id="169" name="Group 1002"/>
            <p:cNvGrpSpPr>
              <a:grpSpLocks/>
            </p:cNvGrpSpPr>
            <p:nvPr/>
          </p:nvGrpSpPr>
          <p:grpSpPr bwMode="auto">
            <a:xfrm>
              <a:off x="2760" y="481"/>
              <a:ext cx="626" cy="1012"/>
              <a:chOff x="2760" y="481"/>
              <a:chExt cx="626" cy="1012"/>
            </a:xfrm>
          </p:grpSpPr>
          <p:sp>
            <p:nvSpPr>
              <p:cNvPr id="182" name="Freeform 1003"/>
              <p:cNvSpPr>
                <a:spLocks/>
              </p:cNvSpPr>
              <p:nvPr/>
            </p:nvSpPr>
            <p:spPr bwMode="auto">
              <a:xfrm>
                <a:off x="2772" y="1234"/>
                <a:ext cx="604" cy="259"/>
              </a:xfrm>
              <a:custGeom>
                <a:avLst/>
                <a:gdLst/>
                <a:ahLst/>
                <a:cxnLst>
                  <a:cxn ang="0">
                    <a:pos x="0" y="292"/>
                  </a:cxn>
                  <a:cxn ang="0">
                    <a:pos x="0" y="370"/>
                  </a:cxn>
                  <a:cxn ang="0">
                    <a:pos x="567" y="535"/>
                  </a:cxn>
                  <a:cxn ang="0">
                    <a:pos x="1251" y="92"/>
                  </a:cxn>
                  <a:cxn ang="0">
                    <a:pos x="1251" y="0"/>
                  </a:cxn>
                </a:cxnLst>
                <a:rect l="0" t="0" r="r" b="b"/>
                <a:pathLst>
                  <a:path w="1252" h="536">
                    <a:moveTo>
                      <a:pt x="0" y="292"/>
                    </a:moveTo>
                    <a:lnTo>
                      <a:pt x="0" y="370"/>
                    </a:lnTo>
                    <a:lnTo>
                      <a:pt x="567" y="535"/>
                    </a:lnTo>
                    <a:lnTo>
                      <a:pt x="1251" y="92"/>
                    </a:lnTo>
                    <a:lnTo>
                      <a:pt x="1251" y="0"/>
                    </a:lnTo>
                  </a:path>
                </a:pathLst>
              </a:custGeom>
              <a:solidFill>
                <a:srgbClr val="969696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3" name="Freeform 1004"/>
              <p:cNvSpPr>
                <a:spLocks/>
              </p:cNvSpPr>
              <p:nvPr/>
            </p:nvSpPr>
            <p:spPr bwMode="auto">
              <a:xfrm>
                <a:off x="2762" y="481"/>
                <a:ext cx="623" cy="217"/>
              </a:xfrm>
              <a:custGeom>
                <a:avLst/>
                <a:gdLst/>
                <a:ahLst/>
                <a:cxnLst>
                  <a:cxn ang="0">
                    <a:pos x="0" y="307"/>
                  </a:cxn>
                  <a:cxn ang="0">
                    <a:pos x="577" y="448"/>
                  </a:cxn>
                  <a:cxn ang="0">
                    <a:pos x="1290" y="127"/>
                  </a:cxn>
                  <a:cxn ang="0">
                    <a:pos x="727" y="0"/>
                  </a:cxn>
                  <a:cxn ang="0">
                    <a:pos x="0" y="307"/>
                  </a:cxn>
                </a:cxnLst>
                <a:rect l="0" t="0" r="r" b="b"/>
                <a:pathLst>
                  <a:path w="1291" h="449">
                    <a:moveTo>
                      <a:pt x="0" y="307"/>
                    </a:moveTo>
                    <a:lnTo>
                      <a:pt x="577" y="448"/>
                    </a:lnTo>
                    <a:lnTo>
                      <a:pt x="1290" y="127"/>
                    </a:lnTo>
                    <a:lnTo>
                      <a:pt x="727" y="0"/>
                    </a:lnTo>
                    <a:lnTo>
                      <a:pt x="0" y="307"/>
                    </a:lnTo>
                  </a:path>
                </a:pathLst>
              </a:custGeom>
              <a:solidFill>
                <a:srgbClr val="FFFFFF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4" name="Freeform 1005"/>
              <p:cNvSpPr>
                <a:spLocks/>
              </p:cNvSpPr>
              <p:nvPr/>
            </p:nvSpPr>
            <p:spPr bwMode="auto">
              <a:xfrm>
                <a:off x="3034" y="541"/>
                <a:ext cx="352" cy="927"/>
              </a:xfrm>
              <a:custGeom>
                <a:avLst/>
                <a:gdLst/>
                <a:ahLst/>
                <a:cxnLst>
                  <a:cxn ang="0">
                    <a:pos x="0" y="328"/>
                  </a:cxn>
                  <a:cxn ang="0">
                    <a:pos x="4" y="1915"/>
                  </a:cxn>
                  <a:cxn ang="0">
                    <a:pos x="728" y="1456"/>
                  </a:cxn>
                  <a:cxn ang="0">
                    <a:pos x="728" y="0"/>
                  </a:cxn>
                  <a:cxn ang="0">
                    <a:pos x="0" y="328"/>
                  </a:cxn>
                </a:cxnLst>
                <a:rect l="0" t="0" r="r" b="b"/>
                <a:pathLst>
                  <a:path w="729" h="1916">
                    <a:moveTo>
                      <a:pt x="0" y="328"/>
                    </a:moveTo>
                    <a:lnTo>
                      <a:pt x="4" y="1915"/>
                    </a:lnTo>
                    <a:lnTo>
                      <a:pt x="728" y="1456"/>
                    </a:lnTo>
                    <a:lnTo>
                      <a:pt x="728" y="0"/>
                    </a:lnTo>
                    <a:lnTo>
                      <a:pt x="0" y="328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5" name="Freeform 1006"/>
              <p:cNvSpPr>
                <a:spLocks/>
              </p:cNvSpPr>
              <p:nvPr/>
            </p:nvSpPr>
            <p:spPr bwMode="auto">
              <a:xfrm>
                <a:off x="2760" y="629"/>
                <a:ext cx="278" cy="834"/>
              </a:xfrm>
              <a:custGeom>
                <a:avLst/>
                <a:gdLst/>
                <a:ahLst/>
                <a:cxnLst>
                  <a:cxn ang="0">
                    <a:pos x="576" y="140"/>
                  </a:cxn>
                  <a:cxn ang="0">
                    <a:pos x="576" y="1727"/>
                  </a:cxn>
                  <a:cxn ang="0">
                    <a:pos x="0" y="1568"/>
                  </a:cxn>
                  <a:cxn ang="0">
                    <a:pos x="0" y="0"/>
                  </a:cxn>
                  <a:cxn ang="0">
                    <a:pos x="576" y="140"/>
                  </a:cxn>
                </a:cxnLst>
                <a:rect l="0" t="0" r="r" b="b"/>
                <a:pathLst>
                  <a:path w="577" h="1728">
                    <a:moveTo>
                      <a:pt x="576" y="140"/>
                    </a:moveTo>
                    <a:lnTo>
                      <a:pt x="576" y="1727"/>
                    </a:lnTo>
                    <a:lnTo>
                      <a:pt x="0" y="1568"/>
                    </a:lnTo>
                    <a:lnTo>
                      <a:pt x="0" y="0"/>
                    </a:lnTo>
                    <a:lnTo>
                      <a:pt x="576" y="140"/>
                    </a:lnTo>
                  </a:path>
                </a:pathLst>
              </a:custGeom>
              <a:gradFill rotWithShape="0">
                <a:gsLst>
                  <a:gs pos="0">
                    <a:srgbClr val="B2B2B2">
                      <a:gamma/>
                      <a:tint val="23529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6" name="Line 1007"/>
              <p:cNvSpPr>
                <a:spLocks noChangeShapeType="1"/>
              </p:cNvSpPr>
              <p:nvPr/>
            </p:nvSpPr>
            <p:spPr bwMode="auto">
              <a:xfrm>
                <a:off x="2799" y="1331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7" name="Oval 1008"/>
              <p:cNvSpPr>
                <a:spLocks noChangeArrowheads="1"/>
              </p:cNvSpPr>
              <p:nvPr/>
            </p:nvSpPr>
            <p:spPr bwMode="auto">
              <a:xfrm>
                <a:off x="2792" y="670"/>
                <a:ext cx="31" cy="17"/>
              </a:xfrm>
              <a:prstGeom prst="ellipse">
                <a:avLst/>
              </a:prstGeom>
              <a:solidFill>
                <a:srgbClr val="D60093"/>
              </a:soli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8" name="Line 1009"/>
              <p:cNvSpPr>
                <a:spLocks noChangeShapeType="1"/>
              </p:cNvSpPr>
              <p:nvPr/>
            </p:nvSpPr>
            <p:spPr bwMode="auto">
              <a:xfrm>
                <a:off x="2799" y="1293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9" name="Line 1010"/>
              <p:cNvSpPr>
                <a:spLocks noChangeShapeType="1"/>
              </p:cNvSpPr>
              <p:nvPr/>
            </p:nvSpPr>
            <p:spPr bwMode="auto">
              <a:xfrm>
                <a:off x="2799" y="1255"/>
                <a:ext cx="192" cy="52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0" name="Line 1011"/>
              <p:cNvSpPr>
                <a:spLocks noChangeShapeType="1"/>
              </p:cNvSpPr>
              <p:nvPr/>
            </p:nvSpPr>
            <p:spPr bwMode="auto">
              <a:xfrm>
                <a:off x="2799" y="1218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1" name="Line 1012"/>
              <p:cNvSpPr>
                <a:spLocks noChangeShapeType="1"/>
              </p:cNvSpPr>
              <p:nvPr/>
            </p:nvSpPr>
            <p:spPr bwMode="auto">
              <a:xfrm>
                <a:off x="2799" y="1179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2" name="Freeform 1013"/>
              <p:cNvSpPr>
                <a:spLocks/>
              </p:cNvSpPr>
              <p:nvPr/>
            </p:nvSpPr>
            <p:spPr bwMode="auto">
              <a:xfrm>
                <a:off x="2802" y="815"/>
                <a:ext cx="190" cy="355"/>
              </a:xfrm>
              <a:custGeom>
                <a:avLst/>
                <a:gdLst/>
                <a:ahLst/>
                <a:cxnLst>
                  <a:cxn ang="0">
                    <a:pos x="0" y="628"/>
                  </a:cxn>
                  <a:cxn ang="0">
                    <a:pos x="396" y="732"/>
                  </a:cxn>
                  <a:cxn ang="0">
                    <a:pos x="396" y="0"/>
                  </a:cxn>
                </a:cxnLst>
                <a:rect l="0" t="0" r="r" b="b"/>
                <a:pathLst>
                  <a:path w="397" h="733">
                    <a:moveTo>
                      <a:pt x="0" y="628"/>
                    </a:moveTo>
                    <a:lnTo>
                      <a:pt x="396" y="732"/>
                    </a:lnTo>
                    <a:lnTo>
                      <a:pt x="396" y="0"/>
                    </a:lnTo>
                  </a:path>
                </a:pathLst>
              </a:custGeom>
              <a:noFill/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3" name="Freeform 1014"/>
              <p:cNvSpPr>
                <a:spLocks/>
              </p:cNvSpPr>
              <p:nvPr/>
            </p:nvSpPr>
            <p:spPr bwMode="auto">
              <a:xfrm>
                <a:off x="2782" y="745"/>
                <a:ext cx="218" cy="618"/>
              </a:xfrm>
              <a:custGeom>
                <a:avLst/>
                <a:gdLst/>
                <a:ahLst/>
                <a:cxnLst>
                  <a:cxn ang="0">
                    <a:pos x="452" y="105"/>
                  </a:cxn>
                  <a:cxn ang="0">
                    <a:pos x="0" y="0"/>
                  </a:cxn>
                  <a:cxn ang="0">
                    <a:pos x="0" y="1277"/>
                  </a:cxn>
                </a:cxnLst>
                <a:rect l="0" t="0" r="r" b="b"/>
                <a:pathLst>
                  <a:path w="453" h="1278">
                    <a:moveTo>
                      <a:pt x="452" y="105"/>
                    </a:moveTo>
                    <a:lnTo>
                      <a:pt x="0" y="0"/>
                    </a:lnTo>
                    <a:lnTo>
                      <a:pt x="0" y="1277"/>
                    </a:lnTo>
                  </a:path>
                </a:pathLst>
              </a:custGeom>
              <a:noFill/>
              <a:ln w="6350" cap="rnd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4" name="Freeform 1015"/>
              <p:cNvSpPr>
                <a:spLocks/>
              </p:cNvSpPr>
              <p:nvPr/>
            </p:nvSpPr>
            <p:spPr bwMode="auto">
              <a:xfrm>
                <a:off x="2796" y="768"/>
                <a:ext cx="194" cy="352"/>
              </a:xfrm>
              <a:custGeom>
                <a:avLst/>
                <a:gdLst/>
                <a:ahLst/>
                <a:cxnLst>
                  <a:cxn ang="0">
                    <a:pos x="401" y="96"/>
                  </a:cxn>
                  <a:cxn ang="0">
                    <a:pos x="0" y="0"/>
                  </a:cxn>
                  <a:cxn ang="0">
                    <a:pos x="0" y="725"/>
                  </a:cxn>
                </a:cxnLst>
                <a:rect l="0" t="0" r="r" b="b"/>
                <a:pathLst>
                  <a:path w="402" h="726">
                    <a:moveTo>
                      <a:pt x="401" y="96"/>
                    </a:moveTo>
                    <a:lnTo>
                      <a:pt x="0" y="0"/>
                    </a:lnTo>
                    <a:lnTo>
                      <a:pt x="0" y="725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5" name="Line 1016"/>
              <p:cNvSpPr>
                <a:spLocks noChangeShapeType="1"/>
              </p:cNvSpPr>
              <p:nvPr/>
            </p:nvSpPr>
            <p:spPr bwMode="auto">
              <a:xfrm>
                <a:off x="2797" y="849"/>
                <a:ext cx="187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6" name="Line 1017"/>
              <p:cNvSpPr>
                <a:spLocks noChangeShapeType="1"/>
              </p:cNvSpPr>
              <p:nvPr/>
            </p:nvSpPr>
            <p:spPr bwMode="auto">
              <a:xfrm>
                <a:off x="2797" y="924"/>
                <a:ext cx="189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7" name="Line 1018"/>
              <p:cNvSpPr>
                <a:spLocks noChangeShapeType="1"/>
              </p:cNvSpPr>
              <p:nvPr/>
            </p:nvSpPr>
            <p:spPr bwMode="auto">
              <a:xfrm>
                <a:off x="2797" y="1017"/>
                <a:ext cx="180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8" name="Freeform 1019"/>
              <p:cNvSpPr>
                <a:spLocks/>
              </p:cNvSpPr>
              <p:nvPr/>
            </p:nvSpPr>
            <p:spPr bwMode="auto">
              <a:xfrm>
                <a:off x="2853" y="812"/>
                <a:ext cx="74" cy="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8"/>
                  </a:cxn>
                  <a:cxn ang="0">
                    <a:pos x="151" y="81"/>
                  </a:cxn>
                  <a:cxn ang="0">
                    <a:pos x="151" y="33"/>
                  </a:cxn>
                  <a:cxn ang="0">
                    <a:pos x="0" y="0"/>
                  </a:cxn>
                </a:cxnLst>
                <a:rect l="0" t="0" r="r" b="b"/>
                <a:pathLst>
                  <a:path w="152" h="82">
                    <a:moveTo>
                      <a:pt x="0" y="0"/>
                    </a:moveTo>
                    <a:lnTo>
                      <a:pt x="0" y="48"/>
                    </a:lnTo>
                    <a:lnTo>
                      <a:pt x="151" y="81"/>
                    </a:lnTo>
                    <a:lnTo>
                      <a:pt x="151" y="3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9A9A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99" name="Line 1020"/>
              <p:cNvSpPr>
                <a:spLocks noChangeShapeType="1"/>
              </p:cNvSpPr>
              <p:nvPr/>
            </p:nvSpPr>
            <p:spPr bwMode="auto">
              <a:xfrm>
                <a:off x="2824" y="818"/>
                <a:ext cx="138" cy="30"/>
              </a:xfrm>
              <a:prstGeom prst="line">
                <a:avLst/>
              </a:prstGeom>
              <a:noFill/>
              <a:ln w="635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00" name="Freeform 1021"/>
              <p:cNvSpPr>
                <a:spLocks/>
              </p:cNvSpPr>
              <p:nvPr/>
            </p:nvSpPr>
            <p:spPr bwMode="auto">
              <a:xfrm>
                <a:off x="2810" y="955"/>
                <a:ext cx="167" cy="75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2"/>
                  </a:cxn>
                  <a:cxn ang="0">
                    <a:pos x="0" y="85"/>
                  </a:cxn>
                </a:cxnLst>
                <a:rect l="0" t="0" r="r" b="b"/>
                <a:pathLst>
                  <a:path w="351" h="183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2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01" name="Freeform 1022"/>
              <p:cNvSpPr>
                <a:spLocks/>
              </p:cNvSpPr>
              <p:nvPr/>
            </p:nvSpPr>
            <p:spPr bwMode="auto">
              <a:xfrm>
                <a:off x="2810" y="1048"/>
                <a:ext cx="167" cy="83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1"/>
                  </a:cxn>
                  <a:cxn ang="0">
                    <a:pos x="0" y="85"/>
                  </a:cxn>
                </a:cxnLst>
                <a:rect l="0" t="0" r="r" b="b"/>
                <a:pathLst>
                  <a:path w="351" h="182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1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02" name="Freeform 1023"/>
              <p:cNvSpPr>
                <a:spLocks/>
              </p:cNvSpPr>
              <p:nvPr/>
            </p:nvSpPr>
            <p:spPr bwMode="auto">
              <a:xfrm>
                <a:off x="2807" y="871"/>
                <a:ext cx="170" cy="77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1"/>
                  </a:cxn>
                  <a:cxn ang="0">
                    <a:pos x="0" y="85"/>
                  </a:cxn>
                </a:cxnLst>
                <a:rect l="0" t="0" r="r" b="b"/>
                <a:pathLst>
                  <a:path w="351" h="182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1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03" name="Line 1024"/>
              <p:cNvSpPr>
                <a:spLocks noChangeShapeType="1"/>
              </p:cNvSpPr>
              <p:nvPr/>
            </p:nvSpPr>
            <p:spPr bwMode="auto">
              <a:xfrm flipH="1" flipV="1">
                <a:off x="2929" y="918"/>
                <a:ext cx="33" cy="8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04" name="Line 1025"/>
              <p:cNvSpPr>
                <a:spLocks noChangeShapeType="1"/>
              </p:cNvSpPr>
              <p:nvPr/>
            </p:nvSpPr>
            <p:spPr bwMode="auto">
              <a:xfrm flipH="1" flipV="1">
                <a:off x="2929" y="1000"/>
                <a:ext cx="33" cy="7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05" name="Line 1026"/>
              <p:cNvSpPr>
                <a:spLocks noChangeShapeType="1"/>
              </p:cNvSpPr>
              <p:nvPr/>
            </p:nvSpPr>
            <p:spPr bwMode="auto">
              <a:xfrm flipH="1" flipV="1">
                <a:off x="2929" y="1099"/>
                <a:ext cx="33" cy="8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</p:grpSp>
        <p:grpSp>
          <p:nvGrpSpPr>
            <p:cNvPr id="170" name="Group 1027"/>
            <p:cNvGrpSpPr>
              <a:grpSpLocks/>
            </p:cNvGrpSpPr>
            <p:nvPr/>
          </p:nvGrpSpPr>
          <p:grpSpPr bwMode="auto">
            <a:xfrm>
              <a:off x="3086" y="929"/>
              <a:ext cx="714" cy="672"/>
              <a:chOff x="2004" y="885"/>
              <a:chExt cx="714" cy="672"/>
            </a:xfrm>
          </p:grpSpPr>
          <p:sp>
            <p:nvSpPr>
              <p:cNvPr id="171" name="Freeform 1028"/>
              <p:cNvSpPr>
                <a:spLocks/>
              </p:cNvSpPr>
              <p:nvPr/>
            </p:nvSpPr>
            <p:spPr bwMode="auto">
              <a:xfrm>
                <a:off x="2058" y="1322"/>
                <a:ext cx="556" cy="235"/>
              </a:xfrm>
              <a:custGeom>
                <a:avLst/>
                <a:gdLst/>
                <a:ahLst/>
                <a:cxnLst>
                  <a:cxn ang="0">
                    <a:pos x="0" y="128"/>
                  </a:cxn>
                  <a:cxn ang="0">
                    <a:pos x="238" y="0"/>
                  </a:cxn>
                  <a:cxn ang="0">
                    <a:pos x="556" y="91"/>
                  </a:cxn>
                  <a:cxn ang="0">
                    <a:pos x="556" y="108"/>
                  </a:cxn>
                  <a:cxn ang="0">
                    <a:pos x="334" y="235"/>
                  </a:cxn>
                  <a:cxn ang="0">
                    <a:pos x="0" y="148"/>
                  </a:cxn>
                  <a:cxn ang="0">
                    <a:pos x="0" y="128"/>
                  </a:cxn>
                </a:cxnLst>
                <a:rect l="0" t="0" r="r" b="b"/>
                <a:pathLst>
                  <a:path w="556" h="235">
                    <a:moveTo>
                      <a:pt x="0" y="128"/>
                    </a:moveTo>
                    <a:lnTo>
                      <a:pt x="238" y="0"/>
                    </a:lnTo>
                    <a:lnTo>
                      <a:pt x="556" y="91"/>
                    </a:lnTo>
                    <a:lnTo>
                      <a:pt x="556" y="108"/>
                    </a:lnTo>
                    <a:lnTo>
                      <a:pt x="334" y="235"/>
                    </a:lnTo>
                    <a:lnTo>
                      <a:pt x="0" y="148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DDDDDD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72" name="Freeform 1029"/>
              <p:cNvSpPr>
                <a:spLocks/>
              </p:cNvSpPr>
              <p:nvPr/>
            </p:nvSpPr>
            <p:spPr bwMode="auto">
              <a:xfrm>
                <a:off x="2065" y="1327"/>
                <a:ext cx="538" cy="208"/>
              </a:xfrm>
              <a:custGeom>
                <a:avLst/>
                <a:gdLst/>
                <a:ahLst/>
                <a:cxnLst>
                  <a:cxn ang="0">
                    <a:pos x="0" y="124"/>
                  </a:cxn>
                  <a:cxn ang="0">
                    <a:pos x="327" y="208"/>
                  </a:cxn>
                  <a:cxn ang="0">
                    <a:pos x="538" y="86"/>
                  </a:cxn>
                  <a:cxn ang="0">
                    <a:pos x="233" y="0"/>
                  </a:cxn>
                  <a:cxn ang="0">
                    <a:pos x="0" y="124"/>
                  </a:cxn>
                </a:cxnLst>
                <a:rect l="0" t="0" r="r" b="b"/>
                <a:pathLst>
                  <a:path w="538" h="208">
                    <a:moveTo>
                      <a:pt x="0" y="124"/>
                    </a:moveTo>
                    <a:lnTo>
                      <a:pt x="327" y="208"/>
                    </a:lnTo>
                    <a:lnTo>
                      <a:pt x="538" y="86"/>
                    </a:lnTo>
                    <a:lnTo>
                      <a:pt x="233" y="0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B2B2B2"/>
              </a:solidFill>
              <a:ln w="635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73" name="Oval 1030"/>
              <p:cNvSpPr>
                <a:spLocks noChangeArrowheads="1"/>
              </p:cNvSpPr>
              <p:nvPr/>
            </p:nvSpPr>
            <p:spPr bwMode="auto">
              <a:xfrm>
                <a:off x="2199" y="1378"/>
                <a:ext cx="280" cy="112"/>
              </a:xfrm>
              <a:prstGeom prst="ellipse">
                <a:avLst/>
              </a:prstGeom>
              <a:solidFill>
                <a:srgbClr val="B2B2B2"/>
              </a:solidFill>
              <a:ln w="3175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74" name="Freeform 1031"/>
              <p:cNvSpPr>
                <a:spLocks/>
              </p:cNvSpPr>
              <p:nvPr/>
            </p:nvSpPr>
            <p:spPr bwMode="auto">
              <a:xfrm>
                <a:off x="2046" y="1382"/>
                <a:ext cx="452" cy="1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36"/>
                  </a:cxn>
                  <a:cxn ang="0">
                    <a:pos x="574" y="180"/>
                  </a:cxn>
                  <a:cxn ang="0">
                    <a:pos x="646" y="158"/>
                  </a:cxn>
                </a:cxnLst>
                <a:rect l="0" t="0" r="r" b="b"/>
                <a:pathLst>
                  <a:path w="646" h="180">
                    <a:moveTo>
                      <a:pt x="0" y="0"/>
                    </a:moveTo>
                    <a:lnTo>
                      <a:pt x="20" y="36"/>
                    </a:lnTo>
                    <a:lnTo>
                      <a:pt x="574" y="180"/>
                    </a:lnTo>
                    <a:lnTo>
                      <a:pt x="646" y="158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75" name="Freeform 1032"/>
              <p:cNvSpPr>
                <a:spLocks noChangeAspect="1"/>
              </p:cNvSpPr>
              <p:nvPr/>
            </p:nvSpPr>
            <p:spPr bwMode="auto">
              <a:xfrm>
                <a:off x="2154" y="885"/>
                <a:ext cx="564" cy="520"/>
              </a:xfrm>
              <a:custGeom>
                <a:avLst/>
                <a:gdLst/>
                <a:ahLst/>
                <a:cxnLst>
                  <a:cxn ang="0">
                    <a:pos x="620" y="746"/>
                  </a:cxn>
                  <a:cxn ang="0">
                    <a:pos x="808" y="525"/>
                  </a:cxn>
                  <a:cxn ang="0">
                    <a:pos x="808" y="106"/>
                  </a:cxn>
                  <a:cxn ang="0">
                    <a:pos x="336" y="0"/>
                  </a:cxn>
                  <a:cxn ang="0">
                    <a:pos x="0" y="48"/>
                  </a:cxn>
                </a:cxnLst>
                <a:rect l="0" t="0" r="r" b="b"/>
                <a:pathLst>
                  <a:path w="808" h="746">
                    <a:moveTo>
                      <a:pt x="620" y="746"/>
                    </a:moveTo>
                    <a:lnTo>
                      <a:pt x="808" y="525"/>
                    </a:lnTo>
                    <a:lnTo>
                      <a:pt x="808" y="106"/>
                    </a:lnTo>
                    <a:lnTo>
                      <a:pt x="336" y="0"/>
                    </a:lnTo>
                    <a:lnTo>
                      <a:pt x="0" y="48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76" name="Freeform 1033"/>
              <p:cNvSpPr>
                <a:spLocks noChangeAspect="1"/>
              </p:cNvSpPr>
              <p:nvPr/>
            </p:nvSpPr>
            <p:spPr bwMode="auto">
              <a:xfrm>
                <a:off x="2506" y="1000"/>
                <a:ext cx="113" cy="506"/>
              </a:xfrm>
              <a:custGeom>
                <a:avLst/>
                <a:gdLst/>
                <a:ahLst/>
                <a:cxnLst>
                  <a:cxn ang="0">
                    <a:pos x="0" y="644"/>
                  </a:cxn>
                  <a:cxn ang="0">
                    <a:pos x="0" y="79"/>
                  </a:cxn>
                  <a:cxn ang="0">
                    <a:pos x="144" y="0"/>
                  </a:cxn>
                  <a:cxn ang="0">
                    <a:pos x="144" y="554"/>
                  </a:cxn>
                  <a:cxn ang="0">
                    <a:pos x="0" y="644"/>
                  </a:cxn>
                </a:cxnLst>
                <a:rect l="0" t="0" r="r" b="b"/>
                <a:pathLst>
                  <a:path w="144" h="644">
                    <a:moveTo>
                      <a:pt x="0" y="644"/>
                    </a:moveTo>
                    <a:lnTo>
                      <a:pt x="0" y="79"/>
                    </a:lnTo>
                    <a:lnTo>
                      <a:pt x="144" y="0"/>
                    </a:lnTo>
                    <a:lnTo>
                      <a:pt x="144" y="554"/>
                    </a:lnTo>
                    <a:lnTo>
                      <a:pt x="0" y="644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77" name="Freeform 1034"/>
              <p:cNvSpPr>
                <a:spLocks noChangeAspect="1"/>
              </p:cNvSpPr>
              <p:nvPr/>
            </p:nvSpPr>
            <p:spPr bwMode="auto">
              <a:xfrm>
                <a:off x="2004" y="891"/>
                <a:ext cx="615" cy="172"/>
              </a:xfrm>
              <a:custGeom>
                <a:avLst/>
                <a:gdLst/>
                <a:ahLst/>
                <a:cxnLst>
                  <a:cxn ang="0">
                    <a:pos x="638" y="219"/>
                  </a:cxn>
                  <a:cxn ang="0">
                    <a:pos x="0" y="67"/>
                  </a:cxn>
                  <a:cxn ang="0">
                    <a:pos x="160" y="0"/>
                  </a:cxn>
                  <a:cxn ang="0">
                    <a:pos x="782" y="139"/>
                  </a:cxn>
                  <a:cxn ang="0">
                    <a:pos x="638" y="219"/>
                  </a:cxn>
                </a:cxnLst>
                <a:rect l="0" t="0" r="r" b="b"/>
                <a:pathLst>
                  <a:path w="782" h="219">
                    <a:moveTo>
                      <a:pt x="638" y="219"/>
                    </a:moveTo>
                    <a:lnTo>
                      <a:pt x="0" y="67"/>
                    </a:lnTo>
                    <a:lnTo>
                      <a:pt x="160" y="0"/>
                    </a:lnTo>
                    <a:lnTo>
                      <a:pt x="782" y="139"/>
                    </a:lnTo>
                    <a:lnTo>
                      <a:pt x="638" y="219"/>
                    </a:lnTo>
                  </a:path>
                </a:pathLst>
              </a:custGeom>
              <a:solidFill>
                <a:srgbClr val="FFFFFF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78" name="Freeform 1035"/>
              <p:cNvSpPr>
                <a:spLocks noChangeAspect="1"/>
              </p:cNvSpPr>
              <p:nvPr/>
            </p:nvSpPr>
            <p:spPr bwMode="auto">
              <a:xfrm>
                <a:off x="2004" y="942"/>
                <a:ext cx="502" cy="566"/>
              </a:xfrm>
              <a:custGeom>
                <a:avLst/>
                <a:gdLst/>
                <a:ahLst/>
                <a:cxnLst>
                  <a:cxn ang="0">
                    <a:pos x="671" y="753"/>
                  </a:cxn>
                  <a:cxn ang="0">
                    <a:pos x="671" y="160"/>
                  </a:cxn>
                  <a:cxn ang="0">
                    <a:pos x="0" y="0"/>
                  </a:cxn>
                  <a:cxn ang="0">
                    <a:pos x="0" y="578"/>
                  </a:cxn>
                  <a:cxn ang="0">
                    <a:pos x="671" y="753"/>
                  </a:cxn>
                </a:cxnLst>
                <a:rect l="0" t="0" r="r" b="b"/>
                <a:pathLst>
                  <a:path w="672" h="754">
                    <a:moveTo>
                      <a:pt x="671" y="753"/>
                    </a:moveTo>
                    <a:lnTo>
                      <a:pt x="671" y="160"/>
                    </a:lnTo>
                    <a:lnTo>
                      <a:pt x="0" y="0"/>
                    </a:lnTo>
                    <a:lnTo>
                      <a:pt x="0" y="578"/>
                    </a:lnTo>
                    <a:lnTo>
                      <a:pt x="671" y="753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79" name="Freeform 1036"/>
              <p:cNvSpPr>
                <a:spLocks noChangeAspect="1"/>
              </p:cNvSpPr>
              <p:nvPr/>
            </p:nvSpPr>
            <p:spPr bwMode="auto">
              <a:xfrm>
                <a:off x="2043" y="992"/>
                <a:ext cx="425" cy="464"/>
              </a:xfrm>
              <a:custGeom>
                <a:avLst/>
                <a:gdLst/>
                <a:ahLst/>
                <a:cxnLst>
                  <a:cxn ang="0">
                    <a:pos x="490" y="548"/>
                  </a:cxn>
                  <a:cxn ang="0">
                    <a:pos x="490" y="117"/>
                  </a:cxn>
                  <a:cxn ang="0">
                    <a:pos x="0" y="0"/>
                  </a:cxn>
                  <a:cxn ang="0">
                    <a:pos x="0" y="424"/>
                  </a:cxn>
                  <a:cxn ang="0">
                    <a:pos x="490" y="548"/>
                  </a:cxn>
                </a:cxnLst>
                <a:rect l="0" t="0" r="r" b="b"/>
                <a:pathLst>
                  <a:path w="491" h="549">
                    <a:moveTo>
                      <a:pt x="490" y="548"/>
                    </a:moveTo>
                    <a:lnTo>
                      <a:pt x="490" y="117"/>
                    </a:lnTo>
                    <a:lnTo>
                      <a:pt x="0" y="0"/>
                    </a:lnTo>
                    <a:lnTo>
                      <a:pt x="0" y="424"/>
                    </a:lnTo>
                    <a:lnTo>
                      <a:pt x="490" y="548"/>
                    </a:lnTo>
                  </a:path>
                </a:pathLst>
              </a:custGeom>
              <a:solidFill>
                <a:srgbClr val="CECECE"/>
              </a:solidFill>
              <a:ln w="6350" cap="rnd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0" name="Freeform 1037"/>
              <p:cNvSpPr>
                <a:spLocks/>
              </p:cNvSpPr>
              <p:nvPr/>
            </p:nvSpPr>
            <p:spPr bwMode="auto">
              <a:xfrm>
                <a:off x="2069" y="1023"/>
                <a:ext cx="372" cy="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54"/>
                  </a:cxn>
                  <a:cxn ang="0">
                    <a:pos x="542" y="592"/>
                  </a:cxn>
                  <a:cxn ang="0">
                    <a:pos x="542" y="130"/>
                  </a:cxn>
                  <a:cxn ang="0">
                    <a:pos x="0" y="0"/>
                  </a:cxn>
                </a:cxnLst>
                <a:rect l="0" t="0" r="r" b="b"/>
                <a:pathLst>
                  <a:path w="542" h="592">
                    <a:moveTo>
                      <a:pt x="0" y="0"/>
                    </a:moveTo>
                    <a:lnTo>
                      <a:pt x="0" y="454"/>
                    </a:lnTo>
                    <a:lnTo>
                      <a:pt x="542" y="592"/>
                    </a:lnTo>
                    <a:lnTo>
                      <a:pt x="542" y="13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618FFD"/>
                  </a:gs>
                  <a:gs pos="100000">
                    <a:srgbClr val="618FFD">
                      <a:gamma/>
                      <a:shade val="75294"/>
                      <a:invGamma/>
                    </a:srgbClr>
                  </a:gs>
                </a:gsLst>
                <a:path path="rect">
                  <a:fillToRect r="100000" b="100000"/>
                </a:path>
              </a:gradFill>
              <a:ln w="6350" cap="flat" cmpd="sng">
                <a:solidFill>
                  <a:srgbClr val="77777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181" name="Line 1038"/>
              <p:cNvSpPr>
                <a:spLocks noChangeShapeType="1"/>
              </p:cNvSpPr>
              <p:nvPr/>
            </p:nvSpPr>
            <p:spPr bwMode="auto">
              <a:xfrm>
                <a:off x="2102" y="1056"/>
                <a:ext cx="0" cy="61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</p:grpSp>
      </p:grpSp>
      <p:grpSp>
        <p:nvGrpSpPr>
          <p:cNvPr id="206" name="Group 1039"/>
          <p:cNvGrpSpPr>
            <a:grpSpLocks/>
          </p:cNvGrpSpPr>
          <p:nvPr/>
        </p:nvGrpSpPr>
        <p:grpSpPr bwMode="auto">
          <a:xfrm>
            <a:off x="3560763" y="4953000"/>
            <a:ext cx="1422400" cy="1531937"/>
            <a:chOff x="2760" y="481"/>
            <a:chExt cx="1040" cy="1120"/>
          </a:xfrm>
        </p:grpSpPr>
        <p:grpSp>
          <p:nvGrpSpPr>
            <p:cNvPr id="207" name="Group 1040"/>
            <p:cNvGrpSpPr>
              <a:grpSpLocks/>
            </p:cNvGrpSpPr>
            <p:nvPr/>
          </p:nvGrpSpPr>
          <p:grpSpPr bwMode="auto">
            <a:xfrm>
              <a:off x="2760" y="481"/>
              <a:ext cx="626" cy="1012"/>
              <a:chOff x="2760" y="481"/>
              <a:chExt cx="626" cy="1012"/>
            </a:xfrm>
          </p:grpSpPr>
          <p:sp>
            <p:nvSpPr>
              <p:cNvPr id="220" name="Freeform 1041"/>
              <p:cNvSpPr>
                <a:spLocks/>
              </p:cNvSpPr>
              <p:nvPr/>
            </p:nvSpPr>
            <p:spPr bwMode="auto">
              <a:xfrm>
                <a:off x="2772" y="1234"/>
                <a:ext cx="604" cy="259"/>
              </a:xfrm>
              <a:custGeom>
                <a:avLst/>
                <a:gdLst/>
                <a:ahLst/>
                <a:cxnLst>
                  <a:cxn ang="0">
                    <a:pos x="0" y="292"/>
                  </a:cxn>
                  <a:cxn ang="0">
                    <a:pos x="0" y="370"/>
                  </a:cxn>
                  <a:cxn ang="0">
                    <a:pos x="567" y="535"/>
                  </a:cxn>
                  <a:cxn ang="0">
                    <a:pos x="1251" y="92"/>
                  </a:cxn>
                  <a:cxn ang="0">
                    <a:pos x="1251" y="0"/>
                  </a:cxn>
                </a:cxnLst>
                <a:rect l="0" t="0" r="r" b="b"/>
                <a:pathLst>
                  <a:path w="1252" h="536">
                    <a:moveTo>
                      <a:pt x="0" y="292"/>
                    </a:moveTo>
                    <a:lnTo>
                      <a:pt x="0" y="370"/>
                    </a:lnTo>
                    <a:lnTo>
                      <a:pt x="567" y="535"/>
                    </a:lnTo>
                    <a:lnTo>
                      <a:pt x="1251" y="92"/>
                    </a:lnTo>
                    <a:lnTo>
                      <a:pt x="1251" y="0"/>
                    </a:lnTo>
                  </a:path>
                </a:pathLst>
              </a:custGeom>
              <a:solidFill>
                <a:srgbClr val="969696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1" name="Freeform 1042"/>
              <p:cNvSpPr>
                <a:spLocks/>
              </p:cNvSpPr>
              <p:nvPr/>
            </p:nvSpPr>
            <p:spPr bwMode="auto">
              <a:xfrm>
                <a:off x="2762" y="481"/>
                <a:ext cx="623" cy="217"/>
              </a:xfrm>
              <a:custGeom>
                <a:avLst/>
                <a:gdLst/>
                <a:ahLst/>
                <a:cxnLst>
                  <a:cxn ang="0">
                    <a:pos x="0" y="307"/>
                  </a:cxn>
                  <a:cxn ang="0">
                    <a:pos x="577" y="448"/>
                  </a:cxn>
                  <a:cxn ang="0">
                    <a:pos x="1290" y="127"/>
                  </a:cxn>
                  <a:cxn ang="0">
                    <a:pos x="727" y="0"/>
                  </a:cxn>
                  <a:cxn ang="0">
                    <a:pos x="0" y="307"/>
                  </a:cxn>
                </a:cxnLst>
                <a:rect l="0" t="0" r="r" b="b"/>
                <a:pathLst>
                  <a:path w="1291" h="449">
                    <a:moveTo>
                      <a:pt x="0" y="307"/>
                    </a:moveTo>
                    <a:lnTo>
                      <a:pt x="577" y="448"/>
                    </a:lnTo>
                    <a:lnTo>
                      <a:pt x="1290" y="127"/>
                    </a:lnTo>
                    <a:lnTo>
                      <a:pt x="727" y="0"/>
                    </a:lnTo>
                    <a:lnTo>
                      <a:pt x="0" y="307"/>
                    </a:lnTo>
                  </a:path>
                </a:pathLst>
              </a:custGeom>
              <a:solidFill>
                <a:srgbClr val="FFFFFF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2" name="Freeform 1043"/>
              <p:cNvSpPr>
                <a:spLocks/>
              </p:cNvSpPr>
              <p:nvPr/>
            </p:nvSpPr>
            <p:spPr bwMode="auto">
              <a:xfrm>
                <a:off x="3034" y="541"/>
                <a:ext cx="352" cy="927"/>
              </a:xfrm>
              <a:custGeom>
                <a:avLst/>
                <a:gdLst/>
                <a:ahLst/>
                <a:cxnLst>
                  <a:cxn ang="0">
                    <a:pos x="0" y="328"/>
                  </a:cxn>
                  <a:cxn ang="0">
                    <a:pos x="4" y="1915"/>
                  </a:cxn>
                  <a:cxn ang="0">
                    <a:pos x="728" y="1456"/>
                  </a:cxn>
                  <a:cxn ang="0">
                    <a:pos x="728" y="0"/>
                  </a:cxn>
                  <a:cxn ang="0">
                    <a:pos x="0" y="328"/>
                  </a:cxn>
                </a:cxnLst>
                <a:rect l="0" t="0" r="r" b="b"/>
                <a:pathLst>
                  <a:path w="729" h="1916">
                    <a:moveTo>
                      <a:pt x="0" y="328"/>
                    </a:moveTo>
                    <a:lnTo>
                      <a:pt x="4" y="1915"/>
                    </a:lnTo>
                    <a:lnTo>
                      <a:pt x="728" y="1456"/>
                    </a:lnTo>
                    <a:lnTo>
                      <a:pt x="728" y="0"/>
                    </a:lnTo>
                    <a:lnTo>
                      <a:pt x="0" y="328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3" name="Freeform 1044"/>
              <p:cNvSpPr>
                <a:spLocks/>
              </p:cNvSpPr>
              <p:nvPr/>
            </p:nvSpPr>
            <p:spPr bwMode="auto">
              <a:xfrm>
                <a:off x="2760" y="629"/>
                <a:ext cx="278" cy="834"/>
              </a:xfrm>
              <a:custGeom>
                <a:avLst/>
                <a:gdLst/>
                <a:ahLst/>
                <a:cxnLst>
                  <a:cxn ang="0">
                    <a:pos x="576" y="140"/>
                  </a:cxn>
                  <a:cxn ang="0">
                    <a:pos x="576" y="1727"/>
                  </a:cxn>
                  <a:cxn ang="0">
                    <a:pos x="0" y="1568"/>
                  </a:cxn>
                  <a:cxn ang="0">
                    <a:pos x="0" y="0"/>
                  </a:cxn>
                  <a:cxn ang="0">
                    <a:pos x="576" y="140"/>
                  </a:cxn>
                </a:cxnLst>
                <a:rect l="0" t="0" r="r" b="b"/>
                <a:pathLst>
                  <a:path w="577" h="1728">
                    <a:moveTo>
                      <a:pt x="576" y="140"/>
                    </a:moveTo>
                    <a:lnTo>
                      <a:pt x="576" y="1727"/>
                    </a:lnTo>
                    <a:lnTo>
                      <a:pt x="0" y="1568"/>
                    </a:lnTo>
                    <a:lnTo>
                      <a:pt x="0" y="0"/>
                    </a:lnTo>
                    <a:lnTo>
                      <a:pt x="576" y="140"/>
                    </a:lnTo>
                  </a:path>
                </a:pathLst>
              </a:custGeom>
              <a:gradFill rotWithShape="0">
                <a:gsLst>
                  <a:gs pos="0">
                    <a:srgbClr val="B2B2B2">
                      <a:gamma/>
                      <a:tint val="23529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4" name="Line 1045"/>
              <p:cNvSpPr>
                <a:spLocks noChangeShapeType="1"/>
              </p:cNvSpPr>
              <p:nvPr/>
            </p:nvSpPr>
            <p:spPr bwMode="auto">
              <a:xfrm>
                <a:off x="2799" y="1331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5" name="Oval 1046"/>
              <p:cNvSpPr>
                <a:spLocks noChangeArrowheads="1"/>
              </p:cNvSpPr>
              <p:nvPr/>
            </p:nvSpPr>
            <p:spPr bwMode="auto">
              <a:xfrm>
                <a:off x="2792" y="670"/>
                <a:ext cx="31" cy="17"/>
              </a:xfrm>
              <a:prstGeom prst="ellipse">
                <a:avLst/>
              </a:prstGeom>
              <a:solidFill>
                <a:srgbClr val="D60093"/>
              </a:solidFill>
              <a:ln w="12700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6" name="Line 1047"/>
              <p:cNvSpPr>
                <a:spLocks noChangeShapeType="1"/>
              </p:cNvSpPr>
              <p:nvPr/>
            </p:nvSpPr>
            <p:spPr bwMode="auto">
              <a:xfrm>
                <a:off x="2799" y="1293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7" name="Line 1048"/>
              <p:cNvSpPr>
                <a:spLocks noChangeShapeType="1"/>
              </p:cNvSpPr>
              <p:nvPr/>
            </p:nvSpPr>
            <p:spPr bwMode="auto">
              <a:xfrm>
                <a:off x="2799" y="1255"/>
                <a:ext cx="192" cy="52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8" name="Line 1049"/>
              <p:cNvSpPr>
                <a:spLocks noChangeShapeType="1"/>
              </p:cNvSpPr>
              <p:nvPr/>
            </p:nvSpPr>
            <p:spPr bwMode="auto">
              <a:xfrm>
                <a:off x="2799" y="1218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29" name="Line 1050"/>
              <p:cNvSpPr>
                <a:spLocks noChangeShapeType="1"/>
              </p:cNvSpPr>
              <p:nvPr/>
            </p:nvSpPr>
            <p:spPr bwMode="auto">
              <a:xfrm>
                <a:off x="2799" y="1179"/>
                <a:ext cx="192" cy="51"/>
              </a:xfrm>
              <a:prstGeom prst="line">
                <a:avLst/>
              </a:prstGeom>
              <a:noFill/>
              <a:ln w="6350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0" name="Freeform 1051"/>
              <p:cNvSpPr>
                <a:spLocks/>
              </p:cNvSpPr>
              <p:nvPr/>
            </p:nvSpPr>
            <p:spPr bwMode="auto">
              <a:xfrm>
                <a:off x="2802" y="815"/>
                <a:ext cx="190" cy="355"/>
              </a:xfrm>
              <a:custGeom>
                <a:avLst/>
                <a:gdLst/>
                <a:ahLst/>
                <a:cxnLst>
                  <a:cxn ang="0">
                    <a:pos x="0" y="628"/>
                  </a:cxn>
                  <a:cxn ang="0">
                    <a:pos x="396" y="732"/>
                  </a:cxn>
                  <a:cxn ang="0">
                    <a:pos x="396" y="0"/>
                  </a:cxn>
                </a:cxnLst>
                <a:rect l="0" t="0" r="r" b="b"/>
                <a:pathLst>
                  <a:path w="397" h="733">
                    <a:moveTo>
                      <a:pt x="0" y="628"/>
                    </a:moveTo>
                    <a:lnTo>
                      <a:pt x="396" y="732"/>
                    </a:lnTo>
                    <a:lnTo>
                      <a:pt x="396" y="0"/>
                    </a:lnTo>
                  </a:path>
                </a:pathLst>
              </a:custGeom>
              <a:noFill/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1" name="Freeform 1052"/>
              <p:cNvSpPr>
                <a:spLocks/>
              </p:cNvSpPr>
              <p:nvPr/>
            </p:nvSpPr>
            <p:spPr bwMode="auto">
              <a:xfrm>
                <a:off x="2782" y="745"/>
                <a:ext cx="218" cy="618"/>
              </a:xfrm>
              <a:custGeom>
                <a:avLst/>
                <a:gdLst/>
                <a:ahLst/>
                <a:cxnLst>
                  <a:cxn ang="0">
                    <a:pos x="452" y="105"/>
                  </a:cxn>
                  <a:cxn ang="0">
                    <a:pos x="0" y="0"/>
                  </a:cxn>
                  <a:cxn ang="0">
                    <a:pos x="0" y="1277"/>
                  </a:cxn>
                </a:cxnLst>
                <a:rect l="0" t="0" r="r" b="b"/>
                <a:pathLst>
                  <a:path w="453" h="1278">
                    <a:moveTo>
                      <a:pt x="452" y="105"/>
                    </a:moveTo>
                    <a:lnTo>
                      <a:pt x="0" y="0"/>
                    </a:lnTo>
                    <a:lnTo>
                      <a:pt x="0" y="1277"/>
                    </a:lnTo>
                  </a:path>
                </a:pathLst>
              </a:custGeom>
              <a:noFill/>
              <a:ln w="6350" cap="rnd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2" name="Freeform 1053"/>
              <p:cNvSpPr>
                <a:spLocks/>
              </p:cNvSpPr>
              <p:nvPr/>
            </p:nvSpPr>
            <p:spPr bwMode="auto">
              <a:xfrm>
                <a:off x="2796" y="768"/>
                <a:ext cx="194" cy="352"/>
              </a:xfrm>
              <a:custGeom>
                <a:avLst/>
                <a:gdLst/>
                <a:ahLst/>
                <a:cxnLst>
                  <a:cxn ang="0">
                    <a:pos x="401" y="96"/>
                  </a:cxn>
                  <a:cxn ang="0">
                    <a:pos x="0" y="0"/>
                  </a:cxn>
                  <a:cxn ang="0">
                    <a:pos x="0" y="725"/>
                  </a:cxn>
                </a:cxnLst>
                <a:rect l="0" t="0" r="r" b="b"/>
                <a:pathLst>
                  <a:path w="402" h="726">
                    <a:moveTo>
                      <a:pt x="401" y="96"/>
                    </a:moveTo>
                    <a:lnTo>
                      <a:pt x="0" y="0"/>
                    </a:lnTo>
                    <a:lnTo>
                      <a:pt x="0" y="725"/>
                    </a:lnTo>
                  </a:path>
                </a:pathLst>
              </a:custGeom>
              <a:noFill/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3" name="Line 1054"/>
              <p:cNvSpPr>
                <a:spLocks noChangeShapeType="1"/>
              </p:cNvSpPr>
              <p:nvPr/>
            </p:nvSpPr>
            <p:spPr bwMode="auto">
              <a:xfrm>
                <a:off x="2797" y="849"/>
                <a:ext cx="187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4" name="Line 1055"/>
              <p:cNvSpPr>
                <a:spLocks noChangeShapeType="1"/>
              </p:cNvSpPr>
              <p:nvPr/>
            </p:nvSpPr>
            <p:spPr bwMode="auto">
              <a:xfrm>
                <a:off x="2797" y="924"/>
                <a:ext cx="189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5" name="Line 1056"/>
              <p:cNvSpPr>
                <a:spLocks noChangeShapeType="1"/>
              </p:cNvSpPr>
              <p:nvPr/>
            </p:nvSpPr>
            <p:spPr bwMode="auto">
              <a:xfrm>
                <a:off x="2797" y="1017"/>
                <a:ext cx="180" cy="43"/>
              </a:xfrm>
              <a:prstGeom prst="line">
                <a:avLst/>
              </a:prstGeom>
              <a:noFill/>
              <a:ln w="3175">
                <a:solidFill>
                  <a:srgbClr val="676767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6" name="Freeform 1057"/>
              <p:cNvSpPr>
                <a:spLocks/>
              </p:cNvSpPr>
              <p:nvPr/>
            </p:nvSpPr>
            <p:spPr bwMode="auto">
              <a:xfrm>
                <a:off x="2853" y="812"/>
                <a:ext cx="74" cy="4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8"/>
                  </a:cxn>
                  <a:cxn ang="0">
                    <a:pos x="151" y="81"/>
                  </a:cxn>
                  <a:cxn ang="0">
                    <a:pos x="151" y="33"/>
                  </a:cxn>
                  <a:cxn ang="0">
                    <a:pos x="0" y="0"/>
                  </a:cxn>
                </a:cxnLst>
                <a:rect l="0" t="0" r="r" b="b"/>
                <a:pathLst>
                  <a:path w="152" h="82">
                    <a:moveTo>
                      <a:pt x="0" y="0"/>
                    </a:moveTo>
                    <a:lnTo>
                      <a:pt x="0" y="48"/>
                    </a:lnTo>
                    <a:lnTo>
                      <a:pt x="151" y="81"/>
                    </a:lnTo>
                    <a:lnTo>
                      <a:pt x="151" y="33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A9A9A9"/>
              </a:solidFill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7" name="Line 1058"/>
              <p:cNvSpPr>
                <a:spLocks noChangeShapeType="1"/>
              </p:cNvSpPr>
              <p:nvPr/>
            </p:nvSpPr>
            <p:spPr bwMode="auto">
              <a:xfrm>
                <a:off x="2824" y="818"/>
                <a:ext cx="138" cy="30"/>
              </a:xfrm>
              <a:prstGeom prst="line">
                <a:avLst/>
              </a:prstGeom>
              <a:noFill/>
              <a:ln w="6350">
                <a:solidFill>
                  <a:srgbClr val="91919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8" name="Freeform 1059"/>
              <p:cNvSpPr>
                <a:spLocks/>
              </p:cNvSpPr>
              <p:nvPr/>
            </p:nvSpPr>
            <p:spPr bwMode="auto">
              <a:xfrm>
                <a:off x="2810" y="955"/>
                <a:ext cx="167" cy="75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2"/>
                  </a:cxn>
                  <a:cxn ang="0">
                    <a:pos x="0" y="85"/>
                  </a:cxn>
                </a:cxnLst>
                <a:rect l="0" t="0" r="r" b="b"/>
                <a:pathLst>
                  <a:path w="351" h="183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2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39" name="Freeform 1060"/>
              <p:cNvSpPr>
                <a:spLocks/>
              </p:cNvSpPr>
              <p:nvPr/>
            </p:nvSpPr>
            <p:spPr bwMode="auto">
              <a:xfrm>
                <a:off x="2810" y="1048"/>
                <a:ext cx="167" cy="83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1"/>
                  </a:cxn>
                  <a:cxn ang="0">
                    <a:pos x="0" y="85"/>
                  </a:cxn>
                </a:cxnLst>
                <a:rect l="0" t="0" r="r" b="b"/>
                <a:pathLst>
                  <a:path w="351" h="182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1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40" name="Freeform 1061"/>
              <p:cNvSpPr>
                <a:spLocks/>
              </p:cNvSpPr>
              <p:nvPr/>
            </p:nvSpPr>
            <p:spPr bwMode="auto">
              <a:xfrm>
                <a:off x="2807" y="871"/>
                <a:ext cx="170" cy="77"/>
              </a:xfrm>
              <a:custGeom>
                <a:avLst/>
                <a:gdLst/>
                <a:ahLst/>
                <a:cxnLst>
                  <a:cxn ang="0">
                    <a:pos x="0" y="85"/>
                  </a:cxn>
                  <a:cxn ang="0">
                    <a:pos x="0" y="0"/>
                  </a:cxn>
                  <a:cxn ang="0">
                    <a:pos x="350" y="93"/>
                  </a:cxn>
                  <a:cxn ang="0">
                    <a:pos x="350" y="181"/>
                  </a:cxn>
                  <a:cxn ang="0">
                    <a:pos x="0" y="85"/>
                  </a:cxn>
                </a:cxnLst>
                <a:rect l="0" t="0" r="r" b="b"/>
                <a:pathLst>
                  <a:path w="351" h="182">
                    <a:moveTo>
                      <a:pt x="0" y="85"/>
                    </a:moveTo>
                    <a:lnTo>
                      <a:pt x="0" y="0"/>
                    </a:lnTo>
                    <a:lnTo>
                      <a:pt x="350" y="93"/>
                    </a:lnTo>
                    <a:lnTo>
                      <a:pt x="350" y="181"/>
                    </a:lnTo>
                    <a:lnTo>
                      <a:pt x="0" y="85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676767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41" name="Line 1062"/>
              <p:cNvSpPr>
                <a:spLocks noChangeShapeType="1"/>
              </p:cNvSpPr>
              <p:nvPr/>
            </p:nvSpPr>
            <p:spPr bwMode="auto">
              <a:xfrm flipH="1" flipV="1">
                <a:off x="2929" y="918"/>
                <a:ext cx="33" cy="8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42" name="Line 1063"/>
              <p:cNvSpPr>
                <a:spLocks noChangeShapeType="1"/>
              </p:cNvSpPr>
              <p:nvPr/>
            </p:nvSpPr>
            <p:spPr bwMode="auto">
              <a:xfrm flipH="1" flipV="1">
                <a:off x="2929" y="1000"/>
                <a:ext cx="33" cy="7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43" name="Line 1064"/>
              <p:cNvSpPr>
                <a:spLocks noChangeShapeType="1"/>
              </p:cNvSpPr>
              <p:nvPr/>
            </p:nvSpPr>
            <p:spPr bwMode="auto">
              <a:xfrm flipH="1" flipV="1">
                <a:off x="2929" y="1099"/>
                <a:ext cx="33" cy="8"/>
              </a:xfrm>
              <a:prstGeom prst="line">
                <a:avLst/>
              </a:prstGeom>
              <a:noFill/>
              <a:ln w="952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 wrap="none" tIns="27432" bIns="27432" anchor="ctr">
                <a:spAutoFit/>
              </a:bodyPr>
              <a:lstStyle/>
              <a:p>
                <a:endParaRPr lang="en-GB">
                  <a:latin typeface="Segoe"/>
                </a:endParaRPr>
              </a:p>
            </p:txBody>
          </p:sp>
        </p:grpSp>
        <p:grpSp>
          <p:nvGrpSpPr>
            <p:cNvPr id="208" name="Group 1065"/>
            <p:cNvGrpSpPr>
              <a:grpSpLocks/>
            </p:cNvGrpSpPr>
            <p:nvPr/>
          </p:nvGrpSpPr>
          <p:grpSpPr bwMode="auto">
            <a:xfrm>
              <a:off x="3086" y="929"/>
              <a:ext cx="714" cy="672"/>
              <a:chOff x="2004" y="885"/>
              <a:chExt cx="714" cy="672"/>
            </a:xfrm>
          </p:grpSpPr>
          <p:sp>
            <p:nvSpPr>
              <p:cNvPr id="209" name="Freeform 1066"/>
              <p:cNvSpPr>
                <a:spLocks/>
              </p:cNvSpPr>
              <p:nvPr/>
            </p:nvSpPr>
            <p:spPr bwMode="auto">
              <a:xfrm>
                <a:off x="2058" y="1322"/>
                <a:ext cx="556" cy="235"/>
              </a:xfrm>
              <a:custGeom>
                <a:avLst/>
                <a:gdLst/>
                <a:ahLst/>
                <a:cxnLst>
                  <a:cxn ang="0">
                    <a:pos x="0" y="128"/>
                  </a:cxn>
                  <a:cxn ang="0">
                    <a:pos x="238" y="0"/>
                  </a:cxn>
                  <a:cxn ang="0">
                    <a:pos x="556" y="91"/>
                  </a:cxn>
                  <a:cxn ang="0">
                    <a:pos x="556" y="108"/>
                  </a:cxn>
                  <a:cxn ang="0">
                    <a:pos x="334" y="235"/>
                  </a:cxn>
                  <a:cxn ang="0">
                    <a:pos x="0" y="148"/>
                  </a:cxn>
                  <a:cxn ang="0">
                    <a:pos x="0" y="128"/>
                  </a:cxn>
                </a:cxnLst>
                <a:rect l="0" t="0" r="r" b="b"/>
                <a:pathLst>
                  <a:path w="556" h="235">
                    <a:moveTo>
                      <a:pt x="0" y="128"/>
                    </a:moveTo>
                    <a:lnTo>
                      <a:pt x="238" y="0"/>
                    </a:lnTo>
                    <a:lnTo>
                      <a:pt x="556" y="91"/>
                    </a:lnTo>
                    <a:lnTo>
                      <a:pt x="556" y="108"/>
                    </a:lnTo>
                    <a:lnTo>
                      <a:pt x="334" y="235"/>
                    </a:lnTo>
                    <a:lnTo>
                      <a:pt x="0" y="148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DDDDDD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0" name="Freeform 1067"/>
              <p:cNvSpPr>
                <a:spLocks/>
              </p:cNvSpPr>
              <p:nvPr/>
            </p:nvSpPr>
            <p:spPr bwMode="auto">
              <a:xfrm>
                <a:off x="2065" y="1327"/>
                <a:ext cx="538" cy="208"/>
              </a:xfrm>
              <a:custGeom>
                <a:avLst/>
                <a:gdLst/>
                <a:ahLst/>
                <a:cxnLst>
                  <a:cxn ang="0">
                    <a:pos x="0" y="124"/>
                  </a:cxn>
                  <a:cxn ang="0">
                    <a:pos x="327" y="208"/>
                  </a:cxn>
                  <a:cxn ang="0">
                    <a:pos x="538" y="86"/>
                  </a:cxn>
                  <a:cxn ang="0">
                    <a:pos x="233" y="0"/>
                  </a:cxn>
                  <a:cxn ang="0">
                    <a:pos x="0" y="124"/>
                  </a:cxn>
                </a:cxnLst>
                <a:rect l="0" t="0" r="r" b="b"/>
                <a:pathLst>
                  <a:path w="538" h="208">
                    <a:moveTo>
                      <a:pt x="0" y="124"/>
                    </a:moveTo>
                    <a:lnTo>
                      <a:pt x="327" y="208"/>
                    </a:lnTo>
                    <a:lnTo>
                      <a:pt x="538" y="86"/>
                    </a:lnTo>
                    <a:lnTo>
                      <a:pt x="233" y="0"/>
                    </a:lnTo>
                    <a:lnTo>
                      <a:pt x="0" y="124"/>
                    </a:lnTo>
                    <a:close/>
                  </a:path>
                </a:pathLst>
              </a:custGeom>
              <a:solidFill>
                <a:srgbClr val="B2B2B2"/>
              </a:solidFill>
              <a:ln w="635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1" name="Oval 1068"/>
              <p:cNvSpPr>
                <a:spLocks noChangeArrowheads="1"/>
              </p:cNvSpPr>
              <p:nvPr/>
            </p:nvSpPr>
            <p:spPr bwMode="auto">
              <a:xfrm>
                <a:off x="2199" y="1378"/>
                <a:ext cx="280" cy="112"/>
              </a:xfrm>
              <a:prstGeom prst="ellipse">
                <a:avLst/>
              </a:prstGeom>
              <a:solidFill>
                <a:srgbClr val="B2B2B2"/>
              </a:solidFill>
              <a:ln w="3175" cap="rnd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2" name="Freeform 1069"/>
              <p:cNvSpPr>
                <a:spLocks/>
              </p:cNvSpPr>
              <p:nvPr/>
            </p:nvSpPr>
            <p:spPr bwMode="auto">
              <a:xfrm>
                <a:off x="2046" y="1382"/>
                <a:ext cx="452" cy="1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" y="36"/>
                  </a:cxn>
                  <a:cxn ang="0">
                    <a:pos x="574" y="180"/>
                  </a:cxn>
                  <a:cxn ang="0">
                    <a:pos x="646" y="158"/>
                  </a:cxn>
                </a:cxnLst>
                <a:rect l="0" t="0" r="r" b="b"/>
                <a:pathLst>
                  <a:path w="646" h="180">
                    <a:moveTo>
                      <a:pt x="0" y="0"/>
                    </a:moveTo>
                    <a:lnTo>
                      <a:pt x="20" y="36"/>
                    </a:lnTo>
                    <a:lnTo>
                      <a:pt x="574" y="180"/>
                    </a:lnTo>
                    <a:lnTo>
                      <a:pt x="646" y="158"/>
                    </a:lnTo>
                  </a:path>
                </a:pathLst>
              </a:custGeom>
              <a:solidFill>
                <a:srgbClr val="B2B2B2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3" name="Freeform 1070"/>
              <p:cNvSpPr>
                <a:spLocks noChangeAspect="1"/>
              </p:cNvSpPr>
              <p:nvPr/>
            </p:nvSpPr>
            <p:spPr bwMode="auto">
              <a:xfrm>
                <a:off x="2154" y="885"/>
                <a:ext cx="564" cy="520"/>
              </a:xfrm>
              <a:custGeom>
                <a:avLst/>
                <a:gdLst/>
                <a:ahLst/>
                <a:cxnLst>
                  <a:cxn ang="0">
                    <a:pos x="620" y="746"/>
                  </a:cxn>
                  <a:cxn ang="0">
                    <a:pos x="808" y="525"/>
                  </a:cxn>
                  <a:cxn ang="0">
                    <a:pos x="808" y="106"/>
                  </a:cxn>
                  <a:cxn ang="0">
                    <a:pos x="336" y="0"/>
                  </a:cxn>
                  <a:cxn ang="0">
                    <a:pos x="0" y="48"/>
                  </a:cxn>
                </a:cxnLst>
                <a:rect l="0" t="0" r="r" b="b"/>
                <a:pathLst>
                  <a:path w="808" h="746">
                    <a:moveTo>
                      <a:pt x="620" y="746"/>
                    </a:moveTo>
                    <a:lnTo>
                      <a:pt x="808" y="525"/>
                    </a:lnTo>
                    <a:lnTo>
                      <a:pt x="808" y="106"/>
                    </a:lnTo>
                    <a:lnTo>
                      <a:pt x="336" y="0"/>
                    </a:lnTo>
                    <a:lnTo>
                      <a:pt x="0" y="48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4" name="Freeform 1071"/>
              <p:cNvSpPr>
                <a:spLocks noChangeAspect="1"/>
              </p:cNvSpPr>
              <p:nvPr/>
            </p:nvSpPr>
            <p:spPr bwMode="auto">
              <a:xfrm>
                <a:off x="2506" y="1000"/>
                <a:ext cx="113" cy="506"/>
              </a:xfrm>
              <a:custGeom>
                <a:avLst/>
                <a:gdLst/>
                <a:ahLst/>
                <a:cxnLst>
                  <a:cxn ang="0">
                    <a:pos x="0" y="644"/>
                  </a:cxn>
                  <a:cxn ang="0">
                    <a:pos x="0" y="79"/>
                  </a:cxn>
                  <a:cxn ang="0">
                    <a:pos x="144" y="0"/>
                  </a:cxn>
                  <a:cxn ang="0">
                    <a:pos x="144" y="554"/>
                  </a:cxn>
                  <a:cxn ang="0">
                    <a:pos x="0" y="644"/>
                  </a:cxn>
                </a:cxnLst>
                <a:rect l="0" t="0" r="r" b="b"/>
                <a:pathLst>
                  <a:path w="144" h="644">
                    <a:moveTo>
                      <a:pt x="0" y="644"/>
                    </a:moveTo>
                    <a:lnTo>
                      <a:pt x="0" y="79"/>
                    </a:lnTo>
                    <a:lnTo>
                      <a:pt x="144" y="0"/>
                    </a:lnTo>
                    <a:lnTo>
                      <a:pt x="144" y="554"/>
                    </a:lnTo>
                    <a:lnTo>
                      <a:pt x="0" y="644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5" name="Freeform 1072"/>
              <p:cNvSpPr>
                <a:spLocks noChangeAspect="1"/>
              </p:cNvSpPr>
              <p:nvPr/>
            </p:nvSpPr>
            <p:spPr bwMode="auto">
              <a:xfrm>
                <a:off x="2004" y="891"/>
                <a:ext cx="615" cy="172"/>
              </a:xfrm>
              <a:custGeom>
                <a:avLst/>
                <a:gdLst/>
                <a:ahLst/>
                <a:cxnLst>
                  <a:cxn ang="0">
                    <a:pos x="638" y="219"/>
                  </a:cxn>
                  <a:cxn ang="0">
                    <a:pos x="0" y="67"/>
                  </a:cxn>
                  <a:cxn ang="0">
                    <a:pos x="160" y="0"/>
                  </a:cxn>
                  <a:cxn ang="0">
                    <a:pos x="782" y="139"/>
                  </a:cxn>
                  <a:cxn ang="0">
                    <a:pos x="638" y="219"/>
                  </a:cxn>
                </a:cxnLst>
                <a:rect l="0" t="0" r="r" b="b"/>
                <a:pathLst>
                  <a:path w="782" h="219">
                    <a:moveTo>
                      <a:pt x="638" y="219"/>
                    </a:moveTo>
                    <a:lnTo>
                      <a:pt x="0" y="67"/>
                    </a:lnTo>
                    <a:lnTo>
                      <a:pt x="160" y="0"/>
                    </a:lnTo>
                    <a:lnTo>
                      <a:pt x="782" y="139"/>
                    </a:lnTo>
                    <a:lnTo>
                      <a:pt x="638" y="219"/>
                    </a:lnTo>
                  </a:path>
                </a:pathLst>
              </a:custGeom>
              <a:solidFill>
                <a:srgbClr val="FFFFFF"/>
              </a:soli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6" name="Freeform 1073"/>
              <p:cNvSpPr>
                <a:spLocks noChangeAspect="1"/>
              </p:cNvSpPr>
              <p:nvPr/>
            </p:nvSpPr>
            <p:spPr bwMode="auto">
              <a:xfrm>
                <a:off x="2004" y="942"/>
                <a:ext cx="502" cy="566"/>
              </a:xfrm>
              <a:custGeom>
                <a:avLst/>
                <a:gdLst/>
                <a:ahLst/>
                <a:cxnLst>
                  <a:cxn ang="0">
                    <a:pos x="671" y="753"/>
                  </a:cxn>
                  <a:cxn ang="0">
                    <a:pos x="671" y="160"/>
                  </a:cxn>
                  <a:cxn ang="0">
                    <a:pos x="0" y="0"/>
                  </a:cxn>
                  <a:cxn ang="0">
                    <a:pos x="0" y="578"/>
                  </a:cxn>
                  <a:cxn ang="0">
                    <a:pos x="671" y="753"/>
                  </a:cxn>
                </a:cxnLst>
                <a:rect l="0" t="0" r="r" b="b"/>
                <a:pathLst>
                  <a:path w="672" h="754">
                    <a:moveTo>
                      <a:pt x="671" y="753"/>
                    </a:moveTo>
                    <a:lnTo>
                      <a:pt x="671" y="160"/>
                    </a:lnTo>
                    <a:lnTo>
                      <a:pt x="0" y="0"/>
                    </a:lnTo>
                    <a:lnTo>
                      <a:pt x="0" y="578"/>
                    </a:lnTo>
                    <a:lnTo>
                      <a:pt x="671" y="753"/>
                    </a:lnTo>
                  </a:path>
                </a:pathLst>
              </a:custGeom>
              <a:gradFill rotWithShape="0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34118"/>
                      <a:invGamma/>
                    </a:srgbClr>
                  </a:gs>
                </a:gsLst>
                <a:path path="rect">
                  <a:fillToRect l="100000" t="100000"/>
                </a:path>
              </a:gradFill>
              <a:ln w="3175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7" name="Freeform 1074"/>
              <p:cNvSpPr>
                <a:spLocks noChangeAspect="1"/>
              </p:cNvSpPr>
              <p:nvPr/>
            </p:nvSpPr>
            <p:spPr bwMode="auto">
              <a:xfrm>
                <a:off x="2043" y="992"/>
                <a:ext cx="425" cy="464"/>
              </a:xfrm>
              <a:custGeom>
                <a:avLst/>
                <a:gdLst/>
                <a:ahLst/>
                <a:cxnLst>
                  <a:cxn ang="0">
                    <a:pos x="490" y="548"/>
                  </a:cxn>
                  <a:cxn ang="0">
                    <a:pos x="490" y="117"/>
                  </a:cxn>
                  <a:cxn ang="0">
                    <a:pos x="0" y="0"/>
                  </a:cxn>
                  <a:cxn ang="0">
                    <a:pos x="0" y="424"/>
                  </a:cxn>
                  <a:cxn ang="0">
                    <a:pos x="490" y="548"/>
                  </a:cxn>
                </a:cxnLst>
                <a:rect l="0" t="0" r="r" b="b"/>
                <a:pathLst>
                  <a:path w="491" h="549">
                    <a:moveTo>
                      <a:pt x="490" y="548"/>
                    </a:moveTo>
                    <a:lnTo>
                      <a:pt x="490" y="117"/>
                    </a:lnTo>
                    <a:lnTo>
                      <a:pt x="0" y="0"/>
                    </a:lnTo>
                    <a:lnTo>
                      <a:pt x="0" y="424"/>
                    </a:lnTo>
                    <a:lnTo>
                      <a:pt x="490" y="548"/>
                    </a:lnTo>
                  </a:path>
                </a:pathLst>
              </a:custGeom>
              <a:solidFill>
                <a:srgbClr val="CECECE"/>
              </a:solidFill>
              <a:ln w="6350" cap="rnd" cmpd="sng">
                <a:solidFill>
                  <a:srgbClr val="80808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8" name="Freeform 1075"/>
              <p:cNvSpPr>
                <a:spLocks/>
              </p:cNvSpPr>
              <p:nvPr/>
            </p:nvSpPr>
            <p:spPr bwMode="auto">
              <a:xfrm>
                <a:off x="2069" y="1023"/>
                <a:ext cx="372" cy="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54"/>
                  </a:cxn>
                  <a:cxn ang="0">
                    <a:pos x="542" y="592"/>
                  </a:cxn>
                  <a:cxn ang="0">
                    <a:pos x="542" y="130"/>
                  </a:cxn>
                  <a:cxn ang="0">
                    <a:pos x="0" y="0"/>
                  </a:cxn>
                </a:cxnLst>
                <a:rect l="0" t="0" r="r" b="b"/>
                <a:pathLst>
                  <a:path w="542" h="592">
                    <a:moveTo>
                      <a:pt x="0" y="0"/>
                    </a:moveTo>
                    <a:lnTo>
                      <a:pt x="0" y="454"/>
                    </a:lnTo>
                    <a:lnTo>
                      <a:pt x="542" y="592"/>
                    </a:lnTo>
                    <a:lnTo>
                      <a:pt x="542" y="13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618FFD"/>
                  </a:gs>
                  <a:gs pos="100000">
                    <a:srgbClr val="618FFD">
                      <a:gamma/>
                      <a:shade val="75294"/>
                      <a:invGamma/>
                    </a:srgbClr>
                  </a:gs>
                </a:gsLst>
                <a:path path="rect">
                  <a:fillToRect r="100000" b="100000"/>
                </a:path>
              </a:gradFill>
              <a:ln w="6350" cap="flat" cmpd="sng">
                <a:solidFill>
                  <a:srgbClr val="777777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dist="17961" dir="2700000" algn="ctr" rotWithShape="0">
                  <a:schemeClr val="bg1"/>
                </a:outerShdw>
              </a:effectLst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  <p:sp>
            <p:nvSpPr>
              <p:cNvPr id="219" name="Line 1076"/>
              <p:cNvSpPr>
                <a:spLocks noChangeShapeType="1"/>
              </p:cNvSpPr>
              <p:nvPr/>
            </p:nvSpPr>
            <p:spPr bwMode="auto">
              <a:xfrm>
                <a:off x="2102" y="1056"/>
                <a:ext cx="0" cy="61"/>
              </a:xfrm>
              <a:prstGeom prst="line">
                <a:avLst/>
              </a:prstGeom>
              <a:noFill/>
              <a:ln w="254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GB">
                  <a:latin typeface="Segoe"/>
                </a:endParaRPr>
              </a:p>
            </p:txBody>
          </p:sp>
        </p:grpSp>
      </p:grpSp>
      <p:sp>
        <p:nvSpPr>
          <p:cNvPr id="244" name="Freeform 1077"/>
          <p:cNvSpPr>
            <a:spLocks/>
          </p:cNvSpPr>
          <p:nvPr/>
        </p:nvSpPr>
        <p:spPr bwMode="auto">
          <a:xfrm>
            <a:off x="1905000" y="6118225"/>
            <a:ext cx="1458912" cy="358775"/>
          </a:xfrm>
          <a:custGeom>
            <a:avLst/>
            <a:gdLst/>
            <a:ahLst/>
            <a:cxnLst>
              <a:cxn ang="0">
                <a:pos x="632" y="65"/>
              </a:cxn>
              <a:cxn ang="0">
                <a:pos x="626" y="32"/>
              </a:cxn>
              <a:cxn ang="0">
                <a:pos x="621" y="0"/>
              </a:cxn>
              <a:cxn ang="0">
                <a:pos x="778" y="59"/>
              </a:cxn>
              <a:cxn ang="0">
                <a:pos x="885" y="99"/>
              </a:cxn>
              <a:cxn ang="0">
                <a:pos x="920" y="113"/>
              </a:cxn>
              <a:cxn ang="0">
                <a:pos x="934" y="119"/>
              </a:cxn>
              <a:cxn ang="0">
                <a:pos x="920" y="123"/>
              </a:cxn>
              <a:cxn ang="0">
                <a:pos x="885" y="136"/>
              </a:cxn>
              <a:cxn ang="0">
                <a:pos x="777" y="174"/>
              </a:cxn>
              <a:cxn ang="0">
                <a:pos x="620" y="227"/>
              </a:cxn>
              <a:cxn ang="0">
                <a:pos x="632" y="164"/>
              </a:cxn>
              <a:cxn ang="0">
                <a:pos x="0" y="119"/>
              </a:cxn>
              <a:cxn ang="0">
                <a:pos x="632" y="65"/>
              </a:cxn>
            </a:cxnLst>
            <a:rect l="0" t="0" r="r" b="b"/>
            <a:pathLst>
              <a:path w="934" h="227">
                <a:moveTo>
                  <a:pt x="632" y="65"/>
                </a:moveTo>
                <a:lnTo>
                  <a:pt x="626" y="32"/>
                </a:lnTo>
                <a:lnTo>
                  <a:pt x="621" y="0"/>
                </a:lnTo>
                <a:lnTo>
                  <a:pt x="778" y="59"/>
                </a:lnTo>
                <a:lnTo>
                  <a:pt x="885" y="99"/>
                </a:lnTo>
                <a:lnTo>
                  <a:pt x="920" y="113"/>
                </a:lnTo>
                <a:lnTo>
                  <a:pt x="934" y="119"/>
                </a:lnTo>
                <a:lnTo>
                  <a:pt x="920" y="123"/>
                </a:lnTo>
                <a:lnTo>
                  <a:pt x="885" y="136"/>
                </a:lnTo>
                <a:lnTo>
                  <a:pt x="777" y="174"/>
                </a:lnTo>
                <a:lnTo>
                  <a:pt x="620" y="227"/>
                </a:lnTo>
                <a:lnTo>
                  <a:pt x="632" y="164"/>
                </a:lnTo>
                <a:lnTo>
                  <a:pt x="0" y="119"/>
                </a:lnTo>
                <a:lnTo>
                  <a:pt x="632" y="65"/>
                </a:lnTo>
                <a:close/>
              </a:path>
            </a:pathLst>
          </a:custGeom>
          <a:solidFill>
            <a:srgbClr val="FF0000">
              <a:alpha val="60001"/>
            </a:srgb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GB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pt pag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3011" name="Picture 3" descr="WinSBS03R2_h_r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5638800"/>
            <a:ext cx="3810000" cy="623888"/>
          </a:xfrm>
          <a:prstGeom prst="rect">
            <a:avLst/>
          </a:prstGeom>
          <a:noFill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066800" y="2893874"/>
            <a:ext cx="762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2575" lvl="1" indent="-168275" algn="ctr"/>
            <a:r>
              <a:rPr lang="en-US" sz="3600" dirty="0" smtClean="0">
                <a:latin typeface="Segoe" pitchFamily="34" charset="0"/>
              </a:rPr>
              <a:t>Let’s do it!</a:t>
            </a:r>
          </a:p>
          <a:p>
            <a:pPr marL="0" lvl="1" algn="ctr"/>
            <a:endParaRPr lang="en-US" sz="3600" b="1" dirty="0">
              <a:latin typeface="Segoe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2" algn="l"/>
            <a:r>
              <a:rPr lang="en-US" sz="2400" dirty="0" smtClean="0">
                <a:latin typeface="Segoe" pitchFamily="34" charset="0"/>
              </a:rPr>
              <a:t>DEMO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546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We will now start the live demo part and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create the configuration set 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preload all the CD content to the HDD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prepare the Windows PE 2005 image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add drivers to the installation</a:t>
            </a:r>
          </a:p>
          <a:p>
            <a:pPr lvl="1"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preload the necessary files for </a:t>
            </a:r>
            <a:r>
              <a:rPr lang="en-GB" dirty="0" err="1" smtClean="0">
                <a:latin typeface="Segoe"/>
              </a:rPr>
              <a:t>sysprep</a:t>
            </a:r>
            <a:r>
              <a:rPr lang="en-GB" dirty="0" smtClean="0">
                <a:latin typeface="Segoe"/>
              </a:rPr>
              <a:t> </a:t>
            </a:r>
          </a:p>
          <a:p>
            <a:pPr lvl="1"/>
            <a:endParaRPr lang="en-GB" dirty="0" smtClean="0">
              <a:latin typeface="Segoe"/>
            </a:endParaRPr>
          </a:p>
          <a:p>
            <a:endParaRPr lang="en-GB" sz="1400" dirty="0" smtClean="0">
              <a:latin typeface="Segoe"/>
            </a:endParaRPr>
          </a:p>
          <a:p>
            <a:r>
              <a:rPr lang="en-GB" dirty="0" smtClean="0">
                <a:latin typeface="Segoe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Create the configuration set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546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You need to use the OEM version of the Setup Manager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which is part of the OPK.</a:t>
            </a:r>
          </a:p>
          <a:p>
            <a:endParaRPr lang="en-GB" dirty="0" smtClean="0">
              <a:latin typeface="Segoe"/>
            </a:endParaRPr>
          </a:p>
          <a:p>
            <a:r>
              <a:rPr lang="en-GB" dirty="0" smtClean="0">
                <a:latin typeface="Segoe"/>
              </a:rPr>
              <a:t>   The OPK (SVR 2003 SP1) can be downloaded here: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</a:t>
            </a:r>
            <a:r>
              <a:rPr lang="en-GB" sz="1800" dirty="0" smtClean="0">
                <a:latin typeface="Segoe"/>
                <a:hlinkClick r:id="rId4"/>
              </a:rPr>
              <a:t>http://oem.microsoft.com/script/ContentPage.aspx?pageid=561819</a:t>
            </a:r>
            <a:endParaRPr lang="en-GB" dirty="0" smtClean="0">
              <a:latin typeface="Segoe"/>
            </a:endParaRPr>
          </a:p>
          <a:p>
            <a:endParaRPr lang="en-GB" dirty="0" smtClean="0">
              <a:latin typeface="Segoe"/>
            </a:endParaRPr>
          </a:p>
          <a:p>
            <a:r>
              <a:rPr lang="en-GB" dirty="0" smtClean="0">
                <a:solidFill>
                  <a:srgbClr val="FF0000"/>
                </a:solidFill>
                <a:latin typeface="Segoe"/>
              </a:rPr>
              <a:t>DON’T use the version in the deploy.cab on CD1 as you need to use the OEM version</a:t>
            </a:r>
            <a:r>
              <a:rPr lang="en-GB" dirty="0" smtClean="0">
                <a:latin typeface="Segoe"/>
              </a:rPr>
              <a:t>.</a:t>
            </a:r>
          </a:p>
          <a:p>
            <a:endParaRPr lang="en-GB" sz="1400" dirty="0" smtClean="0">
              <a:latin typeface="Segoe"/>
            </a:endParaRPr>
          </a:p>
          <a:p>
            <a:r>
              <a:rPr lang="en-GB" dirty="0" smtClean="0">
                <a:latin typeface="Segoe"/>
              </a:rPr>
              <a:t> </a:t>
            </a:r>
          </a:p>
          <a:p>
            <a:pPr>
              <a:buFont typeface="Arial" pitchFamily="34" charset="0"/>
              <a:buChar char="•"/>
            </a:pPr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preload all the CD content</a:t>
            </a:r>
            <a:br>
              <a:rPr lang="en-GB" sz="2400" dirty="0" smtClean="0">
                <a:latin typeface="Segoe"/>
              </a:rPr>
            </a:br>
            <a:r>
              <a:rPr lang="en-GB" sz="2400" dirty="0" smtClean="0">
                <a:latin typeface="Segoe"/>
              </a:rPr>
              <a:t> to the HDD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5309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Create the following folder structure:</a:t>
            </a:r>
          </a:p>
          <a:p>
            <a:endParaRPr lang="en-GB" sz="1400" dirty="0" smtClean="0">
              <a:latin typeface="Segoe"/>
            </a:endParaRPr>
          </a:p>
          <a:p>
            <a:endParaRPr lang="en-GB" sz="1400" dirty="0" smtClean="0">
              <a:latin typeface="Segoe"/>
            </a:endParaRPr>
          </a:p>
          <a:p>
            <a:r>
              <a:rPr lang="en-GB" sz="1400" dirty="0" smtClean="0">
                <a:latin typeface="Segoe"/>
              </a:rPr>
              <a:t>				 </a:t>
            </a:r>
            <a:r>
              <a:rPr lang="en-GB" sz="1800" dirty="0" smtClean="0">
                <a:latin typeface="Segoe"/>
              </a:rPr>
              <a:t>The files in the $1 folder will been on the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				 C: drive later</a:t>
            </a:r>
          </a:p>
          <a:p>
            <a:endParaRPr lang="en-GB" sz="1800" dirty="0" smtClean="0">
              <a:latin typeface="Segoe"/>
            </a:endParaRPr>
          </a:p>
          <a:p>
            <a:r>
              <a:rPr lang="en-GB" sz="1800" dirty="0" smtClean="0">
                <a:latin typeface="Segoe"/>
              </a:rPr>
              <a:t>				 Place the files from the PREMIUM 1 &amp; 2 				 CDs as  highlighted on next page.</a:t>
            </a:r>
          </a:p>
          <a:p>
            <a:endParaRPr lang="en-GB" sz="1800" dirty="0" smtClean="0">
              <a:latin typeface="Segoe"/>
            </a:endParaRPr>
          </a:p>
          <a:p>
            <a:r>
              <a:rPr lang="en-GB" sz="1800" dirty="0" smtClean="0">
                <a:latin typeface="Segoe"/>
              </a:rPr>
              <a:t>				 CD #5 contains the Outlook files.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				</a:t>
            </a:r>
            <a:endParaRPr lang="en-GB" sz="1400" dirty="0" smtClean="0">
              <a:latin typeface="Segoe"/>
            </a:endParaRPr>
          </a:p>
          <a:p>
            <a:r>
              <a:rPr lang="en-GB" dirty="0" smtClean="0">
                <a:latin typeface="Segoe"/>
              </a:rPr>
              <a:t> 					</a:t>
            </a:r>
          </a:p>
          <a:p>
            <a:pPr>
              <a:buFont typeface="Arial" pitchFamily="34" charset="0"/>
              <a:buChar char="•"/>
            </a:pPr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85800" y="2438400"/>
            <a:ext cx="3352800" cy="2895600"/>
          </a:xfrm>
          <a:prstGeom prst="rect">
            <a:avLst/>
          </a:prstGeom>
          <a:solidFill>
            <a:srgbClr val="FFFFFF"/>
          </a:solidFill>
          <a:ln w="9525">
            <a:solidFill>
              <a:srgbClr val="333399"/>
            </a:solidFill>
            <a:miter lim="800000"/>
            <a:headEnd/>
            <a:tailEnd/>
          </a:ln>
          <a:effectLst>
            <a:outerShdw dist="53882" dir="2700000" algn="ctr" rotWithShape="0">
              <a:srgbClr val="CFCFCF"/>
            </a:outerShdw>
          </a:effectLst>
        </p:spPr>
        <p:txBody>
          <a:bodyPr wrap="none" anchor="ctr"/>
          <a:lstStyle/>
          <a:p>
            <a:pPr algn="ctr" eaLnBrk="0" hangingPunct="0"/>
            <a:endParaRPr lang="en-US" sz="1600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1576386" y="2819400"/>
            <a:ext cx="45719" cy="22098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782762" y="2530475"/>
            <a:ext cx="215956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$OEM$\$1\SBS2003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977900" y="2636838"/>
            <a:ext cx="460375" cy="68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44"/>
              </a:cxn>
              <a:cxn ang="0">
                <a:pos x="400" y="244"/>
              </a:cxn>
            </a:cxnLst>
            <a:rect l="0" t="0" r="r" b="b"/>
            <a:pathLst>
              <a:path w="400" h="244">
                <a:moveTo>
                  <a:pt x="0" y="0"/>
                </a:moveTo>
                <a:lnTo>
                  <a:pt x="0" y="244"/>
                </a:lnTo>
                <a:lnTo>
                  <a:pt x="400" y="244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890587" y="2560638"/>
            <a:ext cx="215900" cy="274637"/>
            <a:chOff x="1964" y="1584"/>
            <a:chExt cx="188" cy="188"/>
          </a:xfrm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964" y="1584"/>
              <a:ext cx="188" cy="1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2" name="AutoShape 11"/>
            <p:cNvSpPr>
              <a:spLocks noChangeArrowheads="1"/>
            </p:cNvSpPr>
            <p:nvPr/>
          </p:nvSpPr>
          <p:spPr bwMode="auto">
            <a:xfrm>
              <a:off x="1985" y="1605"/>
              <a:ext cx="146" cy="146"/>
            </a:xfrm>
            <a:prstGeom prst="plus">
              <a:avLst>
                <a:gd name="adj" fmla="val 39042"/>
              </a:avLst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576387" y="2886075"/>
            <a:ext cx="781050" cy="365125"/>
            <a:chOff x="-856" y="3512"/>
            <a:chExt cx="492" cy="183"/>
          </a:xfrm>
        </p:grpSpPr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Text Box 14"/>
            <p:cNvSpPr txBox="1">
              <a:spLocks noChangeArrowheads="1"/>
            </p:cNvSpPr>
            <p:nvPr/>
          </p:nvSpPr>
          <p:spPr bwMode="auto">
            <a:xfrm>
              <a:off x="-716" y="3512"/>
              <a:ext cx="35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solidFill>
                    <a:srgbClr val="000000"/>
                  </a:solidFill>
                </a:rPr>
                <a:t>CD1</a:t>
              </a:r>
            </a:p>
          </p:txBody>
        </p: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576387" y="3524250"/>
            <a:ext cx="781050" cy="365125"/>
            <a:chOff x="-856" y="3512"/>
            <a:chExt cx="492" cy="183"/>
          </a:xfrm>
        </p:grpSpPr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-716" y="3512"/>
              <a:ext cx="35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000000"/>
                  </a:solidFill>
                </a:rPr>
                <a:t>CD3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1576387" y="3205163"/>
            <a:ext cx="781050" cy="368300"/>
            <a:chOff x="-856" y="3512"/>
            <a:chExt cx="492" cy="183"/>
          </a:xfrm>
        </p:grpSpPr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-716" y="3512"/>
              <a:ext cx="35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solidFill>
                    <a:srgbClr val="000000"/>
                  </a:solidFill>
                </a:rPr>
                <a:t>CD2</a:t>
              </a:r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576387" y="3843338"/>
            <a:ext cx="781050" cy="365125"/>
            <a:chOff x="-856" y="3512"/>
            <a:chExt cx="492" cy="183"/>
          </a:xfrm>
        </p:grpSpPr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-716" y="3512"/>
              <a:ext cx="35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000000"/>
                  </a:solidFill>
                </a:rPr>
                <a:t>CD4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638298" y="4738687"/>
            <a:ext cx="1252538" cy="368706"/>
            <a:chOff x="-817" y="3686"/>
            <a:chExt cx="789" cy="185"/>
          </a:xfrm>
        </p:grpSpPr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-817" y="3812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-677" y="3686"/>
              <a:ext cx="649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 smtClean="0">
                  <a:solidFill>
                    <a:srgbClr val="000000"/>
                  </a:solidFill>
                </a:rPr>
                <a:t>Premium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8" name="Freeform 27"/>
          <p:cNvSpPr>
            <a:spLocks/>
          </p:cNvSpPr>
          <p:nvPr/>
        </p:nvSpPr>
        <p:spPr bwMode="auto">
          <a:xfrm>
            <a:off x="1363662" y="2495550"/>
            <a:ext cx="446088" cy="450850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solidFill>
            <a:srgbClr val="FFFF99"/>
          </a:solidFill>
          <a:ln w="3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C0C0C0"/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9" name="Text Box 23"/>
          <p:cNvSpPr txBox="1">
            <a:spLocks noChangeArrowheads="1"/>
          </p:cNvSpPr>
          <p:nvPr/>
        </p:nvSpPr>
        <p:spPr bwMode="auto">
          <a:xfrm>
            <a:off x="1828800" y="4420480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CD6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817717" y="4114800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CD5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31" name="Line 25"/>
          <p:cNvSpPr>
            <a:spLocks noChangeShapeType="1"/>
          </p:cNvSpPr>
          <p:nvPr/>
        </p:nvSpPr>
        <p:spPr bwMode="auto">
          <a:xfrm>
            <a:off x="1600200" y="4648200"/>
            <a:ext cx="2921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2" name="Line 25"/>
          <p:cNvSpPr>
            <a:spLocks noChangeShapeType="1"/>
          </p:cNvSpPr>
          <p:nvPr/>
        </p:nvSpPr>
        <p:spPr bwMode="auto">
          <a:xfrm>
            <a:off x="1600200" y="4343400"/>
            <a:ext cx="2921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preload all the CD content</a:t>
            </a:r>
            <a:br>
              <a:rPr lang="en-GB" sz="2400" dirty="0" smtClean="0">
                <a:latin typeface="Segoe"/>
              </a:rPr>
            </a:br>
            <a:r>
              <a:rPr lang="en-GB" sz="2400" dirty="0" smtClean="0">
                <a:latin typeface="Segoe"/>
              </a:rPr>
              <a:t> to the HDD part 2</a:t>
            </a: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571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en-GB" sz="1800" dirty="0" smtClean="0">
                <a:latin typeface="Segoe"/>
              </a:rPr>
              <a:t>1. Create a folder named Premium in the \SBS2003 folder</a:t>
            </a:r>
          </a:p>
          <a:p>
            <a:r>
              <a:rPr lang="en-GB" sz="1800" dirty="0" smtClean="0">
                <a:latin typeface="Segoe"/>
              </a:rPr>
              <a:t>2. Copy the entire contents of Premium Technologies Disc 1 to \Premium</a:t>
            </a:r>
          </a:p>
          <a:p>
            <a:r>
              <a:rPr lang="en-GB" sz="1800" dirty="0" smtClean="0">
                <a:latin typeface="Segoe"/>
              </a:rPr>
              <a:t>3. In the \Premium\SQL2005 folder create a subfolder named Servers.</a:t>
            </a:r>
          </a:p>
          <a:p>
            <a:r>
              <a:rPr lang="en-GB" sz="1800" dirty="0" smtClean="0">
                <a:latin typeface="Segoe"/>
              </a:rPr>
              <a:t>    (\Premium\SQL2005\Servers.)</a:t>
            </a:r>
          </a:p>
          <a:p>
            <a:r>
              <a:rPr lang="en-GB" sz="1800" dirty="0" smtClean="0">
                <a:latin typeface="Segoe"/>
              </a:rPr>
              <a:t>4. Move all of the files and folders in the \Premium\SQL2005 folder into</a:t>
            </a:r>
          </a:p>
          <a:p>
            <a:r>
              <a:rPr lang="en-GB" sz="1800" dirty="0" smtClean="0">
                <a:latin typeface="Segoe"/>
              </a:rPr>
              <a:t>    the \Servers subfolder that you created in Step 3.</a:t>
            </a:r>
          </a:p>
          <a:p>
            <a:r>
              <a:rPr lang="en-GB" sz="1800" dirty="0" smtClean="0">
                <a:latin typeface="Segoe"/>
              </a:rPr>
              <a:t>5. In the \Premium\SQL2005 folder, create a subfolder named Tools. For    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    (\Premium\SQL2005\Tools)</a:t>
            </a:r>
          </a:p>
          <a:p>
            <a:r>
              <a:rPr lang="en-GB" sz="1800" dirty="0" smtClean="0">
                <a:latin typeface="Segoe"/>
              </a:rPr>
              <a:t>6. Copy the entire contents of the Premium Technologies Disc 2 folder, 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    d:\SQL2005, where d: is your CD drive, into the \Tools folder that you 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    created in Step 5.</a:t>
            </a:r>
          </a:p>
          <a:p>
            <a:r>
              <a:rPr lang="en-GB" sz="1800" dirty="0" smtClean="0">
                <a:latin typeface="Segoe"/>
              </a:rPr>
              <a:t>7. Open the file \Premium\sitautorun.inf. Find the section, “[button3]”.</a:t>
            </a:r>
          </a:p>
          <a:p>
            <a:r>
              <a:rPr lang="en-GB" sz="1800" dirty="0" smtClean="0">
                <a:latin typeface="Segoe"/>
              </a:rPr>
              <a:t>    Under the [button3] section, find the key, “Action.” In the value for the 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    Action key, immediately following the word “execute,” change the path to 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    “SQL2005\Servers\Setup.exe…” leaving the rest of the value as is.</a:t>
            </a:r>
          </a:p>
          <a:p>
            <a:endParaRPr lang="en-GB" sz="18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Windows PE 2005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2" y="1737003"/>
            <a:ext cx="8688387" cy="672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solidFill>
                  <a:srgbClr val="00B050"/>
                </a:solidFill>
                <a:latin typeface="Segoe"/>
              </a:rPr>
              <a:t>All tools are found on the OPK CD</a:t>
            </a:r>
          </a:p>
          <a:p>
            <a:r>
              <a:rPr lang="en-GB" dirty="0" smtClean="0">
                <a:latin typeface="Segoe"/>
              </a:rPr>
              <a:t> 1. Format an USB-Stick using formatUDF.exe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2. Create a folder \</a:t>
            </a:r>
            <a:r>
              <a:rPr lang="en-GB" dirty="0" err="1" smtClean="0">
                <a:latin typeface="Segoe"/>
              </a:rPr>
              <a:t>minint</a:t>
            </a:r>
            <a:r>
              <a:rPr lang="en-GB" dirty="0" smtClean="0">
                <a:latin typeface="Segoe"/>
              </a:rPr>
              <a:t> on the USB drive</a:t>
            </a:r>
          </a:p>
          <a:p>
            <a:r>
              <a:rPr lang="en-GB" dirty="0" smtClean="0">
                <a:latin typeface="Segoe"/>
              </a:rPr>
              <a:t> 3. Copy the content of \i386 from the OPK CD to \</a:t>
            </a:r>
            <a:r>
              <a:rPr lang="en-GB" dirty="0" err="1" smtClean="0">
                <a:latin typeface="Segoe"/>
              </a:rPr>
              <a:t>minint</a:t>
            </a:r>
            <a:endParaRPr lang="en-GB" dirty="0" smtClean="0">
              <a:latin typeface="Segoe"/>
            </a:endParaRPr>
          </a:p>
          <a:p>
            <a:r>
              <a:rPr lang="en-GB" dirty="0" smtClean="0">
                <a:latin typeface="Segoe"/>
              </a:rPr>
              <a:t> 4. Copy NTDETECT.COM from t\i386 to the root of the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  USB drive</a:t>
            </a:r>
          </a:p>
          <a:p>
            <a:r>
              <a:rPr lang="en-GB" dirty="0" smtClean="0">
                <a:latin typeface="Segoe"/>
              </a:rPr>
              <a:t> 5. Copy \i386\setupldr.bin to \</a:t>
            </a:r>
            <a:r>
              <a:rPr lang="en-GB" dirty="0" err="1" smtClean="0">
                <a:latin typeface="Segoe"/>
              </a:rPr>
              <a:t>ntldr</a:t>
            </a:r>
            <a:r>
              <a:rPr lang="en-GB" dirty="0" smtClean="0">
                <a:latin typeface="Segoe"/>
              </a:rPr>
              <a:t>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  This will create a file call “</a:t>
            </a:r>
            <a:r>
              <a:rPr lang="en-GB" dirty="0" err="1" smtClean="0">
                <a:latin typeface="Segoe"/>
              </a:rPr>
              <a:t>ntldr</a:t>
            </a:r>
            <a:r>
              <a:rPr lang="en-GB" dirty="0" smtClean="0">
                <a:latin typeface="Segoe"/>
              </a:rPr>
              <a:t>” on the root of the USB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  drive.</a:t>
            </a:r>
          </a:p>
          <a:p>
            <a:r>
              <a:rPr lang="en-GB" dirty="0" smtClean="0">
                <a:latin typeface="Segoe"/>
              </a:rPr>
              <a:t> 6. Refer to the OPK.chm file in order to add drivers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  </a:t>
            </a:r>
            <a:r>
              <a:rPr lang="en-GB" sz="1400" b="1" dirty="0" smtClean="0">
                <a:latin typeface="Segoe"/>
              </a:rPr>
              <a:t>Quick summary here: </a:t>
            </a:r>
            <a:r>
              <a:rPr lang="en-GB" sz="1400" b="1" dirty="0" smtClean="0">
                <a:latin typeface="Segoe"/>
                <a:hlinkClick r:id="rId4"/>
              </a:rPr>
              <a:t>http://oem.microsoft.com/script/contentpage.aspx?pageid=554740</a:t>
            </a:r>
            <a:endParaRPr lang="en-GB" b="1" dirty="0" smtClean="0">
              <a:latin typeface="Segoe"/>
            </a:endParaRPr>
          </a:p>
          <a:p>
            <a:r>
              <a:rPr lang="en-GB" dirty="0" smtClean="0">
                <a:latin typeface="Segoe"/>
              </a:rPr>
              <a:t> 7. Copy the winbom.ini from configuration set to the root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  of the USB drive</a:t>
            </a:r>
          </a:p>
          <a:p>
            <a:pPr>
              <a:buFont typeface="Arial" pitchFamily="34" charset="0"/>
              <a:buChar char="•"/>
            </a:pPr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Windows PE 2005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595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dirty="0" smtClean="0">
                <a:latin typeface="Segoe"/>
              </a:rPr>
              <a:t>UNSUPPORTED (but working) way of adding storage drivers:</a:t>
            </a:r>
          </a:p>
          <a:p>
            <a:endParaRPr lang="en-GB" dirty="0" smtClean="0">
              <a:latin typeface="Segoe"/>
            </a:endParaRPr>
          </a:p>
          <a:p>
            <a:r>
              <a:rPr lang="en-GB" dirty="0" smtClean="0">
                <a:latin typeface="Segoe"/>
              </a:rPr>
              <a:t>Edit the file TXTSETP.SIF (/</a:t>
            </a:r>
            <a:r>
              <a:rPr lang="en-GB" dirty="0" err="1" smtClean="0">
                <a:latin typeface="Segoe"/>
              </a:rPr>
              <a:t>minint</a:t>
            </a:r>
            <a:r>
              <a:rPr lang="en-GB" dirty="0" smtClean="0">
                <a:latin typeface="Segoe"/>
              </a:rPr>
              <a:t>/):</a:t>
            </a:r>
          </a:p>
          <a:p>
            <a:endParaRPr lang="en-GB" sz="1800" dirty="0" smtClean="0">
              <a:latin typeface="Segoe"/>
            </a:endParaRPr>
          </a:p>
          <a:p>
            <a:r>
              <a:rPr lang="en-GB" sz="1800" dirty="0" smtClean="0">
                <a:latin typeface="Segoe"/>
              </a:rPr>
              <a:t>1.Place the PCI device IDs (found in the txtsetup.oem file) that you need 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   support for to the </a:t>
            </a:r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[</a:t>
            </a:r>
            <a:r>
              <a:rPr lang="en-GB" sz="18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HardwareIdsDatabase</a:t>
            </a:r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] </a:t>
            </a:r>
            <a:r>
              <a:rPr lang="en-GB" sz="1800" dirty="0" smtClean="0">
                <a:latin typeface="Segoe"/>
              </a:rPr>
              <a:t>section:</a:t>
            </a:r>
          </a:p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    PCI\VEN_8086&amp;DEV_282A&amp;CC_0104 = "</a:t>
            </a:r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iastor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"</a:t>
            </a:r>
          </a:p>
          <a:p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    PCI\VEN_8086&amp;DEV_2822&amp;CC_0104 = "</a:t>
            </a:r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iastor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“</a:t>
            </a:r>
          </a:p>
          <a:p>
            <a:endParaRPr lang="en-GB" sz="1400" dirty="0" smtClean="0">
              <a:latin typeface="Segoe"/>
            </a:endParaRPr>
          </a:p>
          <a:p>
            <a:r>
              <a:rPr lang="en-GB" sz="1800" dirty="0" smtClean="0">
                <a:latin typeface="Segoe"/>
              </a:rPr>
              <a:t>2.Add the .sys driver to the </a:t>
            </a:r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[</a:t>
            </a:r>
            <a:r>
              <a:rPr lang="en-GB" sz="18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SCSI.Load</a:t>
            </a:r>
            <a:r>
              <a:rPr lang="en-GB" sz="18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] </a:t>
            </a:r>
            <a:r>
              <a:rPr lang="en-GB" sz="1800" dirty="0" smtClean="0">
                <a:latin typeface="Segoe"/>
              </a:rPr>
              <a:t>section:</a:t>
            </a:r>
          </a:p>
          <a:p>
            <a:r>
              <a:rPr lang="en-GB" sz="1600" dirty="0" smtClean="0">
                <a:latin typeface="Segoe"/>
              </a:rPr>
              <a:t>    </a:t>
            </a:r>
            <a:r>
              <a:rPr lang="en-GB" sz="16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Iastore</a:t>
            </a:r>
            <a:r>
              <a:rPr lang="en-GB" sz="16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 = iastor.sys,4</a:t>
            </a: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Add drivers to the installation 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3" y="1490037"/>
            <a:ext cx="8001000" cy="6386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latin typeface="Segoe"/>
              </a:rPr>
              <a:t>Add storage driver </a:t>
            </a:r>
          </a:p>
          <a:p>
            <a:r>
              <a:rPr lang="en-GB" sz="2000" dirty="0" smtClean="0">
                <a:latin typeface="Segoe"/>
              </a:rPr>
              <a:t>Edit the unattend.txt file found in the configuration set folder:</a:t>
            </a:r>
          </a:p>
          <a:p>
            <a:r>
              <a:rPr lang="en-GB" sz="2000" dirty="0" smtClean="0">
                <a:latin typeface="Segoe"/>
              </a:rPr>
              <a:t> Add:</a:t>
            </a: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[</a:t>
            </a:r>
            <a:r>
              <a:rPr lang="en-GB" sz="12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MassStorageDrivers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]</a:t>
            </a: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"Intel(R) ICH8R/ICH9R SATA RAID Controller" = "OEM"</a:t>
            </a: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"Intel(R) 631xESB/632xESB SATA RAID Controller (Server/Workstation ESB2)" = "OEM"</a:t>
            </a: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"IDE CD-ROM (ATAPI 1.2)/PCI IDE Controller" = "RETAIL"</a:t>
            </a: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[</a:t>
            </a:r>
            <a:r>
              <a:rPr lang="en-GB" sz="12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OEMBootFiles</a:t>
            </a: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]</a:t>
            </a: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iastor.cat</a:t>
            </a: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iastor.inf</a:t>
            </a: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IaStor.sys</a:t>
            </a:r>
          </a:p>
          <a:p>
            <a:pPr marL="0" lvl="2">
              <a:spcBef>
                <a:spcPct val="50000"/>
              </a:spcBef>
            </a:pPr>
            <a:r>
              <a:rPr lang="en-GB" sz="12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TXTSETUP.OEM</a:t>
            </a: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r>
              <a:rPr lang="en-GB" sz="1800" dirty="0" smtClean="0">
                <a:latin typeface="Segoe"/>
              </a:rPr>
              <a:t> The first section contains all the “friendly names” you need support for out  </a:t>
            </a:r>
            <a:br>
              <a:rPr lang="en-GB" sz="1800" dirty="0" smtClean="0">
                <a:latin typeface="Segoe"/>
              </a:rPr>
            </a:br>
            <a:r>
              <a:rPr lang="en-GB" sz="1800" dirty="0" smtClean="0">
                <a:latin typeface="Segoe"/>
              </a:rPr>
              <a:t>   of the TXTSETUP.OEM File .</a:t>
            </a: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r>
              <a:rPr lang="en-GB" sz="1800" dirty="0" smtClean="0">
                <a:latin typeface="Segoe"/>
              </a:rPr>
              <a:t> The 2</a:t>
            </a:r>
            <a:r>
              <a:rPr lang="en-GB" sz="1800" baseline="30000" dirty="0" smtClean="0">
                <a:latin typeface="Segoe"/>
              </a:rPr>
              <a:t>nd</a:t>
            </a:r>
            <a:r>
              <a:rPr lang="en-GB" sz="1800" dirty="0" smtClean="0">
                <a:latin typeface="Segoe"/>
              </a:rPr>
              <a:t> section must list all the needed files.</a:t>
            </a: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r>
              <a:rPr lang="en-GB" sz="1800" dirty="0" smtClean="0">
                <a:latin typeface="Segoe"/>
              </a:rPr>
              <a:t> Copy the driver files (from an F6-Floppy) to $OEM$\TEXTMODE.</a:t>
            </a: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Add drivers to the installation 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3" y="1490037"/>
            <a:ext cx="8001000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latin typeface="Segoe"/>
              </a:rPr>
              <a:t>Add </a:t>
            </a:r>
            <a:r>
              <a:rPr lang="en-GB" dirty="0" err="1" smtClean="0">
                <a:latin typeface="Segoe"/>
              </a:rPr>
              <a:t>pnp</a:t>
            </a:r>
            <a:r>
              <a:rPr lang="en-GB" dirty="0" smtClean="0">
                <a:latin typeface="Segoe"/>
              </a:rPr>
              <a:t>-driver </a:t>
            </a:r>
          </a:p>
          <a:p>
            <a:endParaRPr lang="en-GB" dirty="0" smtClean="0">
              <a:latin typeface="Segoe"/>
            </a:endParaRPr>
          </a:p>
          <a:p>
            <a:r>
              <a:rPr lang="en-GB" sz="2000" dirty="0" smtClean="0">
                <a:latin typeface="Segoe"/>
              </a:rPr>
              <a:t>Edit the unattend.txt file found in the configuration set folder:</a:t>
            </a:r>
          </a:p>
          <a:p>
            <a:pPr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In the 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[Unattended] </a:t>
            </a:r>
            <a:r>
              <a:rPr lang="en-GB" sz="2000" dirty="0" smtClean="0">
                <a:latin typeface="Segoe"/>
              </a:rPr>
              <a:t>section add:</a:t>
            </a:r>
          </a:p>
          <a:p>
            <a:endParaRPr lang="en-GB" sz="2000" dirty="0" smtClean="0">
              <a:latin typeface="Segoe"/>
            </a:endParaRPr>
          </a:p>
          <a:p>
            <a:r>
              <a:rPr lang="en-GB" sz="2000" dirty="0" smtClean="0">
                <a:latin typeface="Segoe"/>
              </a:rPr>
              <a:t>     </a:t>
            </a:r>
            <a:r>
              <a:rPr lang="en-GB" sz="20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OemPnPDriversPath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 = Drivers\</a:t>
            </a:r>
            <a:r>
              <a:rPr lang="en-GB" sz="2000" dirty="0" err="1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LAN;Drivers</a:t>
            </a:r>
            <a:r>
              <a:rPr lang="en-GB" sz="2000" dirty="0" smtClean="0">
                <a:solidFill>
                  <a:schemeClr val="bg1">
                    <a:lumMod val="50000"/>
                  </a:schemeClr>
                </a:solidFill>
                <a:latin typeface="Segoe"/>
              </a:rPr>
              <a:t>\CHIPSET</a:t>
            </a:r>
            <a:endParaRPr lang="en-GB" sz="1400" dirty="0" smtClean="0">
              <a:solidFill>
                <a:schemeClr val="bg1">
                  <a:lumMod val="50000"/>
                </a:schemeClr>
              </a:solidFill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 Copy the driver files to $OEM$\$1\Drivers\... (you need to create 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  these folders)</a:t>
            </a: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2000" dirty="0" smtClean="0">
              <a:latin typeface="Segoe"/>
            </a:endParaRPr>
          </a:p>
          <a:p>
            <a:pPr marL="0" lvl="2">
              <a:spcBef>
                <a:spcPct val="50000"/>
              </a:spcBef>
            </a:pPr>
            <a:endParaRPr lang="en-GB" sz="20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14600" y="4419600"/>
            <a:ext cx="3352800" cy="1295400"/>
          </a:xfrm>
          <a:prstGeom prst="rect">
            <a:avLst/>
          </a:prstGeom>
          <a:solidFill>
            <a:srgbClr val="FFFFFF"/>
          </a:solidFill>
          <a:ln w="9525">
            <a:solidFill>
              <a:srgbClr val="333399"/>
            </a:solidFill>
            <a:miter lim="800000"/>
            <a:headEnd/>
            <a:tailEnd/>
          </a:ln>
          <a:effectLst>
            <a:outerShdw dist="53882" dir="2700000" algn="ctr" rotWithShape="0">
              <a:srgbClr val="CFCFCF"/>
            </a:outerShdw>
          </a:effectLst>
        </p:spPr>
        <p:txBody>
          <a:bodyPr wrap="none" anchor="ctr"/>
          <a:lstStyle/>
          <a:p>
            <a:pPr algn="ctr" eaLnBrk="0" hangingPunct="0"/>
            <a:endParaRPr lang="en-US" sz="160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787775" y="4511675"/>
            <a:ext cx="19800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$OEM$\$1\Drivers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2982913" y="4618038"/>
            <a:ext cx="460375" cy="68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44"/>
              </a:cxn>
              <a:cxn ang="0">
                <a:pos x="400" y="244"/>
              </a:cxn>
            </a:cxnLst>
            <a:rect l="0" t="0" r="r" b="b"/>
            <a:pathLst>
              <a:path w="400" h="244">
                <a:moveTo>
                  <a:pt x="0" y="0"/>
                </a:moveTo>
                <a:lnTo>
                  <a:pt x="0" y="244"/>
                </a:lnTo>
                <a:lnTo>
                  <a:pt x="400" y="244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895600" y="4541838"/>
            <a:ext cx="215900" cy="274637"/>
            <a:chOff x="1964" y="1584"/>
            <a:chExt cx="188" cy="188"/>
          </a:xfrm>
        </p:grpSpPr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1964" y="1584"/>
              <a:ext cx="188" cy="1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AutoShape 11"/>
            <p:cNvSpPr>
              <a:spLocks noChangeArrowheads="1"/>
            </p:cNvSpPr>
            <p:nvPr/>
          </p:nvSpPr>
          <p:spPr bwMode="auto">
            <a:xfrm>
              <a:off x="1985" y="1605"/>
              <a:ext cx="146" cy="146"/>
            </a:xfrm>
            <a:prstGeom prst="plus">
              <a:avLst>
                <a:gd name="adj" fmla="val 39042"/>
              </a:avLst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3581398" y="4867267"/>
            <a:ext cx="881064" cy="369115"/>
            <a:chOff x="-856" y="3512"/>
            <a:chExt cx="555" cy="185"/>
          </a:xfrm>
        </p:grpSpPr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-716" y="3512"/>
              <a:ext cx="415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 smtClean="0">
                  <a:solidFill>
                    <a:srgbClr val="000000"/>
                  </a:solidFill>
                </a:rPr>
                <a:t>LAN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3581397" y="5186371"/>
            <a:ext cx="1343028" cy="370313"/>
            <a:chOff x="-856" y="3512"/>
            <a:chExt cx="846" cy="184"/>
          </a:xfrm>
        </p:grpSpPr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-716" y="3512"/>
              <a:ext cx="706" cy="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 smtClean="0">
                  <a:solidFill>
                    <a:srgbClr val="000000"/>
                  </a:solidFill>
                </a:rPr>
                <a:t>CHIPSET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29" name="Freeform 28"/>
          <p:cNvSpPr>
            <a:spLocks/>
          </p:cNvSpPr>
          <p:nvPr/>
        </p:nvSpPr>
        <p:spPr bwMode="auto">
          <a:xfrm>
            <a:off x="3368675" y="4476750"/>
            <a:ext cx="446088" cy="450850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solidFill>
            <a:srgbClr val="FFFF99"/>
          </a:solidFill>
          <a:ln w="3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C0C0C0"/>
            </a:outerShdw>
          </a:effectLst>
        </p:spPr>
        <p:txBody>
          <a:bodyPr/>
          <a:lstStyle/>
          <a:p>
            <a:endParaRPr lang="en-GB"/>
          </a:p>
        </p:txBody>
      </p:sp>
      <p:cxnSp>
        <p:nvCxnSpPr>
          <p:cNvPr id="35" name="Straight Connector 34"/>
          <p:cNvCxnSpPr/>
          <p:nvPr/>
        </p:nvCxnSpPr>
        <p:spPr bwMode="auto">
          <a:xfrm rot="5400000">
            <a:off x="3337927" y="5196473"/>
            <a:ext cx="486947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preload the necessary files</a:t>
            </a:r>
            <a:br>
              <a:rPr lang="en-GB" sz="2400" dirty="0" smtClean="0">
                <a:latin typeface="Segoe"/>
              </a:rPr>
            </a:br>
            <a:r>
              <a:rPr lang="en-GB" sz="2400" dirty="0" smtClean="0">
                <a:latin typeface="Segoe"/>
              </a:rPr>
              <a:t> for </a:t>
            </a:r>
            <a:r>
              <a:rPr lang="en-GB" sz="2400" dirty="0" err="1" smtClean="0">
                <a:latin typeface="Segoe"/>
              </a:rPr>
              <a:t>sysprep</a:t>
            </a:r>
            <a:r>
              <a:rPr lang="en-GB" sz="2400" dirty="0" smtClean="0">
                <a:latin typeface="Segoe"/>
              </a:rPr>
              <a:t> 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3" y="1490037"/>
            <a:ext cx="80010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dirty="0" smtClean="0">
                <a:latin typeface="Segoe"/>
              </a:rPr>
              <a:t>Copy all the files from the deploy.cab found on the CD1 of the SBS install CDs to $OEM$\$1\SYSPREP (you need to create this folder).</a:t>
            </a:r>
          </a:p>
          <a:p>
            <a:endParaRPr lang="en-GB" dirty="0" smtClean="0">
              <a:latin typeface="Segoe"/>
            </a:endParaRPr>
          </a:p>
          <a:p>
            <a:r>
              <a:rPr lang="en-GB" b="1" dirty="0" smtClean="0">
                <a:latin typeface="Segoe"/>
              </a:rPr>
              <a:t>ALWAYS</a:t>
            </a:r>
            <a:r>
              <a:rPr lang="en-GB" dirty="0" smtClean="0">
                <a:latin typeface="Segoe"/>
              </a:rPr>
              <a:t> use the ones from the deploy.cab, this will make sure that you have the right versions.</a:t>
            </a: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start the installation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3" y="1490037"/>
            <a:ext cx="8001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Boot the target system using the USB drive.</a:t>
            </a:r>
          </a:p>
          <a:p>
            <a:r>
              <a:rPr lang="en-GB" dirty="0" smtClean="0">
                <a:latin typeface="Segoe"/>
              </a:rPr>
              <a:t>-&gt; </a:t>
            </a:r>
            <a:r>
              <a:rPr lang="en-GB" dirty="0" err="1" smtClean="0">
                <a:latin typeface="Segoe"/>
              </a:rPr>
              <a:t>WinPE</a:t>
            </a:r>
            <a:r>
              <a:rPr lang="en-GB" dirty="0" smtClean="0">
                <a:latin typeface="Segoe"/>
              </a:rPr>
              <a:t> will boot and connect to the network share</a:t>
            </a:r>
          </a:p>
          <a:p>
            <a:r>
              <a:rPr lang="en-GB" dirty="0" smtClean="0">
                <a:latin typeface="Segoe"/>
              </a:rPr>
              <a:t>-&gt; The installation will start</a:t>
            </a:r>
          </a:p>
          <a:p>
            <a:r>
              <a:rPr lang="en-GB" dirty="0" smtClean="0">
                <a:latin typeface="Segoe"/>
              </a:rPr>
              <a:t>-&gt; The system will reboot after the </a:t>
            </a:r>
            <a:r>
              <a:rPr lang="en-GB" dirty="0" err="1" smtClean="0">
                <a:latin typeface="Segoe"/>
              </a:rPr>
              <a:t>WinPE</a:t>
            </a:r>
            <a:r>
              <a:rPr lang="en-GB" dirty="0" smtClean="0">
                <a:latin typeface="Segoe"/>
              </a:rPr>
              <a:t> phase</a:t>
            </a: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Make sure that you removed the USB drive and connect  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the system to a network without an DHCP server</a:t>
            </a:r>
          </a:p>
          <a:p>
            <a:r>
              <a:rPr lang="en-GB" dirty="0" smtClean="0">
                <a:latin typeface="Segoe"/>
              </a:rPr>
              <a:t>-&gt; The OS installation will continue</a:t>
            </a:r>
          </a:p>
          <a:p>
            <a:r>
              <a:rPr lang="en-GB" dirty="0" smtClean="0">
                <a:latin typeface="Segoe"/>
              </a:rPr>
              <a:t>-&gt; Once finished the SBS setup will start</a:t>
            </a:r>
          </a:p>
          <a:p>
            <a:pPr marL="0" lvl="2">
              <a:spcBef>
                <a:spcPct val="50000"/>
              </a:spcBef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Key takeaways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installation of the SBS</a:t>
            </a:r>
            <a:br>
              <a:rPr lang="en-GB" sz="2400" dirty="0" smtClean="0">
                <a:latin typeface="Segoe"/>
              </a:rPr>
            </a:br>
            <a:r>
              <a:rPr lang="en-GB" sz="2400" dirty="0" smtClean="0">
                <a:latin typeface="Segoe"/>
              </a:rPr>
              <a:t> components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3" y="1490037"/>
            <a:ext cx="8001000" cy="570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Close the SBS setup and change the registry entries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that point to the install source. </a:t>
            </a: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Create the link for the premium components.</a:t>
            </a:r>
          </a:p>
          <a:p>
            <a:pPr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Restart the SBS setup in OEM mode.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Run: c:\sbsb2003\CD1\setup\i386\setup.exe /</a:t>
            </a:r>
            <a:r>
              <a:rPr lang="en-GB" dirty="0" err="1" smtClean="0">
                <a:latin typeface="Segoe"/>
              </a:rPr>
              <a:t>oem</a:t>
            </a:r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Accept the default values.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The SBS setup is finished, when the “To Do List” is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displayed.</a:t>
            </a: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pt pag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3011" name="Picture 3" descr="WinSBS03R2_h_r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5638800"/>
            <a:ext cx="3810000" cy="623888"/>
          </a:xfrm>
          <a:prstGeom prst="rect">
            <a:avLst/>
          </a:prstGeom>
          <a:noFill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066800" y="2893874"/>
            <a:ext cx="7620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/>
            <a:r>
              <a:rPr lang="en-GB" sz="3600" dirty="0" smtClean="0">
                <a:latin typeface="Segoe"/>
              </a:rPr>
              <a:t>Optional:</a:t>
            </a:r>
          </a:p>
          <a:p>
            <a:pPr lvl="1"/>
            <a:r>
              <a:rPr lang="en-GB" sz="3600" dirty="0" smtClean="0">
                <a:latin typeface="Segoe"/>
              </a:rPr>
              <a:t>Use Windows PE 2.0 </a:t>
            </a:r>
          </a:p>
          <a:p>
            <a:pPr lvl="1"/>
            <a:r>
              <a:rPr lang="en-GB" sz="3600" dirty="0" smtClean="0">
                <a:latin typeface="Segoe"/>
              </a:rPr>
              <a:t>(Windows Vista based)</a:t>
            </a:r>
          </a:p>
          <a:p>
            <a:pPr marL="0" lvl="1" algn="ctr"/>
            <a:endParaRPr lang="en-US" sz="3600" b="1" dirty="0">
              <a:latin typeface="Segoe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Using </a:t>
            </a:r>
            <a:r>
              <a:rPr lang="en-US" sz="2400" dirty="0" err="1" smtClean="0">
                <a:solidFill>
                  <a:srgbClr val="00B050"/>
                </a:solidFill>
                <a:latin typeface="Segoe" pitchFamily="34" charset="0"/>
              </a:rPr>
              <a:t>WinPE</a:t>
            </a:r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 2.0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Why?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3" y="1490037"/>
            <a:ext cx="8001000" cy="5124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You will only need one </a:t>
            </a:r>
            <a:r>
              <a:rPr lang="en-GB" dirty="0" err="1" smtClean="0">
                <a:latin typeface="Segoe"/>
              </a:rPr>
              <a:t>WinPE</a:t>
            </a:r>
            <a:r>
              <a:rPr lang="en-GB" dirty="0" smtClean="0">
                <a:latin typeface="Segoe"/>
              </a:rPr>
              <a:t> version for all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deployments, including Windows Vista, Windows XP,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Server 2003 etc.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Easy to add drivers and many drivers are already in the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image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r>
              <a:rPr lang="en-GB" dirty="0" smtClean="0">
                <a:latin typeface="Segoe"/>
              </a:rPr>
              <a:t> Easy to boot from USB drives, Network (PXE &amp; WDS) </a:t>
            </a:r>
            <a:br>
              <a:rPr lang="en-GB" dirty="0" smtClean="0">
                <a:latin typeface="Segoe"/>
              </a:rPr>
            </a:br>
            <a:r>
              <a:rPr lang="en-GB" dirty="0" smtClean="0">
                <a:latin typeface="Segoe"/>
              </a:rPr>
              <a:t>   and DVD/CD</a:t>
            </a: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Using </a:t>
            </a:r>
            <a:r>
              <a:rPr lang="en-US" sz="2400" dirty="0" err="1" smtClean="0">
                <a:solidFill>
                  <a:srgbClr val="00B050"/>
                </a:solidFill>
                <a:latin typeface="Segoe" pitchFamily="34" charset="0"/>
              </a:rPr>
              <a:t>WinPE</a:t>
            </a:r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 2.0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Prepare the Image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2" y="1490037"/>
            <a:ext cx="8688387" cy="752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GB" sz="2000" dirty="0" smtClean="0">
                <a:latin typeface="Segoe"/>
              </a:rPr>
              <a:t>Get the Windows Vista OPK here: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  <a:hlinkClick r:id="rId4"/>
              </a:rPr>
              <a:t>https://oem.microsoft.com/script/contentpage.aspx?PageID=561189</a:t>
            </a:r>
            <a:endParaRPr lang="en-GB" sz="2000" dirty="0" smtClean="0">
              <a:latin typeface="Segoe"/>
            </a:endParaRPr>
          </a:p>
          <a:p>
            <a:pPr marL="457200" indent="-457200">
              <a:buAutoNum type="arabicPeriod"/>
            </a:pPr>
            <a:r>
              <a:rPr lang="en-GB" sz="2000" dirty="0" smtClean="0">
                <a:latin typeface="Segoe"/>
              </a:rPr>
              <a:t>After installing it open the “Windows PE Tools Command Prompt”</a:t>
            </a:r>
          </a:p>
          <a:p>
            <a:pPr marL="457200" indent="-457200">
              <a:buAutoNum type="arabicPeriod"/>
            </a:pPr>
            <a:r>
              <a:rPr lang="en-GB" sz="2000" dirty="0" smtClean="0">
                <a:latin typeface="Segoe"/>
              </a:rPr>
              <a:t>Type </a:t>
            </a:r>
            <a:r>
              <a:rPr lang="en-GB" sz="2000" i="1" dirty="0" err="1" smtClean="0">
                <a:solidFill>
                  <a:srgbClr val="00B050"/>
                </a:solidFill>
                <a:latin typeface="Segoe"/>
              </a:rPr>
              <a:t>copype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 x86 c:\winpe-x86 </a:t>
            </a:r>
            <a:r>
              <a:rPr lang="en-GB" sz="2000" dirty="0" smtClean="0">
                <a:latin typeface="Segoe"/>
              </a:rPr>
              <a:t>to create a </a:t>
            </a:r>
            <a:r>
              <a:rPr lang="en-GB" sz="2000" dirty="0" err="1" smtClean="0">
                <a:latin typeface="Segoe"/>
              </a:rPr>
              <a:t>WinPE</a:t>
            </a:r>
            <a:r>
              <a:rPr lang="en-GB" sz="2000" dirty="0" smtClean="0">
                <a:latin typeface="Segoe"/>
              </a:rPr>
              <a:t> x86 working directory.</a:t>
            </a:r>
          </a:p>
          <a:p>
            <a:pPr marL="457200" indent="-457200">
              <a:buAutoNum type="arabicPeriod"/>
            </a:pPr>
            <a:r>
              <a:rPr lang="en-GB" sz="2000" dirty="0" smtClean="0">
                <a:latin typeface="Segoe"/>
              </a:rPr>
              <a:t>Go to the directory c:\winpe-x86 and type: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	</a:t>
            </a:r>
            <a:r>
              <a:rPr lang="en-GB" sz="1600" i="1" dirty="0" err="1" smtClean="0">
                <a:solidFill>
                  <a:srgbClr val="00B050"/>
                </a:solidFill>
                <a:latin typeface="Segoe"/>
              </a:rPr>
              <a:t>mkdir</a:t>
            </a: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 working			</a:t>
            </a:r>
            <a:br>
              <a:rPr lang="en-GB" sz="1600" i="1" dirty="0" smtClean="0">
                <a:solidFill>
                  <a:srgbClr val="00B050"/>
                </a:solidFill>
                <a:latin typeface="Segoe"/>
              </a:rPr>
            </a:b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	</a:t>
            </a:r>
            <a:r>
              <a:rPr lang="en-GB" sz="1600" i="1" dirty="0" err="1" smtClean="0">
                <a:solidFill>
                  <a:srgbClr val="00B050"/>
                </a:solidFill>
                <a:latin typeface="Segoe"/>
              </a:rPr>
              <a:t>imagex</a:t>
            </a: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 /apply winpe.wim 1 working</a:t>
            </a:r>
            <a:endParaRPr lang="en-GB" sz="2000" i="1" dirty="0" smtClean="0">
              <a:solidFill>
                <a:srgbClr val="00B050"/>
              </a:solidFill>
              <a:latin typeface="Segoe"/>
            </a:endParaRPr>
          </a:p>
          <a:p>
            <a:pPr marL="457200" indent="-457200">
              <a:buFontTx/>
              <a:buAutoNum type="arabicPeriod"/>
            </a:pPr>
            <a:r>
              <a:rPr lang="en-GB" sz="2000" dirty="0" smtClean="0">
                <a:latin typeface="Segoe"/>
              </a:rPr>
              <a:t>Copy </a:t>
            </a:r>
            <a:r>
              <a:rPr lang="en-GB" sz="2000" dirty="0" err="1" smtClean="0">
                <a:latin typeface="Segoe"/>
              </a:rPr>
              <a:t>Imagex</a:t>
            </a:r>
            <a:r>
              <a:rPr lang="en-GB" sz="2000" dirty="0" smtClean="0">
                <a:latin typeface="Segoe"/>
              </a:rPr>
              <a:t> and bootsect.exe to the image:</a:t>
            </a:r>
            <a:br>
              <a:rPr lang="en-GB" sz="2000" dirty="0" smtClean="0">
                <a:latin typeface="Segoe"/>
              </a:rPr>
            </a:b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	</a:t>
            </a:r>
            <a:r>
              <a:rPr lang="en-GB" sz="1600" i="1" dirty="0" err="1" smtClean="0">
                <a:solidFill>
                  <a:srgbClr val="00B050"/>
                </a:solidFill>
                <a:latin typeface="Segoe"/>
              </a:rPr>
              <a:t>mkdir</a:t>
            </a: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 c:\winpe-x86\working\tools</a:t>
            </a:r>
            <a:br>
              <a:rPr lang="en-GB" sz="1600" i="1" dirty="0" smtClean="0">
                <a:solidFill>
                  <a:srgbClr val="00B050"/>
                </a:solidFill>
                <a:latin typeface="Segoe"/>
              </a:rPr>
            </a:b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	</a:t>
            </a:r>
            <a:r>
              <a:rPr lang="en-GB" sz="1600" i="1" dirty="0" err="1" smtClean="0">
                <a:solidFill>
                  <a:srgbClr val="00B050"/>
                </a:solidFill>
                <a:latin typeface="Segoe"/>
              </a:rPr>
              <a:t>xcopy</a:t>
            </a: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 “c:\Program Files\Windows OPK\Tools\x86\*.*” </a:t>
            </a:r>
            <a:br>
              <a:rPr lang="en-GB" sz="1600" i="1" dirty="0" smtClean="0">
                <a:solidFill>
                  <a:srgbClr val="00B050"/>
                </a:solidFill>
                <a:latin typeface="Segoe"/>
              </a:rPr>
            </a:b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         	c:\winpe-x86\working\tools /</a:t>
            </a:r>
            <a:r>
              <a:rPr lang="en-GB" sz="1600" i="1" dirty="0" err="1" smtClean="0">
                <a:solidFill>
                  <a:srgbClr val="00B050"/>
                </a:solidFill>
                <a:latin typeface="Segoe"/>
              </a:rPr>
              <a:t>cherky</a:t>
            </a: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/>
            </a:r>
            <a:br>
              <a:rPr lang="en-GB" sz="1600" i="1" dirty="0" smtClean="0">
                <a:solidFill>
                  <a:srgbClr val="00B050"/>
                </a:solidFill>
                <a:latin typeface="Segoe"/>
              </a:rPr>
            </a:b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	copy “c:\Program Files\Windows OPK\Tools\</a:t>
            </a:r>
            <a:r>
              <a:rPr lang="en-GB" sz="1600" i="1" dirty="0" err="1" smtClean="0">
                <a:solidFill>
                  <a:srgbClr val="00B050"/>
                </a:solidFill>
                <a:latin typeface="Segoe"/>
              </a:rPr>
              <a:t>PETools</a:t>
            </a: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\x86\BootSect.exe” </a:t>
            </a:r>
            <a:br>
              <a:rPr lang="en-GB" sz="1600" i="1" dirty="0" smtClean="0">
                <a:solidFill>
                  <a:srgbClr val="00B050"/>
                </a:solidFill>
                <a:latin typeface="Segoe"/>
              </a:rPr>
            </a:b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		 c:\winpe-x86\working\tools </a:t>
            </a:r>
          </a:p>
          <a:p>
            <a:pPr marL="457200" indent="-457200">
              <a:buAutoNum type="arabicPeriod"/>
            </a:pPr>
            <a:r>
              <a:rPr lang="en-GB" sz="2000" dirty="0" smtClean="0">
                <a:latin typeface="Segoe"/>
              </a:rPr>
              <a:t>Add drivers (LAN or storage) using </a:t>
            </a:r>
            <a:r>
              <a:rPr lang="en-GB" sz="2000" i="1" dirty="0" err="1" smtClean="0">
                <a:solidFill>
                  <a:srgbClr val="00B050"/>
                </a:solidFill>
                <a:latin typeface="Segoe"/>
              </a:rPr>
              <a:t>peimg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 /</a:t>
            </a:r>
            <a:r>
              <a:rPr lang="en-GB" sz="2000" i="1" dirty="0" err="1" smtClean="0">
                <a:solidFill>
                  <a:srgbClr val="00B050"/>
                </a:solidFill>
                <a:latin typeface="Segoe"/>
              </a:rPr>
              <a:t>inf</a:t>
            </a:r>
            <a:endParaRPr lang="en-GB" sz="2000" i="1" dirty="0" smtClean="0">
              <a:solidFill>
                <a:srgbClr val="00B050"/>
              </a:solidFill>
              <a:latin typeface="Segoe"/>
            </a:endParaRPr>
          </a:p>
          <a:p>
            <a:pPr marL="457200" indent="-457200">
              <a:buAutoNum type="arabicPeriod"/>
            </a:pPr>
            <a:r>
              <a:rPr lang="en-GB" sz="2000" dirty="0" smtClean="0">
                <a:latin typeface="Segoe"/>
              </a:rPr>
              <a:t>Capture the new image: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	</a:t>
            </a:r>
            <a:r>
              <a:rPr lang="en-GB" sz="1600" i="1" dirty="0" err="1" smtClean="0">
                <a:solidFill>
                  <a:srgbClr val="00B050"/>
                </a:solidFill>
                <a:latin typeface="Segoe"/>
              </a:rPr>
              <a:t>imagex</a:t>
            </a: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 /boot /compress max  /capture c:\winpe-x86\working c:\winpe-x86 \</a:t>
            </a:r>
            <a:br>
              <a:rPr lang="en-GB" sz="1600" i="1" dirty="0" smtClean="0">
                <a:solidFill>
                  <a:srgbClr val="00B050"/>
                </a:solidFill>
                <a:latin typeface="Segoe"/>
              </a:rPr>
            </a:b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		boot.wim “</a:t>
            </a:r>
            <a:r>
              <a:rPr lang="en-GB" sz="1600" i="1" dirty="0" err="1" smtClean="0">
                <a:solidFill>
                  <a:srgbClr val="00B050"/>
                </a:solidFill>
                <a:latin typeface="Segoe"/>
              </a:rPr>
              <a:t>WinPE</a:t>
            </a:r>
            <a:r>
              <a:rPr lang="en-GB" sz="1600" i="1" dirty="0" smtClean="0">
                <a:solidFill>
                  <a:srgbClr val="00B050"/>
                </a:solidFill>
                <a:latin typeface="Segoe"/>
              </a:rPr>
              <a:t> x86”</a:t>
            </a:r>
            <a:r>
              <a:rPr lang="en-GB" sz="2000" dirty="0" smtClean="0">
                <a:latin typeface="Segoe"/>
              </a:rPr>
              <a:t/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	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Using </a:t>
            </a:r>
            <a:r>
              <a:rPr lang="en-US" sz="2400" dirty="0" err="1" smtClean="0">
                <a:solidFill>
                  <a:srgbClr val="00B050"/>
                </a:solidFill>
                <a:latin typeface="Segoe" pitchFamily="34" charset="0"/>
              </a:rPr>
              <a:t>WinPE</a:t>
            </a:r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 2.0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Boot the image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2" y="1490037"/>
            <a:ext cx="8688387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There are two highly suggested ways of booting the new </a:t>
            </a:r>
            <a:r>
              <a:rPr lang="en-GB" sz="2000" dirty="0" err="1" smtClean="0">
                <a:latin typeface="Segoe"/>
              </a:rPr>
              <a:t>WinPE</a:t>
            </a:r>
            <a:r>
              <a:rPr lang="en-GB" sz="2000" dirty="0" smtClean="0">
                <a:latin typeface="Segoe"/>
              </a:rPr>
              <a:t> image to install the SBS 2003 Server or any other Windows OS: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000" dirty="0" smtClean="0">
              <a:latin typeface="Segoe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WDS (PXE)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-&gt; Just add the new image to the WDS boot images</a:t>
            </a:r>
          </a:p>
          <a:p>
            <a:pPr marL="914400" lvl="1" indent="-457200">
              <a:buFont typeface="+mj-lt"/>
              <a:buAutoNum type="arabicPeriod"/>
            </a:pPr>
            <a:endParaRPr lang="en-GB" sz="2000" dirty="0" smtClean="0">
              <a:latin typeface="Segoe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USB HDD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-&gt; Refer to the “Windows PE User’s Guide” for an easy how to</a:t>
            </a:r>
          </a:p>
          <a:p>
            <a:pPr marL="914400" lvl="1" indent="-457200">
              <a:buFont typeface="+mj-lt"/>
              <a:buAutoNum type="arabicPeriod"/>
            </a:pPr>
            <a:endParaRPr lang="en-GB" sz="2000" dirty="0" smtClean="0">
              <a:latin typeface="Segoe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The installation sources can be placed on the USB HDD as well, so that no network share is needed.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	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2" y="1490037"/>
            <a:ext cx="8688387" cy="55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Create a directory “SBS2003” on the share or the USB HDD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Copy the complete i386 directory from CD1 to just created SBS2003 directory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Copy the complete $OEM$ directory created in earlier steps to the </a:t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i386 directory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Copy the unattend.txt file to the SBS2003 directory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Create the following scripts (need to be adjusted to your directory names, in this example z: is the name of the share or USB drive) and place them in the SBS2003 directory:</a:t>
            </a:r>
          </a:p>
          <a:p>
            <a:pPr marL="1371600" lvl="2" indent="-457200"/>
            <a:r>
              <a:rPr lang="en-GB" sz="2000" dirty="0" smtClean="0">
                <a:latin typeface="Segoe"/>
              </a:rPr>
              <a:t/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	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Using </a:t>
            </a:r>
            <a:r>
              <a:rPr lang="en-US" sz="2400" dirty="0" err="1" smtClean="0">
                <a:solidFill>
                  <a:srgbClr val="00B050"/>
                </a:solidFill>
                <a:latin typeface="Segoe" pitchFamily="34" charset="0"/>
              </a:rPr>
              <a:t>WinPE</a:t>
            </a:r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 2.0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Prepare the SBS 2003 files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4757916"/>
            <a:ext cx="1600200" cy="126188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latin typeface="Segoe"/>
              </a:rPr>
              <a:t>diskprep.txt:</a:t>
            </a:r>
            <a:br>
              <a:rPr lang="en-GB" sz="1600" dirty="0" smtClean="0">
                <a:latin typeface="Segoe"/>
              </a:rPr>
            </a:br>
            <a:r>
              <a:rPr lang="en-GB" sz="1200" i="1" dirty="0" err="1" smtClean="0">
                <a:latin typeface="Segoe"/>
              </a:rPr>
              <a:t>sel</a:t>
            </a:r>
            <a:r>
              <a:rPr lang="en-GB" sz="1200" i="1" dirty="0" smtClean="0">
                <a:latin typeface="Segoe"/>
              </a:rPr>
              <a:t> </a:t>
            </a:r>
            <a:r>
              <a:rPr lang="en-GB" sz="1200" i="1" dirty="0" err="1" smtClean="0">
                <a:latin typeface="Segoe"/>
              </a:rPr>
              <a:t>dis</a:t>
            </a:r>
            <a:r>
              <a:rPr lang="en-GB" sz="1200" i="1" dirty="0" smtClean="0">
                <a:latin typeface="Segoe"/>
              </a:rPr>
              <a:t> 0</a:t>
            </a:r>
          </a:p>
          <a:p>
            <a:r>
              <a:rPr lang="en-GB" sz="1200" i="1" dirty="0" smtClean="0">
                <a:latin typeface="Segoe"/>
              </a:rPr>
              <a:t>clean</a:t>
            </a:r>
          </a:p>
          <a:p>
            <a:r>
              <a:rPr lang="en-GB" sz="1200" i="1" dirty="0" err="1" smtClean="0">
                <a:latin typeface="Segoe"/>
              </a:rPr>
              <a:t>cre</a:t>
            </a:r>
            <a:r>
              <a:rPr lang="en-GB" sz="1200" i="1" dirty="0" smtClean="0">
                <a:latin typeface="Segoe"/>
              </a:rPr>
              <a:t> par prim</a:t>
            </a:r>
          </a:p>
          <a:p>
            <a:r>
              <a:rPr lang="en-GB" sz="1200" i="1" dirty="0" smtClean="0">
                <a:latin typeface="Segoe"/>
              </a:rPr>
              <a:t>active</a:t>
            </a:r>
          </a:p>
          <a:p>
            <a:r>
              <a:rPr lang="en-GB" sz="1200" i="1" dirty="0" smtClean="0">
                <a:latin typeface="Segoe"/>
              </a:rPr>
              <a:t>assign letter=c</a:t>
            </a:r>
            <a:endParaRPr lang="en-GB" sz="1200" i="1" dirty="0">
              <a:latin typeface="Segoe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09800" y="4367986"/>
            <a:ext cx="6781800" cy="2185214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600" dirty="0" smtClean="0">
                <a:latin typeface="Segoe"/>
              </a:rPr>
              <a:t>Unattend.bat:</a:t>
            </a:r>
            <a:br>
              <a:rPr lang="en-GB" sz="1600" dirty="0" smtClean="0">
                <a:latin typeface="Segoe"/>
              </a:rPr>
            </a:br>
            <a:r>
              <a:rPr lang="en-GB" sz="1200" i="1" dirty="0" err="1" smtClean="0">
                <a:latin typeface="Segoe"/>
              </a:rPr>
              <a:t>diskpart</a:t>
            </a:r>
            <a:r>
              <a:rPr lang="en-GB" sz="1200" i="1" dirty="0" smtClean="0">
                <a:latin typeface="Segoe"/>
              </a:rPr>
              <a:t> /s z:\SBS2003\diskprep.txt</a:t>
            </a:r>
          </a:p>
          <a:p>
            <a:r>
              <a:rPr lang="en-GB" sz="1200" i="1" dirty="0" smtClean="0">
                <a:latin typeface="Segoe"/>
              </a:rPr>
              <a:t>format c: /</a:t>
            </a:r>
            <a:r>
              <a:rPr lang="en-GB" sz="1200" i="1" dirty="0" err="1" smtClean="0">
                <a:latin typeface="Segoe"/>
              </a:rPr>
              <a:t>fs:ntfs</a:t>
            </a:r>
            <a:r>
              <a:rPr lang="en-GB" sz="1200" i="1" dirty="0" smtClean="0">
                <a:latin typeface="Segoe"/>
              </a:rPr>
              <a:t> /q /v:SBS2003OS /y</a:t>
            </a:r>
          </a:p>
          <a:p>
            <a:r>
              <a:rPr lang="en-GB" sz="1200" i="1" dirty="0" smtClean="0">
                <a:latin typeface="Segoe"/>
              </a:rPr>
              <a:t>x:\tools\bootsect.exe /NT52 C:</a:t>
            </a:r>
          </a:p>
          <a:p>
            <a:endParaRPr lang="en-GB" sz="1200" i="1" dirty="0" smtClean="0">
              <a:latin typeface="Segoe"/>
            </a:endParaRPr>
          </a:p>
          <a:p>
            <a:r>
              <a:rPr lang="en-GB" sz="1200" i="1" dirty="0" smtClean="0">
                <a:latin typeface="Segoe"/>
              </a:rPr>
              <a:t>set </a:t>
            </a:r>
            <a:r>
              <a:rPr lang="en-GB" sz="1200" i="1" dirty="0" err="1" smtClean="0">
                <a:latin typeface="Segoe"/>
              </a:rPr>
              <a:t>AnswerFile</a:t>
            </a:r>
            <a:r>
              <a:rPr lang="en-GB" sz="1200" i="1" dirty="0" smtClean="0">
                <a:latin typeface="Segoe"/>
              </a:rPr>
              <a:t>=z:\SBS2003\unattend.txt</a:t>
            </a:r>
          </a:p>
          <a:p>
            <a:r>
              <a:rPr lang="en-GB" sz="1200" i="1" dirty="0" smtClean="0">
                <a:latin typeface="Segoe"/>
              </a:rPr>
              <a:t>set </a:t>
            </a:r>
            <a:r>
              <a:rPr lang="en-GB" sz="1200" i="1" dirty="0" err="1" smtClean="0">
                <a:latin typeface="Segoe"/>
              </a:rPr>
              <a:t>SetupFiles</a:t>
            </a:r>
            <a:r>
              <a:rPr lang="en-GB" sz="1200" i="1" dirty="0" smtClean="0">
                <a:latin typeface="Segoe"/>
              </a:rPr>
              <a:t>=z:\SBS2003\I386</a:t>
            </a:r>
          </a:p>
          <a:p>
            <a:endParaRPr lang="en-GB" sz="1200" i="1" dirty="0" smtClean="0">
              <a:latin typeface="Segoe"/>
            </a:endParaRPr>
          </a:p>
          <a:p>
            <a:r>
              <a:rPr lang="en-GB" sz="1200" i="1" dirty="0" smtClean="0">
                <a:latin typeface="Segoe"/>
              </a:rPr>
              <a:t>z:\SBS2003\I386\winnt32 /s:%</a:t>
            </a:r>
            <a:r>
              <a:rPr lang="en-GB" sz="1200" i="1" dirty="0" err="1" smtClean="0">
                <a:latin typeface="Segoe"/>
              </a:rPr>
              <a:t>SetupFiles</a:t>
            </a:r>
            <a:r>
              <a:rPr lang="en-GB" sz="1200" i="1" dirty="0" smtClean="0">
                <a:latin typeface="Segoe"/>
              </a:rPr>
              <a:t>% /</a:t>
            </a:r>
            <a:r>
              <a:rPr lang="en-GB" sz="1200" i="1" dirty="0" err="1" smtClean="0">
                <a:latin typeface="Segoe"/>
              </a:rPr>
              <a:t>unattend</a:t>
            </a:r>
            <a:r>
              <a:rPr lang="en-GB" sz="1200" i="1" dirty="0" smtClean="0">
                <a:latin typeface="Segoe"/>
              </a:rPr>
              <a:t>:%</a:t>
            </a:r>
            <a:r>
              <a:rPr lang="en-GB" sz="1200" i="1" dirty="0" err="1" smtClean="0">
                <a:latin typeface="Segoe"/>
              </a:rPr>
              <a:t>AnswerFile</a:t>
            </a:r>
            <a:r>
              <a:rPr lang="en-GB" sz="1200" i="1" dirty="0" smtClean="0">
                <a:latin typeface="Segoe"/>
              </a:rPr>
              <a:t>% /</a:t>
            </a:r>
            <a:r>
              <a:rPr lang="en-GB" sz="1200" i="1" dirty="0" err="1" smtClean="0">
                <a:latin typeface="Segoe"/>
              </a:rPr>
              <a:t>syspart:c</a:t>
            </a:r>
            <a:r>
              <a:rPr lang="en-GB" sz="1200" i="1" dirty="0" smtClean="0">
                <a:latin typeface="Segoe"/>
              </a:rPr>
              <a:t>:</a:t>
            </a:r>
          </a:p>
          <a:p>
            <a:endParaRPr lang="en-GB" sz="1200" i="1" dirty="0" smtClean="0">
              <a:latin typeface="Segoe"/>
            </a:endParaRPr>
          </a:p>
          <a:p>
            <a:r>
              <a:rPr lang="en-GB" sz="1200" i="1" dirty="0" err="1" smtClean="0">
                <a:latin typeface="Segoe"/>
              </a:rPr>
              <a:t>wpeutil</a:t>
            </a:r>
            <a:r>
              <a:rPr lang="en-GB" sz="1200" i="1" dirty="0" smtClean="0">
                <a:latin typeface="Segoe"/>
              </a:rPr>
              <a:t> reboot</a:t>
            </a:r>
            <a:endParaRPr lang="en-GB" sz="1200" i="1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Using </a:t>
            </a:r>
            <a:r>
              <a:rPr lang="en-US" sz="2400" dirty="0" err="1" smtClean="0">
                <a:solidFill>
                  <a:srgbClr val="00B050"/>
                </a:solidFill>
                <a:latin typeface="Segoe" pitchFamily="34" charset="0"/>
              </a:rPr>
              <a:t>WinPE</a:t>
            </a:r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 2.0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US" sz="2400" dirty="0" smtClean="0">
                <a:latin typeface="Segoe" pitchFamily="34" charset="0"/>
              </a:rPr>
              <a:t> </a:t>
            </a:r>
            <a:r>
              <a:rPr lang="en-GB" sz="2400" dirty="0" smtClean="0">
                <a:latin typeface="Segoe"/>
              </a:rPr>
              <a:t>Directory structure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12" name="Line 6"/>
          <p:cNvSpPr>
            <a:spLocks noChangeShapeType="1"/>
          </p:cNvSpPr>
          <p:nvPr/>
        </p:nvSpPr>
        <p:spPr bwMode="auto">
          <a:xfrm>
            <a:off x="7766081" y="2895600"/>
            <a:ext cx="45719" cy="22098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1054100" y="1646238"/>
            <a:ext cx="460375" cy="68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44"/>
              </a:cxn>
              <a:cxn ang="0">
                <a:pos x="400" y="244"/>
              </a:cxn>
            </a:cxnLst>
            <a:rect l="0" t="0" r="r" b="b"/>
            <a:pathLst>
              <a:path w="400" h="244">
                <a:moveTo>
                  <a:pt x="0" y="0"/>
                </a:moveTo>
                <a:lnTo>
                  <a:pt x="0" y="244"/>
                </a:lnTo>
                <a:lnTo>
                  <a:pt x="400" y="244"/>
                </a:lnTo>
              </a:path>
            </a:pathLst>
          </a:custGeom>
          <a:noFill/>
          <a:ln w="12700" cap="flat" cmpd="sng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966787" y="1570038"/>
            <a:ext cx="215900" cy="274637"/>
            <a:chOff x="1964" y="1584"/>
            <a:chExt cx="188" cy="188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1964" y="1584"/>
              <a:ext cx="188" cy="1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" name="AutoShape 11"/>
            <p:cNvSpPr>
              <a:spLocks noChangeArrowheads="1"/>
            </p:cNvSpPr>
            <p:nvPr/>
          </p:nvSpPr>
          <p:spPr bwMode="auto">
            <a:xfrm>
              <a:off x="1985" y="1605"/>
              <a:ext cx="146" cy="146"/>
            </a:xfrm>
            <a:prstGeom prst="plus">
              <a:avLst>
                <a:gd name="adj" fmla="val 39042"/>
              </a:avLst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7753351" y="2962275"/>
            <a:ext cx="781050" cy="365125"/>
            <a:chOff x="-856" y="3512"/>
            <a:chExt cx="492" cy="183"/>
          </a:xfrm>
        </p:grpSpPr>
        <p:sp>
          <p:nvSpPr>
            <p:cNvPr id="19" name="Line 13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-716" y="3512"/>
              <a:ext cx="35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solidFill>
                    <a:srgbClr val="000000"/>
                  </a:solidFill>
                </a:rPr>
                <a:t>CD1</a:t>
              </a:r>
            </a:p>
          </p:txBody>
        </p: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7753351" y="3600450"/>
            <a:ext cx="781050" cy="365125"/>
            <a:chOff x="-856" y="3512"/>
            <a:chExt cx="492" cy="183"/>
          </a:xfrm>
        </p:grpSpPr>
        <p:sp>
          <p:nvSpPr>
            <p:cNvPr id="22" name="Line 16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3" name="Text Box 17"/>
            <p:cNvSpPr txBox="1">
              <a:spLocks noChangeArrowheads="1"/>
            </p:cNvSpPr>
            <p:nvPr/>
          </p:nvSpPr>
          <p:spPr bwMode="auto">
            <a:xfrm>
              <a:off x="-716" y="3512"/>
              <a:ext cx="35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000000"/>
                  </a:solidFill>
                </a:rPr>
                <a:t>CD3</a:t>
              </a: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7753351" y="3281363"/>
            <a:ext cx="781050" cy="368300"/>
            <a:chOff x="-856" y="3512"/>
            <a:chExt cx="492" cy="183"/>
          </a:xfrm>
        </p:grpSpPr>
        <p:sp>
          <p:nvSpPr>
            <p:cNvPr id="25" name="Line 19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-716" y="3512"/>
              <a:ext cx="35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>
                  <a:solidFill>
                    <a:srgbClr val="000000"/>
                  </a:solidFill>
                </a:rPr>
                <a:t>CD2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7753351" y="3919538"/>
            <a:ext cx="781050" cy="365125"/>
            <a:chOff x="-856" y="3512"/>
            <a:chExt cx="492" cy="183"/>
          </a:xfrm>
        </p:grpSpPr>
        <p:sp>
          <p:nvSpPr>
            <p:cNvPr id="28" name="Line 22"/>
            <p:cNvSpPr>
              <a:spLocks noChangeShapeType="1"/>
            </p:cNvSpPr>
            <p:nvPr/>
          </p:nvSpPr>
          <p:spPr bwMode="auto">
            <a:xfrm>
              <a:off x="-856" y="3638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-716" y="3512"/>
              <a:ext cx="352" cy="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>
                  <a:solidFill>
                    <a:srgbClr val="000000"/>
                  </a:solidFill>
                </a:rPr>
                <a:t>CD4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7815262" y="4814887"/>
            <a:ext cx="1252538" cy="368706"/>
            <a:chOff x="-817" y="3686"/>
            <a:chExt cx="789" cy="185"/>
          </a:xfrm>
        </p:grpSpPr>
        <p:sp>
          <p:nvSpPr>
            <p:cNvPr id="31" name="Line 25"/>
            <p:cNvSpPr>
              <a:spLocks noChangeShapeType="1"/>
            </p:cNvSpPr>
            <p:nvPr/>
          </p:nvSpPr>
          <p:spPr bwMode="auto">
            <a:xfrm>
              <a:off x="-817" y="3812"/>
              <a:ext cx="18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2" name="Text Box 26"/>
            <p:cNvSpPr txBox="1">
              <a:spLocks noChangeArrowheads="1"/>
            </p:cNvSpPr>
            <p:nvPr/>
          </p:nvSpPr>
          <p:spPr bwMode="auto">
            <a:xfrm>
              <a:off x="-677" y="3686"/>
              <a:ext cx="649" cy="1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dirty="0" smtClean="0">
                  <a:solidFill>
                    <a:srgbClr val="000000"/>
                  </a:solidFill>
                </a:rPr>
                <a:t>Premium</a:t>
              </a:r>
              <a:endParaRPr lang="en-US" sz="18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3" name="Freeform 32"/>
          <p:cNvSpPr>
            <a:spLocks/>
          </p:cNvSpPr>
          <p:nvPr/>
        </p:nvSpPr>
        <p:spPr bwMode="auto">
          <a:xfrm>
            <a:off x="1371600" y="1447800"/>
            <a:ext cx="1676400" cy="450850"/>
          </a:xfrm>
          <a:custGeom>
            <a:avLst/>
            <a:gdLst/>
            <a:ahLst/>
            <a:cxnLst>
              <a:cxn ang="0">
                <a:pos x="0" y="996"/>
              </a:cxn>
              <a:cxn ang="0">
                <a:pos x="0" y="94"/>
              </a:cxn>
              <a:cxn ang="0">
                <a:pos x="79" y="0"/>
              </a:cxn>
              <a:cxn ang="0">
                <a:pos x="467" y="0"/>
              </a:cxn>
              <a:cxn ang="0">
                <a:pos x="526" y="93"/>
              </a:cxn>
              <a:cxn ang="0">
                <a:pos x="1248" y="94"/>
              </a:cxn>
              <a:cxn ang="0">
                <a:pos x="1248" y="996"/>
              </a:cxn>
              <a:cxn ang="0">
                <a:pos x="0" y="996"/>
              </a:cxn>
            </a:cxnLst>
            <a:rect l="0" t="0" r="r" b="b"/>
            <a:pathLst>
              <a:path w="1248" h="996">
                <a:moveTo>
                  <a:pt x="0" y="996"/>
                </a:moveTo>
                <a:lnTo>
                  <a:pt x="0" y="94"/>
                </a:lnTo>
                <a:lnTo>
                  <a:pt x="79" y="0"/>
                </a:lnTo>
                <a:lnTo>
                  <a:pt x="467" y="0"/>
                </a:lnTo>
                <a:lnTo>
                  <a:pt x="526" y="93"/>
                </a:lnTo>
                <a:lnTo>
                  <a:pt x="1248" y="94"/>
                </a:lnTo>
                <a:lnTo>
                  <a:pt x="1248" y="996"/>
                </a:lnTo>
                <a:lnTo>
                  <a:pt x="0" y="996"/>
                </a:lnTo>
                <a:close/>
              </a:path>
            </a:pathLst>
          </a:custGeom>
          <a:solidFill>
            <a:srgbClr val="FFFF99"/>
          </a:solidFill>
          <a:ln w="3175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35921" dir="2700000" algn="ctr" rotWithShape="0">
              <a:srgbClr val="C0C0C0"/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8005764" y="4496680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CD6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7994681" y="4191000"/>
            <a:ext cx="6206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CD5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36" name="Line 25"/>
          <p:cNvSpPr>
            <a:spLocks noChangeShapeType="1"/>
          </p:cNvSpPr>
          <p:nvPr/>
        </p:nvSpPr>
        <p:spPr bwMode="auto">
          <a:xfrm>
            <a:off x="7777164" y="4724400"/>
            <a:ext cx="2921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7" name="Line 25"/>
          <p:cNvSpPr>
            <a:spLocks noChangeShapeType="1"/>
          </p:cNvSpPr>
          <p:nvPr/>
        </p:nvSpPr>
        <p:spPr bwMode="auto">
          <a:xfrm>
            <a:off x="7777164" y="4419600"/>
            <a:ext cx="2921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4146581" y="2297668"/>
            <a:ext cx="9925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\$OEM$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1447800" y="1524000"/>
            <a:ext cx="11208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\SBS2003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39" name="Text Box 7"/>
          <p:cNvSpPr txBox="1">
            <a:spLocks noChangeArrowheads="1"/>
          </p:cNvSpPr>
          <p:nvPr/>
        </p:nvSpPr>
        <p:spPr bwMode="auto">
          <a:xfrm>
            <a:off x="3200400" y="2286000"/>
            <a:ext cx="6591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\i386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41" name="Line 13"/>
          <p:cNvSpPr>
            <a:spLocks noChangeShapeType="1"/>
          </p:cNvSpPr>
          <p:nvPr/>
        </p:nvSpPr>
        <p:spPr bwMode="auto">
          <a:xfrm>
            <a:off x="2971800" y="2514600"/>
            <a:ext cx="2921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2" name="Line 13"/>
          <p:cNvSpPr>
            <a:spLocks noChangeShapeType="1"/>
          </p:cNvSpPr>
          <p:nvPr/>
        </p:nvSpPr>
        <p:spPr bwMode="auto">
          <a:xfrm>
            <a:off x="3822700" y="2590800"/>
            <a:ext cx="2921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6653213" y="2603094"/>
            <a:ext cx="11849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\SBS2003\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5208245" y="2438400"/>
            <a:ext cx="4796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\$1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52" name="Line 6"/>
          <p:cNvSpPr>
            <a:spLocks noChangeShapeType="1"/>
          </p:cNvSpPr>
          <p:nvPr/>
        </p:nvSpPr>
        <p:spPr bwMode="auto">
          <a:xfrm>
            <a:off x="5562600" y="2743200"/>
            <a:ext cx="45719" cy="129540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cxnSp>
        <p:nvCxnSpPr>
          <p:cNvPr id="58" name="Straight Connector 57"/>
          <p:cNvCxnSpPr/>
          <p:nvPr/>
        </p:nvCxnSpPr>
        <p:spPr bwMode="auto">
          <a:xfrm rot="16200000" flipH="1">
            <a:off x="6096000" y="2285206"/>
            <a:ext cx="1588" cy="10668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Text Box 7"/>
          <p:cNvSpPr txBox="1">
            <a:spLocks noChangeArrowheads="1"/>
          </p:cNvSpPr>
          <p:nvPr/>
        </p:nvSpPr>
        <p:spPr bwMode="auto">
          <a:xfrm>
            <a:off x="6019800" y="3212068"/>
            <a:ext cx="95410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</a:t>
            </a:r>
            <a:r>
              <a:rPr lang="en-US" sz="1800" dirty="0" err="1" smtClean="0">
                <a:solidFill>
                  <a:srgbClr val="000000"/>
                </a:solidFill>
              </a:rPr>
              <a:t>sysprep</a:t>
            </a:r>
            <a:endParaRPr lang="en-US" sz="1800" dirty="0" smtClean="0">
              <a:solidFill>
                <a:srgbClr val="000000"/>
              </a:solidFill>
            </a:endParaRPr>
          </a:p>
          <a:p>
            <a:pPr eaLnBrk="0" hangingPunct="0"/>
            <a:endParaRPr lang="en-US" sz="1800" dirty="0" smtClean="0">
              <a:solidFill>
                <a:srgbClr val="000000"/>
              </a:solidFill>
            </a:endParaRPr>
          </a:p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\Drivers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61" name="Straight Connector 60"/>
          <p:cNvCxnSpPr>
            <a:stCxn id="52" idx="1"/>
          </p:cNvCxnSpPr>
          <p:nvPr/>
        </p:nvCxnSpPr>
        <p:spPr bwMode="auto">
          <a:xfrm rot="5400000" flipH="1" flipV="1">
            <a:off x="5814060" y="3832859"/>
            <a:ext cx="1588" cy="4114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/>
          <p:nvPr/>
        </p:nvCxnSpPr>
        <p:spPr bwMode="auto">
          <a:xfrm>
            <a:off x="5638800" y="3352800"/>
            <a:ext cx="381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Connector 65"/>
          <p:cNvCxnSpPr/>
          <p:nvPr/>
        </p:nvCxnSpPr>
        <p:spPr bwMode="auto">
          <a:xfrm rot="16200000" flipH="1">
            <a:off x="3352800" y="4191000"/>
            <a:ext cx="3276600" cy="76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8" name="Straight Connector 67"/>
          <p:cNvCxnSpPr/>
          <p:nvPr/>
        </p:nvCxnSpPr>
        <p:spPr bwMode="auto">
          <a:xfrm rot="10800000">
            <a:off x="4953002" y="2667000"/>
            <a:ext cx="380998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5029200" y="4495800"/>
            <a:ext cx="685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/>
          <p:nvPr/>
        </p:nvCxnSpPr>
        <p:spPr bwMode="auto">
          <a:xfrm>
            <a:off x="5029200" y="5180012"/>
            <a:ext cx="685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>
            <a:off x="5029200" y="5865812"/>
            <a:ext cx="685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Text Box 7"/>
          <p:cNvSpPr txBox="1">
            <a:spLocks noChangeArrowheads="1"/>
          </p:cNvSpPr>
          <p:nvPr/>
        </p:nvSpPr>
        <p:spPr bwMode="auto">
          <a:xfrm>
            <a:off x="5638800" y="4343400"/>
            <a:ext cx="15183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\TEXTMODE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75" name="Text Box 7"/>
          <p:cNvSpPr txBox="1">
            <a:spLocks noChangeArrowheads="1"/>
          </p:cNvSpPr>
          <p:nvPr/>
        </p:nvSpPr>
        <p:spPr bwMode="auto">
          <a:xfrm>
            <a:off x="5715000" y="4953000"/>
            <a:ext cx="4796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\$$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76" name="Text Box 7"/>
          <p:cNvSpPr txBox="1">
            <a:spLocks noChangeArrowheads="1"/>
          </p:cNvSpPr>
          <p:nvPr/>
        </p:nvSpPr>
        <p:spPr bwMode="auto">
          <a:xfrm>
            <a:off x="5715000" y="5638800"/>
            <a:ext cx="889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\$</a:t>
            </a:r>
            <a:r>
              <a:rPr lang="en-US" sz="1800" dirty="0" err="1" smtClean="0">
                <a:solidFill>
                  <a:srgbClr val="000000"/>
                </a:solidFill>
              </a:rPr>
              <a:t>Progs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77" name="Straight Connector 76"/>
          <p:cNvCxnSpPr/>
          <p:nvPr/>
        </p:nvCxnSpPr>
        <p:spPr bwMode="auto">
          <a:xfrm rot="16200000" flipH="1">
            <a:off x="1371600" y="4114800"/>
            <a:ext cx="3276600" cy="76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/>
          <p:cNvCxnSpPr/>
          <p:nvPr/>
        </p:nvCxnSpPr>
        <p:spPr bwMode="auto">
          <a:xfrm>
            <a:off x="2362200" y="4419600"/>
            <a:ext cx="685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/>
          <p:nvPr/>
        </p:nvCxnSpPr>
        <p:spPr bwMode="auto">
          <a:xfrm>
            <a:off x="2362200" y="5103812"/>
            <a:ext cx="685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/>
          <p:cNvCxnSpPr/>
          <p:nvPr/>
        </p:nvCxnSpPr>
        <p:spPr bwMode="auto">
          <a:xfrm>
            <a:off x="2362200" y="5789612"/>
            <a:ext cx="6858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Text Box 7"/>
          <p:cNvSpPr txBox="1">
            <a:spLocks noChangeArrowheads="1"/>
          </p:cNvSpPr>
          <p:nvPr/>
        </p:nvSpPr>
        <p:spPr bwMode="auto">
          <a:xfrm>
            <a:off x="990600" y="4202668"/>
            <a:ext cx="13195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unattend.bat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82" name="Text Box 7"/>
          <p:cNvSpPr txBox="1">
            <a:spLocks noChangeArrowheads="1"/>
          </p:cNvSpPr>
          <p:nvPr/>
        </p:nvSpPr>
        <p:spPr bwMode="auto">
          <a:xfrm>
            <a:off x="990600" y="4888468"/>
            <a:ext cx="12811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diskprep.txt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83" name="Text Box 7"/>
          <p:cNvSpPr txBox="1">
            <a:spLocks noChangeArrowheads="1"/>
          </p:cNvSpPr>
          <p:nvPr/>
        </p:nvSpPr>
        <p:spPr bwMode="auto">
          <a:xfrm>
            <a:off x="1066800" y="5574268"/>
            <a:ext cx="12811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1800" dirty="0" smtClean="0">
                <a:solidFill>
                  <a:srgbClr val="000000"/>
                </a:solidFill>
              </a:rPr>
              <a:t>unattend.txt</a:t>
            </a:r>
            <a:endParaRPr lang="en-US" sz="1800" dirty="0">
              <a:solidFill>
                <a:srgbClr val="000000"/>
              </a:solidFill>
            </a:endParaRPr>
          </a:p>
        </p:txBody>
      </p:sp>
      <p:cxnSp>
        <p:nvCxnSpPr>
          <p:cNvPr id="85" name="Straight Connector 84"/>
          <p:cNvCxnSpPr>
            <a:stCxn id="41" idx="0"/>
          </p:cNvCxnSpPr>
          <p:nvPr/>
        </p:nvCxnSpPr>
        <p:spPr bwMode="auto">
          <a:xfrm rot="5400000" flipH="1">
            <a:off x="2705100" y="2247900"/>
            <a:ext cx="5334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2" y="1756856"/>
            <a:ext cx="8688387" cy="5863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WDS: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Boot the target server using PXE boot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Connect to the share with the SBS2003 files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Start the installation by executing unattend.bat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000" dirty="0" smtClean="0">
              <a:latin typeface="Segoe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GB" sz="2000" dirty="0" smtClean="0">
                <a:latin typeface="Segoe"/>
              </a:rPr>
              <a:t>USB HDD: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Boot the target server using the USB HDD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Chang to the SBS2003 directory on the USB HDD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Start the installation by executing unattend.bat</a:t>
            </a:r>
          </a:p>
          <a:p>
            <a:pPr marL="914400" lvl="1" indent="-457200">
              <a:buFont typeface="+mj-lt"/>
              <a:buAutoNum type="arabicPeriod"/>
            </a:pPr>
            <a:endParaRPr lang="en-GB" sz="2000" dirty="0" smtClean="0">
              <a:latin typeface="Segoe"/>
            </a:endParaRPr>
          </a:p>
          <a:p>
            <a:pPr marL="914400" lvl="1" indent="-457200"/>
            <a:r>
              <a:rPr lang="en-GB" sz="2000" dirty="0" smtClean="0">
                <a:latin typeface="Segoe"/>
              </a:rPr>
              <a:t/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	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Using </a:t>
            </a:r>
            <a:r>
              <a:rPr lang="en-US" sz="2400" dirty="0" err="1" smtClean="0">
                <a:solidFill>
                  <a:srgbClr val="00B050"/>
                </a:solidFill>
                <a:latin typeface="Segoe" pitchFamily="34" charset="0"/>
              </a:rPr>
              <a:t>WinPE</a:t>
            </a:r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 2.0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 Start the installation</a:t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2" y="1490037"/>
            <a:ext cx="8688387" cy="924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/>
            <a:r>
              <a:rPr lang="en-GB" sz="2000" dirty="0" smtClean="0">
                <a:latin typeface="Segoe"/>
              </a:rPr>
              <a:t>Capture: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Boot </a:t>
            </a:r>
            <a:r>
              <a:rPr lang="en-GB" sz="2000" dirty="0" err="1" smtClean="0">
                <a:latin typeface="Segoe"/>
              </a:rPr>
              <a:t>WinPE</a:t>
            </a:r>
            <a:r>
              <a:rPr lang="en-GB" sz="2000" dirty="0" smtClean="0">
                <a:latin typeface="Segoe"/>
              </a:rPr>
              <a:t> using WDS or an USB HDD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Type </a:t>
            </a:r>
            <a:r>
              <a:rPr lang="en-GB" sz="2000" i="1" dirty="0" err="1" smtClean="0">
                <a:solidFill>
                  <a:srgbClr val="00B050"/>
                </a:solidFill>
                <a:latin typeface="Segoe"/>
              </a:rPr>
              <a:t>imagex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 /capture c: z:\sbsimages\server.wim “</a:t>
            </a:r>
            <a:r>
              <a:rPr lang="en-GB" sz="2000" i="1" dirty="0" err="1" smtClean="0">
                <a:solidFill>
                  <a:srgbClr val="00B050"/>
                </a:solidFill>
                <a:latin typeface="Segoe"/>
              </a:rPr>
              <a:t>Superserver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 1000”</a:t>
            </a:r>
            <a:r>
              <a:rPr lang="en-GB" sz="2000" dirty="0" smtClean="0">
                <a:latin typeface="Segoe"/>
              </a:rPr>
              <a:t/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(z: is the share or letter of the USB HDD)</a:t>
            </a:r>
          </a:p>
          <a:p>
            <a:pPr marL="457200" indent="-457200">
              <a:buFont typeface="+mj-lt"/>
              <a:buAutoNum type="arabicPeriod"/>
            </a:pPr>
            <a:endParaRPr lang="en-GB" sz="2000" dirty="0" smtClean="0">
              <a:latin typeface="Segoe"/>
            </a:endParaRPr>
          </a:p>
          <a:p>
            <a:pPr marL="457200" indent="-457200"/>
            <a:r>
              <a:rPr lang="en-GB" sz="2000" dirty="0" smtClean="0">
                <a:latin typeface="Segoe"/>
              </a:rPr>
              <a:t>Apply: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Prepare the disk using </a:t>
            </a:r>
            <a:r>
              <a:rPr lang="en-GB" sz="2000" dirty="0" err="1" smtClean="0">
                <a:latin typeface="Segoe"/>
              </a:rPr>
              <a:t>diskpart</a:t>
            </a:r>
            <a:r>
              <a:rPr lang="en-GB" sz="2000" dirty="0" smtClean="0">
                <a:latin typeface="Segoe"/>
              </a:rPr>
              <a:t> and the scrip used for installation:</a:t>
            </a:r>
            <a:br>
              <a:rPr lang="en-GB" sz="2000" dirty="0" smtClean="0">
                <a:latin typeface="Segoe"/>
              </a:rPr>
            </a:br>
            <a:r>
              <a:rPr lang="en-GB" sz="2000" i="1" dirty="0" err="1" smtClean="0">
                <a:solidFill>
                  <a:srgbClr val="00B050"/>
                </a:solidFill>
                <a:latin typeface="Segoe"/>
              </a:rPr>
              <a:t>diskpart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 /s 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diskprep.txt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Format the drive.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Apply the nt52 </a:t>
            </a:r>
            <a:r>
              <a:rPr lang="en-GB" sz="2000" dirty="0" err="1" smtClean="0">
                <a:latin typeface="Segoe"/>
              </a:rPr>
              <a:t>bootsector</a:t>
            </a:r>
            <a:r>
              <a:rPr lang="en-GB" sz="2000" dirty="0" smtClean="0">
                <a:latin typeface="Segoe"/>
              </a:rPr>
              <a:t> to the drive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:</a:t>
            </a:r>
            <a:br>
              <a:rPr lang="en-GB" sz="2000" i="1" dirty="0" smtClean="0">
                <a:solidFill>
                  <a:srgbClr val="00B050"/>
                </a:solidFill>
                <a:latin typeface="Segoe"/>
              </a:rPr>
            </a:b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x:\tools\bootsect.exe /NT52 C: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Segoe"/>
              </a:rPr>
              <a:t>Apply the image: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/>
            </a:r>
            <a:br>
              <a:rPr lang="en-GB" sz="2000" i="1" dirty="0" smtClean="0">
                <a:solidFill>
                  <a:srgbClr val="00B050"/>
                </a:solidFill>
                <a:latin typeface="Segoe"/>
              </a:rPr>
            </a:br>
            <a:r>
              <a:rPr lang="en-GB" sz="2000" i="1" dirty="0" err="1" smtClean="0">
                <a:solidFill>
                  <a:srgbClr val="00B050"/>
                </a:solidFill>
                <a:latin typeface="Segoe"/>
              </a:rPr>
              <a:t>imagex</a:t>
            </a:r>
            <a:r>
              <a:rPr lang="en-GB" sz="2000" i="1" dirty="0" smtClean="0">
                <a:solidFill>
                  <a:srgbClr val="00B050"/>
                </a:solidFill>
                <a:latin typeface="Segoe"/>
              </a:rPr>
              <a:t> /apply z:\sbsimages\server.wim 1 c:</a:t>
            </a:r>
          </a:p>
          <a:p>
            <a:pPr marL="457200" indent="-457200">
              <a:buFont typeface="+mj-lt"/>
              <a:buAutoNum type="arabicPeriod"/>
            </a:pPr>
            <a:endParaRPr lang="en-GB" sz="2000" i="1" dirty="0" smtClean="0">
              <a:solidFill>
                <a:srgbClr val="00B050"/>
              </a:solidFill>
              <a:latin typeface="Segoe"/>
            </a:endParaRPr>
          </a:p>
          <a:p>
            <a:pPr marL="457200" indent="-457200"/>
            <a:endParaRPr lang="en-GB" sz="2000" i="1" dirty="0" smtClean="0">
              <a:solidFill>
                <a:srgbClr val="00B050"/>
              </a:solidFill>
              <a:latin typeface="Segoe"/>
            </a:endParaRPr>
          </a:p>
          <a:p>
            <a:pPr marL="457200" indent="-457200"/>
            <a:endParaRPr lang="en-GB" sz="2000" dirty="0" smtClean="0">
              <a:latin typeface="Segoe"/>
            </a:endParaRPr>
          </a:p>
          <a:p>
            <a:pPr marL="457200" indent="-457200">
              <a:buFont typeface="+mj-lt"/>
              <a:buAutoNum type="arabicPeriod"/>
            </a:pPr>
            <a:endParaRPr lang="en-GB" sz="2000" dirty="0" smtClean="0">
              <a:latin typeface="Segoe"/>
            </a:endParaRPr>
          </a:p>
          <a:p>
            <a:pPr marL="457200" indent="-457200">
              <a:buFont typeface="+mj-lt"/>
              <a:buAutoNum type="arabicPeriod"/>
            </a:pPr>
            <a:endParaRPr lang="en-GB" sz="2000" dirty="0" smtClean="0">
              <a:latin typeface="Segoe"/>
            </a:endParaRPr>
          </a:p>
          <a:p>
            <a:pPr marL="457200" indent="-457200">
              <a:buFont typeface="+mj-lt"/>
              <a:buAutoNum type="arabicPeriod"/>
            </a:pPr>
            <a:endParaRPr lang="en-GB" sz="2000" dirty="0" smtClean="0">
              <a:latin typeface="Segoe"/>
            </a:endParaRPr>
          </a:p>
          <a:p>
            <a:pPr marL="457200" indent="-457200"/>
            <a:endParaRPr lang="en-GB" sz="2000" dirty="0" smtClean="0">
              <a:latin typeface="Segoe"/>
            </a:endParaRPr>
          </a:p>
          <a:p>
            <a:pPr marL="914400" lvl="1" indent="-457200">
              <a:buFont typeface="+mj-lt"/>
              <a:buAutoNum type="arabicPeriod"/>
            </a:pPr>
            <a:endParaRPr lang="en-GB" sz="2000" dirty="0" smtClean="0">
              <a:latin typeface="Segoe"/>
            </a:endParaRPr>
          </a:p>
          <a:p>
            <a:pPr marL="914400" lvl="1" indent="-457200"/>
            <a:r>
              <a:rPr lang="en-GB" sz="2000" dirty="0" smtClean="0">
                <a:latin typeface="Segoe"/>
              </a:rPr>
              <a:t/>
            </a:r>
            <a:br>
              <a:rPr lang="en-GB" sz="2000" dirty="0" smtClean="0">
                <a:latin typeface="Segoe"/>
              </a:rPr>
            </a:br>
            <a:r>
              <a:rPr lang="en-GB" sz="2000" dirty="0" smtClean="0">
                <a:latin typeface="Segoe"/>
              </a:rPr>
              <a:t>	</a:t>
            </a:r>
          </a:p>
          <a:p>
            <a:pPr>
              <a:buFont typeface="Arial" pitchFamily="34" charset="0"/>
              <a:buChar char="•"/>
            </a:pPr>
            <a:endParaRPr lang="en-GB" dirty="0" smtClean="0">
              <a:latin typeface="Segoe"/>
            </a:endParaRPr>
          </a:p>
          <a:p>
            <a:endParaRPr lang="en-GB" dirty="0" smtClean="0">
              <a:latin typeface="Segoe"/>
            </a:endParaRPr>
          </a:p>
          <a:p>
            <a:pPr>
              <a:buFont typeface="Arial" pitchFamily="34" charset="0"/>
              <a:buChar char="•"/>
            </a:pPr>
            <a:endParaRPr lang="en-US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Using </a:t>
            </a:r>
            <a:r>
              <a:rPr lang="en-US" sz="2400" dirty="0" err="1" smtClean="0">
                <a:solidFill>
                  <a:srgbClr val="00B050"/>
                </a:solidFill>
                <a:latin typeface="Segoe" pitchFamily="34" charset="0"/>
              </a:rPr>
              <a:t>WinPE</a:t>
            </a:r>
            <a:r>
              <a:rPr lang="en-US" sz="2400" dirty="0" smtClean="0">
                <a:solidFill>
                  <a:srgbClr val="00B050"/>
                </a:solidFill>
                <a:latin typeface="Segoe" pitchFamily="34" charset="0"/>
              </a:rPr>
              <a:t> 2.0</a:t>
            </a:r>
            <a:r>
              <a:rPr lang="en-US" sz="2400" dirty="0" smtClean="0">
                <a:latin typeface="Segoe" pitchFamily="34" charset="0"/>
              </a:rPr>
              <a:t/>
            </a:r>
            <a:br>
              <a:rPr lang="en-US" sz="2400" dirty="0" smtClean="0">
                <a:latin typeface="Segoe" pitchFamily="34" charset="0"/>
              </a:rPr>
            </a:br>
            <a:r>
              <a:rPr lang="en-GB" sz="2400" dirty="0" smtClean="0">
                <a:latin typeface="Segoe"/>
              </a:rPr>
              <a:t>Capture/apply an </a:t>
            </a:r>
            <a:br>
              <a:rPr lang="en-GB" sz="2400" dirty="0" smtClean="0">
                <a:latin typeface="Segoe"/>
              </a:rPr>
            </a:br>
            <a:r>
              <a:rPr lang="en-GB" sz="2400" dirty="0" smtClean="0">
                <a:latin typeface="Segoe"/>
              </a:rPr>
              <a:t>SBS 2003 image using </a:t>
            </a:r>
            <a:r>
              <a:rPr lang="en-GB" sz="2400" dirty="0" err="1" smtClean="0">
                <a:latin typeface="Segoe"/>
              </a:rPr>
              <a:t>imagex</a:t>
            </a:r>
            <a:r>
              <a:rPr lang="en-GB" sz="2400" dirty="0" smtClean="0">
                <a:latin typeface="Segoe"/>
              </a:rPr>
              <a:t/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ppt pag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3011" name="Picture 3" descr="WinSBS03R2_h_rg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5638800"/>
            <a:ext cx="3810000" cy="623888"/>
          </a:xfrm>
          <a:prstGeom prst="rect">
            <a:avLst/>
          </a:prstGeom>
          <a:noFill/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762000" y="3330476"/>
            <a:ext cx="7620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1" algn="ctr"/>
            <a:r>
              <a:rPr lang="en-GB" sz="3600" dirty="0" smtClean="0">
                <a:latin typeface="Segoe"/>
              </a:rPr>
              <a:t>Questions?</a:t>
            </a:r>
          </a:p>
          <a:p>
            <a:pPr lvl="1" algn="ctr"/>
            <a:r>
              <a:rPr lang="en-GB" sz="3600" dirty="0" smtClean="0">
                <a:latin typeface="Segoe"/>
              </a:rPr>
              <a:t>Comments?</a:t>
            </a:r>
          </a:p>
          <a:p>
            <a:pPr lvl="1" algn="ctr"/>
            <a:endParaRPr lang="en-GB" sz="3600" dirty="0" smtClean="0">
              <a:latin typeface="Segoe"/>
            </a:endParaRPr>
          </a:p>
          <a:p>
            <a:pPr marL="0" lvl="1" algn="ctr"/>
            <a:endParaRPr lang="en-US" sz="3600" b="1" dirty="0">
              <a:latin typeface="Segoe" pitchFamily="34" charset="0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2400"/>
            <a:ext cx="9144000" cy="1560513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8228013" cy="1371600"/>
          </a:xfrm>
          <a:noFill/>
        </p:spPr>
        <p:txBody>
          <a:bodyPr/>
          <a:lstStyle/>
          <a:p>
            <a:pPr lvl="1" algn="l"/>
            <a:r>
              <a:rPr lang="en-US" sz="2400" dirty="0" smtClean="0">
                <a:solidFill>
                  <a:schemeClr val="tx1"/>
                </a:solidFill>
                <a:latin typeface="Segoe" pitchFamily="34" charset="0"/>
              </a:rPr>
              <a:t>Web resources</a:t>
            </a:r>
            <a:r>
              <a:rPr lang="en-GB" sz="2400" dirty="0" smtClean="0">
                <a:latin typeface="Segoe"/>
              </a:rPr>
              <a:t/>
            </a:r>
            <a:br>
              <a:rPr lang="en-GB" sz="2400" dirty="0" smtClean="0">
                <a:latin typeface="Segoe"/>
              </a:rPr>
            </a:br>
            <a:endParaRPr lang="en-US" sz="2400" dirty="0">
              <a:solidFill>
                <a:schemeClr val="tx1"/>
              </a:solidFill>
              <a:latin typeface="Segoe" pitchFamily="34" charset="0"/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57200" y="1752600"/>
            <a:ext cx="845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179" name="Text Box 11"/>
          <p:cNvSpPr txBox="1">
            <a:spLocks noChangeArrowheads="1"/>
          </p:cNvSpPr>
          <p:nvPr/>
        </p:nvSpPr>
        <p:spPr bwMode="auto">
          <a:xfrm>
            <a:off x="455613" y="1737003"/>
            <a:ext cx="8001000" cy="2693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GB" sz="18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600" dirty="0" smtClean="0">
              <a:latin typeface="Segoe"/>
            </a:endParaRPr>
          </a:p>
          <a:p>
            <a:endParaRPr lang="en-GB" sz="1400" dirty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GB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 marL="0" lvl="2"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400" dirty="0">
              <a:latin typeface="Segoe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455613" y="1490037"/>
            <a:ext cx="80010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Segoe"/>
              </a:rPr>
              <a:t>Microsoft OEM Partner </a:t>
            </a:r>
            <a:r>
              <a:rPr lang="en-GB" sz="1400" dirty="0" err="1" smtClean="0">
                <a:latin typeface="Segoe"/>
              </a:rPr>
              <a:t>Center</a:t>
            </a:r>
            <a:r>
              <a:rPr lang="en-GB" sz="1400" dirty="0" smtClean="0">
                <a:latin typeface="Segoe"/>
              </a:rPr>
              <a:t/>
            </a:r>
            <a:br>
              <a:rPr lang="en-GB" sz="1400" dirty="0" smtClean="0">
                <a:latin typeface="Segoe"/>
              </a:rPr>
            </a:br>
            <a:r>
              <a:rPr lang="en-GB" sz="1400" dirty="0" smtClean="0">
                <a:latin typeface="Segoe"/>
                <a:hlinkClick r:id="rId4"/>
              </a:rPr>
              <a:t>http://oem.microsoft.com</a:t>
            </a:r>
            <a:endParaRPr lang="en-GB" sz="1400" dirty="0" smtClean="0">
              <a:latin typeface="Segoe"/>
            </a:endParaRPr>
          </a:p>
          <a:p>
            <a:endParaRPr lang="en-GB" sz="1400" dirty="0" smtClean="0">
              <a:latin typeface="Segoe"/>
            </a:endParaRPr>
          </a:p>
          <a:p>
            <a:r>
              <a:rPr lang="en-GB" sz="1400" dirty="0" smtClean="0">
                <a:latin typeface="Segoe"/>
              </a:rPr>
              <a:t>Guide to </a:t>
            </a:r>
            <a:r>
              <a:rPr lang="en-GB" sz="1400" dirty="0" err="1" smtClean="0">
                <a:latin typeface="Segoe"/>
              </a:rPr>
              <a:t>preinstalling</a:t>
            </a:r>
            <a:r>
              <a:rPr lang="en-GB" sz="1400" dirty="0" smtClean="0">
                <a:latin typeface="Segoe"/>
              </a:rPr>
              <a:t> Windows Small Business Server 2003 using the OPK on new computers for distribution to end users</a:t>
            </a:r>
          </a:p>
          <a:p>
            <a:r>
              <a:rPr lang="en-GB" sz="1400" dirty="0" smtClean="0">
                <a:latin typeface="Segoe"/>
                <a:hlinkClick r:id="rId5"/>
              </a:rPr>
              <a:t>https://oem.microsoft.com/downloads/worldwide/OPK_RC/SBSOEMPreinstall_ed.pdf</a:t>
            </a:r>
            <a:endParaRPr lang="en-GB" sz="1400" dirty="0" smtClean="0">
              <a:latin typeface="Segoe"/>
            </a:endParaRPr>
          </a:p>
          <a:p>
            <a:endParaRPr lang="en-GB" sz="1400" dirty="0" smtClean="0">
              <a:latin typeface="Segoe"/>
            </a:endParaRPr>
          </a:p>
          <a:p>
            <a:r>
              <a:rPr lang="en-GB" sz="1400" dirty="0" smtClean="0">
                <a:latin typeface="Segoe"/>
              </a:rPr>
              <a:t>OPK </a:t>
            </a:r>
            <a:r>
              <a:rPr lang="en-GB" sz="1400" dirty="0" err="1" smtClean="0">
                <a:latin typeface="Segoe"/>
              </a:rPr>
              <a:t>WinPE</a:t>
            </a:r>
            <a:r>
              <a:rPr lang="en-GB" sz="1400" dirty="0" smtClean="0">
                <a:latin typeface="Segoe"/>
              </a:rPr>
              <a:t> (2005)</a:t>
            </a:r>
          </a:p>
          <a:p>
            <a:r>
              <a:rPr lang="en-GB" sz="1400" dirty="0" smtClean="0">
                <a:latin typeface="Segoe"/>
                <a:hlinkClick r:id="rId6"/>
              </a:rPr>
              <a:t>https://oem.microsoft.com/script/contentpage.aspx?pageid=555487</a:t>
            </a:r>
            <a:endParaRPr lang="en-GB" sz="1400" dirty="0" smtClean="0">
              <a:latin typeface="Segoe"/>
            </a:endParaRPr>
          </a:p>
          <a:p>
            <a:endParaRPr lang="en-GB" sz="1400" dirty="0" smtClean="0">
              <a:latin typeface="Segoe"/>
            </a:endParaRPr>
          </a:p>
          <a:p>
            <a:r>
              <a:rPr lang="en-GB" sz="1400" dirty="0" smtClean="0">
                <a:latin typeface="Segoe"/>
              </a:rPr>
              <a:t>Microsoft OEM </a:t>
            </a:r>
            <a:r>
              <a:rPr lang="en-GB" sz="1400" dirty="0" err="1" smtClean="0">
                <a:latin typeface="Segoe"/>
              </a:rPr>
              <a:t>Preinstallation</a:t>
            </a:r>
            <a:r>
              <a:rPr lang="en-GB" sz="1400" dirty="0" smtClean="0">
                <a:latin typeface="Segoe"/>
              </a:rPr>
              <a:t> Kit (OPKs) downloads</a:t>
            </a:r>
          </a:p>
          <a:p>
            <a:r>
              <a:rPr lang="en-GB" sz="1400" dirty="0" smtClean="0">
                <a:latin typeface="Segoe"/>
                <a:hlinkClick r:id="rId7"/>
              </a:rPr>
              <a:t>https://oem.microsoft.com/script/ContentPage.aspx?pageid=557631</a:t>
            </a:r>
            <a:endParaRPr lang="en-GB" sz="1400" dirty="0" smtClean="0">
              <a:latin typeface="Segoe"/>
            </a:endParaRPr>
          </a:p>
          <a:p>
            <a:endParaRPr lang="en-GB" sz="1400" dirty="0" smtClean="0">
              <a:latin typeface="Segoe"/>
            </a:endParaRPr>
          </a:p>
          <a:p>
            <a:r>
              <a:rPr lang="en-GB" sz="1400" dirty="0" smtClean="0">
                <a:latin typeface="Segoe"/>
              </a:rPr>
              <a:t>HOW TO: Create an Unattended Installation of Third-Party Mass Storage Drivers in Windows Server 2003</a:t>
            </a:r>
          </a:p>
          <a:p>
            <a:r>
              <a:rPr lang="en-GB" sz="1400" dirty="0" smtClean="0">
                <a:latin typeface="Segoe"/>
                <a:hlinkClick r:id="rId8"/>
              </a:rPr>
              <a:t>http://support.microsoft.com/kb/816299</a:t>
            </a:r>
            <a:endParaRPr lang="en-GB" sz="1400" dirty="0" smtClean="0">
              <a:latin typeface="Segoe"/>
            </a:endParaRPr>
          </a:p>
          <a:p>
            <a:endParaRPr lang="en-GB" sz="1400" dirty="0" smtClean="0">
              <a:latin typeface="Segoe"/>
            </a:endParaRPr>
          </a:p>
          <a:p>
            <a:r>
              <a:rPr lang="en-GB" sz="1400" dirty="0" smtClean="0">
                <a:latin typeface="Segoe"/>
              </a:rPr>
              <a:t>Get the Windows Vista OPK here:</a:t>
            </a:r>
            <a:br>
              <a:rPr lang="en-GB" sz="1400" dirty="0" smtClean="0">
                <a:latin typeface="Segoe"/>
              </a:rPr>
            </a:br>
            <a:r>
              <a:rPr lang="en-GB" sz="1400" dirty="0" smtClean="0">
                <a:latin typeface="Segoe"/>
                <a:hlinkClick r:id="rId9"/>
              </a:rPr>
              <a:t>https://oem.microsoft.com/script/contentpage.aspx?PageID=561189</a:t>
            </a:r>
            <a:endParaRPr lang="en-GB" sz="1400" dirty="0" smtClean="0">
              <a:latin typeface="Segoe"/>
            </a:endParaRPr>
          </a:p>
          <a:p>
            <a:endParaRPr lang="en-GB" sz="1400" dirty="0" smtClean="0">
              <a:latin typeface="Segoe"/>
            </a:endParaRPr>
          </a:p>
          <a:p>
            <a:r>
              <a:rPr lang="en-GB" sz="1400" dirty="0" smtClean="0">
                <a:latin typeface="Segoe"/>
              </a:rPr>
              <a:t> </a:t>
            </a:r>
          </a:p>
          <a:p>
            <a:r>
              <a:rPr lang="en-GB" sz="2000" dirty="0" smtClean="0">
                <a:latin typeface="Segoe"/>
              </a:rPr>
              <a:t>Support </a:t>
            </a:r>
            <a:r>
              <a:rPr lang="en-GB" sz="2000" dirty="0" err="1" smtClean="0">
                <a:latin typeface="Segoe"/>
              </a:rPr>
              <a:t>e.mail</a:t>
            </a:r>
            <a:r>
              <a:rPr lang="en-GB" sz="2000" dirty="0" smtClean="0">
                <a:latin typeface="Segoe"/>
              </a:rPr>
              <a:t>: </a:t>
            </a:r>
            <a:r>
              <a:rPr lang="en-GB" sz="2000" dirty="0" smtClean="0">
                <a:latin typeface="Segoe"/>
                <a:hlinkClick r:id="rId10"/>
              </a:rPr>
              <a:t>sbst@microsoft.com</a:t>
            </a:r>
            <a:endParaRPr lang="en-GB" sz="2000" dirty="0" smtClean="0">
              <a:latin typeface="Segoe"/>
            </a:endParaRPr>
          </a:p>
          <a:p>
            <a:endParaRPr lang="en-US" sz="105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050" dirty="0" smtClean="0">
              <a:latin typeface="Segoe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endParaRPr lang="en-US" sz="1050" dirty="0">
              <a:latin typeface="Segoe"/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14E5F532FFC34AB22A5C13A7DE9F09" ma:contentTypeVersion="0" ma:contentTypeDescription="Create a new document." ma:contentTypeScope="" ma:versionID="018fedfe7f590212a7f7158be74cf08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BD3FCF5-EB92-4AB8-B704-174227E5D9DF}"/>
</file>

<file path=customXml/itemProps2.xml><?xml version="1.0" encoding="utf-8"?>
<ds:datastoreItem xmlns:ds="http://schemas.openxmlformats.org/officeDocument/2006/customXml" ds:itemID="{2A502187-4A83-44C6-9895-6CD4AC0636AD}"/>
</file>

<file path=customXml/itemProps3.xml><?xml version="1.0" encoding="utf-8"?>
<ds:datastoreItem xmlns:ds="http://schemas.openxmlformats.org/officeDocument/2006/customXml" ds:itemID="{CA3515F2-61A8-494B-8E24-30D04BBF1C1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996</Words>
  <Application>Microsoft PowerPoint</Application>
  <PresentationFormat>On-screen Show (4:3)</PresentationFormat>
  <Paragraphs>519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Blank Presentation</vt:lpstr>
      <vt:lpstr>Slide 1</vt:lpstr>
      <vt:lpstr>Slide 2</vt:lpstr>
      <vt:lpstr>Slide 3</vt:lpstr>
      <vt:lpstr>Phase 1: The preinstallation phase</vt:lpstr>
      <vt:lpstr>Phase 2: Installing SBS components</vt:lpstr>
      <vt:lpstr>Phase 2: Installing SBS components</vt:lpstr>
      <vt:lpstr>Phase 3: Using sysprep to prepare the master image</vt:lpstr>
      <vt:lpstr>Phase 3: Using sysprep to prepare the master image</vt:lpstr>
      <vt:lpstr>Phase 4: Creating and using a  master image</vt:lpstr>
      <vt:lpstr>Slide 10</vt:lpstr>
      <vt:lpstr>DEMO</vt:lpstr>
      <vt:lpstr>Key takeaways Create the configuration set</vt:lpstr>
      <vt:lpstr>Key takeaways  preload all the CD content  to the HDD</vt:lpstr>
      <vt:lpstr>Key takeaways  preload all the CD content  to the HDD part 2</vt:lpstr>
      <vt:lpstr>Key takeaways  Windows PE 2005 </vt:lpstr>
      <vt:lpstr>Key takeaways  Windows PE 2005 </vt:lpstr>
      <vt:lpstr>Key takeaways  Add drivers to the installation  </vt:lpstr>
      <vt:lpstr>Key takeaways  Add drivers to the installation  </vt:lpstr>
      <vt:lpstr>Key takeaways  preload the necessary files  for sysprep  </vt:lpstr>
      <vt:lpstr>Key takeaways  start the installation </vt:lpstr>
      <vt:lpstr>Key takeaways  installation of the SBS  components </vt:lpstr>
      <vt:lpstr>Slide 22</vt:lpstr>
      <vt:lpstr>Using WinPE 2.0  Why? </vt:lpstr>
      <vt:lpstr>Using WinPE 2.0  Prepare the Image </vt:lpstr>
      <vt:lpstr>Using WinPE 2.0  Boot the image </vt:lpstr>
      <vt:lpstr>Using WinPE 2.0  Prepare the SBS 2003 files </vt:lpstr>
      <vt:lpstr>Using WinPE 2.0  Directory structure </vt:lpstr>
      <vt:lpstr>Using WinPE 2.0  Start the installation </vt:lpstr>
      <vt:lpstr>Using WinPE 2.0 Capture/apply an  SBS 2003 image using imagex </vt:lpstr>
      <vt:lpstr>Slide 30</vt:lpstr>
      <vt:lpstr>Web resources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Windows Server 2003 SBS R2 SP2 OPK Training, include usage of WIN PE 2.0</dc:title>
  <dc:creator/>
  <cp:lastModifiedBy/>
  <cp:revision>1</cp:revision>
  <dcterms:created xsi:type="dcterms:W3CDTF">2007-05-24T06:35:33Z</dcterms:created>
  <dcterms:modified xsi:type="dcterms:W3CDTF">2007-08-07T09:28:23Z</dcterms:modified>
  <cp:contentType>Document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0x010100DF14E5F532FFC34AB22A5C13A7DE9F09</vt:lpwstr>
  </property>
</Properties>
</file>